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tmp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2"/>
    <p:sldMasterId id="2147483672" r:id="rId3"/>
    <p:sldMasterId id="2147483684" r:id="rId4"/>
    <p:sldMasterId id="2147483696" r:id="rId5"/>
  </p:sldMasterIdLst>
  <p:notesMasterIdLst>
    <p:notesMasterId r:id="rId196"/>
  </p:notesMasterIdLst>
  <p:sldIdLst>
    <p:sldId id="256" r:id="rId6"/>
    <p:sldId id="439" r:id="rId7"/>
    <p:sldId id="457" r:id="rId8"/>
    <p:sldId id="454" r:id="rId9"/>
    <p:sldId id="455" r:id="rId10"/>
    <p:sldId id="456" r:id="rId11"/>
    <p:sldId id="441" r:id="rId12"/>
    <p:sldId id="958" r:id="rId13"/>
    <p:sldId id="588" r:id="rId14"/>
    <p:sldId id="442" r:id="rId15"/>
    <p:sldId id="947" r:id="rId16"/>
    <p:sldId id="934" r:id="rId17"/>
    <p:sldId id="935" r:id="rId18"/>
    <p:sldId id="904" r:id="rId19"/>
    <p:sldId id="959" r:id="rId20"/>
    <p:sldId id="561" r:id="rId21"/>
    <p:sldId id="530" r:id="rId22"/>
    <p:sldId id="533" r:id="rId23"/>
    <p:sldId id="534" r:id="rId24"/>
    <p:sldId id="535" r:id="rId25"/>
    <p:sldId id="572" r:id="rId26"/>
    <p:sldId id="960" r:id="rId27"/>
    <p:sldId id="445" r:id="rId28"/>
    <p:sldId id="444" r:id="rId29"/>
    <p:sldId id="443" r:id="rId30"/>
    <p:sldId id="596" r:id="rId31"/>
    <p:sldId id="449" r:id="rId32"/>
    <p:sldId id="906" r:id="rId33"/>
    <p:sldId id="448" r:id="rId34"/>
    <p:sldId id="452" r:id="rId35"/>
    <p:sldId id="453" r:id="rId36"/>
    <p:sldId id="524" r:id="rId37"/>
    <p:sldId id="1008" r:id="rId38"/>
    <p:sldId id="1009" r:id="rId39"/>
    <p:sldId id="1010" r:id="rId40"/>
    <p:sldId id="1011" r:id="rId41"/>
    <p:sldId id="1012" r:id="rId42"/>
    <p:sldId id="451" r:id="rId43"/>
    <p:sldId id="582" r:id="rId44"/>
    <p:sldId id="527" r:id="rId45"/>
    <p:sldId id="545" r:id="rId46"/>
    <p:sldId id="546" r:id="rId47"/>
    <p:sldId id="547" r:id="rId48"/>
    <p:sldId id="932" r:id="rId49"/>
    <p:sldId id="529" r:id="rId50"/>
    <p:sldId id="537" r:id="rId51"/>
    <p:sldId id="539" r:id="rId52"/>
    <p:sldId id="538" r:id="rId53"/>
    <p:sldId id="540" r:id="rId54"/>
    <p:sldId id="541" r:id="rId55"/>
    <p:sldId id="548" r:id="rId56"/>
    <p:sldId id="536" r:id="rId57"/>
    <p:sldId id="544" r:id="rId58"/>
    <p:sldId id="581" r:id="rId59"/>
    <p:sldId id="549" r:id="rId60"/>
    <p:sldId id="1003" r:id="rId61"/>
    <p:sldId id="946" r:id="rId62"/>
    <p:sldId id="942" r:id="rId63"/>
    <p:sldId id="967" r:id="rId64"/>
    <p:sldId id="968" r:id="rId65"/>
    <p:sldId id="969" r:id="rId66"/>
    <p:sldId id="996" r:id="rId67"/>
    <p:sldId id="970" r:id="rId68"/>
    <p:sldId id="971" r:id="rId69"/>
    <p:sldId id="972" r:id="rId70"/>
    <p:sldId id="973" r:id="rId71"/>
    <p:sldId id="974" r:id="rId72"/>
    <p:sldId id="975" r:id="rId73"/>
    <p:sldId id="976" r:id="rId74"/>
    <p:sldId id="977" r:id="rId75"/>
    <p:sldId id="978" r:id="rId76"/>
    <p:sldId id="979" r:id="rId77"/>
    <p:sldId id="980" r:id="rId78"/>
    <p:sldId id="997" r:id="rId79"/>
    <p:sldId id="981" r:id="rId80"/>
    <p:sldId id="982" r:id="rId81"/>
    <p:sldId id="983" r:id="rId82"/>
    <p:sldId id="984" r:id="rId83"/>
    <p:sldId id="985" r:id="rId84"/>
    <p:sldId id="986" r:id="rId85"/>
    <p:sldId id="987" r:id="rId86"/>
    <p:sldId id="988" r:id="rId87"/>
    <p:sldId id="989" r:id="rId88"/>
    <p:sldId id="990" r:id="rId89"/>
    <p:sldId id="991" r:id="rId90"/>
    <p:sldId id="1013" r:id="rId91"/>
    <p:sldId id="992" r:id="rId92"/>
    <p:sldId id="993" r:id="rId93"/>
    <p:sldId id="994" r:id="rId94"/>
    <p:sldId id="995" r:id="rId95"/>
    <p:sldId id="458" r:id="rId96"/>
    <p:sldId id="496" r:id="rId97"/>
    <p:sldId id="488" r:id="rId98"/>
    <p:sldId id="489" r:id="rId99"/>
    <p:sldId id="459" r:id="rId100"/>
    <p:sldId id="907" r:id="rId101"/>
    <p:sldId id="908" r:id="rId102"/>
    <p:sldId id="460" r:id="rId103"/>
    <p:sldId id="948" r:id="rId104"/>
    <p:sldId id="482" r:id="rId105"/>
    <p:sldId id="483" r:id="rId106"/>
    <p:sldId id="494" r:id="rId107"/>
    <p:sldId id="497" r:id="rId108"/>
    <p:sldId id="498" r:id="rId109"/>
    <p:sldId id="461" r:id="rId110"/>
    <p:sldId id="463" r:id="rId111"/>
    <p:sldId id="961" r:id="rId112"/>
    <p:sldId id="963" r:id="rId113"/>
    <p:sldId id="964" r:id="rId114"/>
    <p:sldId id="485" r:id="rId115"/>
    <p:sldId id="486" r:id="rId116"/>
    <p:sldId id="594" r:id="rId117"/>
    <p:sldId id="930" r:id="rId118"/>
    <p:sldId id="927" r:id="rId119"/>
    <p:sldId id="861" r:id="rId120"/>
    <p:sldId id="902" r:id="rId121"/>
    <p:sldId id="931" r:id="rId122"/>
    <p:sldId id="499" r:id="rId123"/>
    <p:sldId id="950" r:id="rId124"/>
    <p:sldId id="1002" r:id="rId125"/>
    <p:sldId id="951" r:id="rId126"/>
    <p:sldId id="573" r:id="rId127"/>
    <p:sldId id="617" r:id="rId128"/>
    <p:sldId id="925" r:id="rId129"/>
    <p:sldId id="574" r:id="rId130"/>
    <p:sldId id="919" r:id="rId131"/>
    <p:sldId id="616" r:id="rId132"/>
    <p:sldId id="909" r:id="rId133"/>
    <p:sldId id="1004" r:id="rId134"/>
    <p:sldId id="1005" r:id="rId135"/>
    <p:sldId id="1006" r:id="rId136"/>
    <p:sldId id="1007" r:id="rId137"/>
    <p:sldId id="580" r:id="rId138"/>
    <p:sldId id="577" r:id="rId139"/>
    <p:sldId id="578" r:id="rId140"/>
    <p:sldId id="928" r:id="rId141"/>
    <p:sldId id="918" r:id="rId142"/>
    <p:sldId id="575" r:id="rId143"/>
    <p:sldId id="929" r:id="rId144"/>
    <p:sldId id="949" r:id="rId145"/>
    <p:sldId id="914" r:id="rId146"/>
    <p:sldId id="915" r:id="rId147"/>
    <p:sldId id="916" r:id="rId148"/>
    <p:sldId id="917" r:id="rId149"/>
    <p:sldId id="1001" r:id="rId150"/>
    <p:sldId id="465" r:id="rId151"/>
    <p:sldId id="466" r:id="rId152"/>
    <p:sldId id="500" r:id="rId153"/>
    <p:sldId id="501" r:id="rId154"/>
    <p:sldId id="467" r:id="rId155"/>
    <p:sldId id="468" r:id="rId156"/>
    <p:sldId id="502" r:id="rId157"/>
    <p:sldId id="593" r:id="rId158"/>
    <p:sldId id="920" r:id="rId159"/>
    <p:sldId id="469" r:id="rId160"/>
    <p:sldId id="475" r:id="rId161"/>
    <p:sldId id="952" r:id="rId162"/>
    <p:sldId id="564" r:id="rId163"/>
    <p:sldId id="476" r:id="rId164"/>
    <p:sldId id="509" r:id="rId165"/>
    <p:sldId id="943" r:id="rId166"/>
    <p:sldId id="998" r:id="rId167"/>
    <p:sldId id="477" r:id="rId168"/>
    <p:sldId id="563" r:id="rId169"/>
    <p:sldId id="510" r:id="rId170"/>
    <p:sldId id="478" r:id="rId171"/>
    <p:sldId id="565" r:id="rId172"/>
    <p:sldId id="591" r:id="rId173"/>
    <p:sldId id="922" r:id="rId174"/>
    <p:sldId id="999" r:id="rId175"/>
    <p:sldId id="526" r:id="rId176"/>
    <p:sldId id="446" r:id="rId177"/>
    <p:sldId id="938" r:id="rId178"/>
    <p:sldId id="939" r:id="rId179"/>
    <p:sldId id="550" r:id="rId180"/>
    <p:sldId id="552" r:id="rId181"/>
    <p:sldId id="551" r:id="rId182"/>
    <p:sldId id="553" r:id="rId183"/>
    <p:sldId id="555" r:id="rId184"/>
    <p:sldId id="503" r:id="rId185"/>
    <p:sldId id="504" r:id="rId186"/>
    <p:sldId id="505" r:id="rId187"/>
    <p:sldId id="506" r:id="rId188"/>
    <p:sldId id="956" r:id="rId189"/>
    <p:sldId id="508" r:id="rId190"/>
    <p:sldId id="615" r:id="rId191"/>
    <p:sldId id="560" r:id="rId192"/>
    <p:sldId id="589" r:id="rId193"/>
    <p:sldId id="590" r:id="rId194"/>
    <p:sldId id="566" r:id="rId195"/>
  </p:sldIdLst>
  <p:sldSz cx="9144000" cy="6858000" type="screen4x3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70">
          <p15:clr>
            <a:srgbClr val="A4A3A4"/>
          </p15:clr>
        </p15:guide>
        <p15:guide id="2" pos="285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00"/>
    <a:srgbClr val="0000CC"/>
    <a:srgbClr val="0303DF"/>
    <a:srgbClr val="000000"/>
    <a:srgbClr val="080808"/>
    <a:srgbClr val="0099FF"/>
    <a:srgbClr val="FF9900"/>
    <a:srgbClr val="CCECFF"/>
    <a:srgbClr val="99CCFF"/>
    <a:srgbClr val="FFCC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012ECD-51FC-41F1-AA8D-1B2483CD663E}" styleName="浅色样式 2 - 强调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15" autoAdjust="0"/>
    <p:restoredTop sz="94660" autoAdjust="0"/>
  </p:normalViewPr>
  <p:slideViewPr>
    <p:cSldViewPr snapToGrid="0" snapToObjects="1">
      <p:cViewPr varScale="1">
        <p:scale>
          <a:sx n="105" d="100"/>
          <a:sy n="105" d="100"/>
        </p:scale>
        <p:origin x="816" y="102"/>
      </p:cViewPr>
      <p:guideLst>
        <p:guide orient="horz" pos="2170"/>
        <p:guide pos="285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1999" cy="71999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2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63" Type="http://schemas.openxmlformats.org/officeDocument/2006/relationships/slide" Target="slides/slide58.xml"/><Relationship Id="rId84" Type="http://schemas.openxmlformats.org/officeDocument/2006/relationships/slide" Target="slides/slide79.xml"/><Relationship Id="rId138" Type="http://schemas.openxmlformats.org/officeDocument/2006/relationships/slide" Target="slides/slide133.xml"/><Relationship Id="rId159" Type="http://schemas.openxmlformats.org/officeDocument/2006/relationships/slide" Target="slides/slide154.xml"/><Relationship Id="rId170" Type="http://schemas.openxmlformats.org/officeDocument/2006/relationships/slide" Target="slides/slide165.xml"/><Relationship Id="rId191" Type="http://schemas.openxmlformats.org/officeDocument/2006/relationships/slide" Target="slides/slide186.xml"/><Relationship Id="rId107" Type="http://schemas.openxmlformats.org/officeDocument/2006/relationships/slide" Target="slides/slide102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53" Type="http://schemas.openxmlformats.org/officeDocument/2006/relationships/slide" Target="slides/slide48.xml"/><Relationship Id="rId74" Type="http://schemas.openxmlformats.org/officeDocument/2006/relationships/slide" Target="slides/slide69.xml"/><Relationship Id="rId128" Type="http://schemas.openxmlformats.org/officeDocument/2006/relationships/slide" Target="slides/slide123.xml"/><Relationship Id="rId149" Type="http://schemas.openxmlformats.org/officeDocument/2006/relationships/slide" Target="slides/slide144.xml"/><Relationship Id="rId5" Type="http://schemas.openxmlformats.org/officeDocument/2006/relationships/slideMaster" Target="slideMasters/slideMaster5.xml"/><Relationship Id="rId95" Type="http://schemas.openxmlformats.org/officeDocument/2006/relationships/slide" Target="slides/slide90.xml"/><Relationship Id="rId160" Type="http://schemas.openxmlformats.org/officeDocument/2006/relationships/slide" Target="slides/slide155.xml"/><Relationship Id="rId181" Type="http://schemas.openxmlformats.org/officeDocument/2006/relationships/slide" Target="slides/slide176.xml"/><Relationship Id="rId22" Type="http://schemas.openxmlformats.org/officeDocument/2006/relationships/slide" Target="slides/slide17.xml"/><Relationship Id="rId43" Type="http://schemas.openxmlformats.org/officeDocument/2006/relationships/slide" Target="slides/slide38.xml"/><Relationship Id="rId64" Type="http://schemas.openxmlformats.org/officeDocument/2006/relationships/slide" Target="slides/slide59.xml"/><Relationship Id="rId118" Type="http://schemas.openxmlformats.org/officeDocument/2006/relationships/slide" Target="slides/slide113.xml"/><Relationship Id="rId139" Type="http://schemas.openxmlformats.org/officeDocument/2006/relationships/slide" Target="slides/slide134.xml"/><Relationship Id="rId85" Type="http://schemas.openxmlformats.org/officeDocument/2006/relationships/slide" Target="slides/slide80.xml"/><Relationship Id="rId150" Type="http://schemas.openxmlformats.org/officeDocument/2006/relationships/slide" Target="slides/slide145.xml"/><Relationship Id="rId171" Type="http://schemas.openxmlformats.org/officeDocument/2006/relationships/slide" Target="slides/slide166.xml"/><Relationship Id="rId192" Type="http://schemas.openxmlformats.org/officeDocument/2006/relationships/slide" Target="slides/slide187.xml"/><Relationship Id="rId12" Type="http://schemas.openxmlformats.org/officeDocument/2006/relationships/slide" Target="slides/slide7.xml"/><Relationship Id="rId33" Type="http://schemas.openxmlformats.org/officeDocument/2006/relationships/slide" Target="slides/slide28.xml"/><Relationship Id="rId108" Type="http://schemas.openxmlformats.org/officeDocument/2006/relationships/slide" Target="slides/slide103.xml"/><Relationship Id="rId129" Type="http://schemas.openxmlformats.org/officeDocument/2006/relationships/slide" Target="slides/slide124.xml"/><Relationship Id="rId54" Type="http://schemas.openxmlformats.org/officeDocument/2006/relationships/slide" Target="slides/slide49.xml"/><Relationship Id="rId75" Type="http://schemas.openxmlformats.org/officeDocument/2006/relationships/slide" Target="slides/slide70.xml"/><Relationship Id="rId96" Type="http://schemas.openxmlformats.org/officeDocument/2006/relationships/slide" Target="slides/slide91.xml"/><Relationship Id="rId140" Type="http://schemas.openxmlformats.org/officeDocument/2006/relationships/slide" Target="slides/slide135.xml"/><Relationship Id="rId161" Type="http://schemas.openxmlformats.org/officeDocument/2006/relationships/slide" Target="slides/slide156.xml"/><Relationship Id="rId182" Type="http://schemas.openxmlformats.org/officeDocument/2006/relationships/slide" Target="slides/slide177.xml"/><Relationship Id="rId6" Type="http://schemas.openxmlformats.org/officeDocument/2006/relationships/slide" Target="slides/slide1.xml"/><Relationship Id="rId23" Type="http://schemas.openxmlformats.org/officeDocument/2006/relationships/slide" Target="slides/slide18.xml"/><Relationship Id="rId119" Type="http://schemas.openxmlformats.org/officeDocument/2006/relationships/slide" Target="slides/slide114.xml"/><Relationship Id="rId44" Type="http://schemas.openxmlformats.org/officeDocument/2006/relationships/slide" Target="slides/slide39.xml"/><Relationship Id="rId65" Type="http://schemas.openxmlformats.org/officeDocument/2006/relationships/slide" Target="slides/slide60.xml"/><Relationship Id="rId86" Type="http://schemas.openxmlformats.org/officeDocument/2006/relationships/slide" Target="slides/slide81.xml"/><Relationship Id="rId130" Type="http://schemas.openxmlformats.org/officeDocument/2006/relationships/slide" Target="slides/slide125.xml"/><Relationship Id="rId151" Type="http://schemas.openxmlformats.org/officeDocument/2006/relationships/slide" Target="slides/slide146.xml"/><Relationship Id="rId172" Type="http://schemas.openxmlformats.org/officeDocument/2006/relationships/slide" Target="slides/slide167.xml"/><Relationship Id="rId193" Type="http://schemas.openxmlformats.org/officeDocument/2006/relationships/slide" Target="slides/slide188.xml"/><Relationship Id="rId13" Type="http://schemas.openxmlformats.org/officeDocument/2006/relationships/slide" Target="slides/slide8.xml"/><Relationship Id="rId109" Type="http://schemas.openxmlformats.org/officeDocument/2006/relationships/slide" Target="slides/slide104.xml"/><Relationship Id="rId34" Type="http://schemas.openxmlformats.org/officeDocument/2006/relationships/slide" Target="slides/slide29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97" Type="http://schemas.openxmlformats.org/officeDocument/2006/relationships/slide" Target="slides/slide92.xml"/><Relationship Id="rId120" Type="http://schemas.openxmlformats.org/officeDocument/2006/relationships/slide" Target="slides/slide115.xml"/><Relationship Id="rId141" Type="http://schemas.openxmlformats.org/officeDocument/2006/relationships/slide" Target="slides/slide136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slide" Target="slides/slide87.xml"/><Relationship Id="rId162" Type="http://schemas.openxmlformats.org/officeDocument/2006/relationships/slide" Target="slides/slide157.xml"/><Relationship Id="rId183" Type="http://schemas.openxmlformats.org/officeDocument/2006/relationships/slide" Target="slides/slide178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slide" Target="slides/slide82.xml"/><Relationship Id="rId110" Type="http://schemas.openxmlformats.org/officeDocument/2006/relationships/slide" Target="slides/slide105.xml"/><Relationship Id="rId115" Type="http://schemas.openxmlformats.org/officeDocument/2006/relationships/slide" Target="slides/slide110.xml"/><Relationship Id="rId131" Type="http://schemas.openxmlformats.org/officeDocument/2006/relationships/slide" Target="slides/slide126.xml"/><Relationship Id="rId136" Type="http://schemas.openxmlformats.org/officeDocument/2006/relationships/slide" Target="slides/slide131.xml"/><Relationship Id="rId157" Type="http://schemas.openxmlformats.org/officeDocument/2006/relationships/slide" Target="slides/slide152.xml"/><Relationship Id="rId178" Type="http://schemas.openxmlformats.org/officeDocument/2006/relationships/slide" Target="slides/slide173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52" Type="http://schemas.openxmlformats.org/officeDocument/2006/relationships/slide" Target="slides/slide147.xml"/><Relationship Id="rId173" Type="http://schemas.openxmlformats.org/officeDocument/2006/relationships/slide" Target="slides/slide168.xml"/><Relationship Id="rId194" Type="http://schemas.openxmlformats.org/officeDocument/2006/relationships/slide" Target="slides/slide189.xml"/><Relationship Id="rId199" Type="http://schemas.openxmlformats.org/officeDocument/2006/relationships/theme" Target="theme/theme1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slide" Target="slides/slide72.xml"/><Relationship Id="rId100" Type="http://schemas.openxmlformats.org/officeDocument/2006/relationships/slide" Target="slides/slide95.xml"/><Relationship Id="rId105" Type="http://schemas.openxmlformats.org/officeDocument/2006/relationships/slide" Target="slides/slide100.xml"/><Relationship Id="rId126" Type="http://schemas.openxmlformats.org/officeDocument/2006/relationships/slide" Target="slides/slide121.xml"/><Relationship Id="rId147" Type="http://schemas.openxmlformats.org/officeDocument/2006/relationships/slide" Target="slides/slide142.xml"/><Relationship Id="rId168" Type="http://schemas.openxmlformats.org/officeDocument/2006/relationships/slide" Target="slides/slide163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93" Type="http://schemas.openxmlformats.org/officeDocument/2006/relationships/slide" Target="slides/slide88.xml"/><Relationship Id="rId98" Type="http://schemas.openxmlformats.org/officeDocument/2006/relationships/slide" Target="slides/slide93.xml"/><Relationship Id="rId121" Type="http://schemas.openxmlformats.org/officeDocument/2006/relationships/slide" Target="slides/slide116.xml"/><Relationship Id="rId142" Type="http://schemas.openxmlformats.org/officeDocument/2006/relationships/slide" Target="slides/slide137.xml"/><Relationship Id="rId163" Type="http://schemas.openxmlformats.org/officeDocument/2006/relationships/slide" Target="slides/slide158.xml"/><Relationship Id="rId184" Type="http://schemas.openxmlformats.org/officeDocument/2006/relationships/slide" Target="slides/slide179.xml"/><Relationship Id="rId189" Type="http://schemas.openxmlformats.org/officeDocument/2006/relationships/slide" Target="slides/slide184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0.xml"/><Relationship Id="rId46" Type="http://schemas.openxmlformats.org/officeDocument/2006/relationships/slide" Target="slides/slide41.xml"/><Relationship Id="rId67" Type="http://schemas.openxmlformats.org/officeDocument/2006/relationships/slide" Target="slides/slide62.xml"/><Relationship Id="rId116" Type="http://schemas.openxmlformats.org/officeDocument/2006/relationships/slide" Target="slides/slide111.xml"/><Relationship Id="rId137" Type="http://schemas.openxmlformats.org/officeDocument/2006/relationships/slide" Target="slides/slide132.xml"/><Relationship Id="rId158" Type="http://schemas.openxmlformats.org/officeDocument/2006/relationships/slide" Target="slides/slide153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62" Type="http://schemas.openxmlformats.org/officeDocument/2006/relationships/slide" Target="slides/slide57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111" Type="http://schemas.openxmlformats.org/officeDocument/2006/relationships/slide" Target="slides/slide106.xml"/><Relationship Id="rId132" Type="http://schemas.openxmlformats.org/officeDocument/2006/relationships/slide" Target="slides/slide127.xml"/><Relationship Id="rId153" Type="http://schemas.openxmlformats.org/officeDocument/2006/relationships/slide" Target="slides/slide148.xml"/><Relationship Id="rId174" Type="http://schemas.openxmlformats.org/officeDocument/2006/relationships/slide" Target="slides/slide169.xml"/><Relationship Id="rId179" Type="http://schemas.openxmlformats.org/officeDocument/2006/relationships/slide" Target="slides/slide174.xml"/><Relationship Id="rId195" Type="http://schemas.openxmlformats.org/officeDocument/2006/relationships/slide" Target="slides/slide190.xml"/><Relationship Id="rId190" Type="http://schemas.openxmlformats.org/officeDocument/2006/relationships/slide" Target="slides/slide185.xml"/><Relationship Id="rId15" Type="http://schemas.openxmlformats.org/officeDocument/2006/relationships/slide" Target="slides/slide10.xml"/><Relationship Id="rId36" Type="http://schemas.openxmlformats.org/officeDocument/2006/relationships/slide" Target="slides/slide31.xml"/><Relationship Id="rId57" Type="http://schemas.openxmlformats.org/officeDocument/2006/relationships/slide" Target="slides/slide52.xml"/><Relationship Id="rId106" Type="http://schemas.openxmlformats.org/officeDocument/2006/relationships/slide" Target="slides/slide101.xml"/><Relationship Id="rId127" Type="http://schemas.openxmlformats.org/officeDocument/2006/relationships/slide" Target="slides/slide12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52" Type="http://schemas.openxmlformats.org/officeDocument/2006/relationships/slide" Target="slides/slide47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94" Type="http://schemas.openxmlformats.org/officeDocument/2006/relationships/slide" Target="slides/slide89.xml"/><Relationship Id="rId99" Type="http://schemas.openxmlformats.org/officeDocument/2006/relationships/slide" Target="slides/slide94.xml"/><Relationship Id="rId101" Type="http://schemas.openxmlformats.org/officeDocument/2006/relationships/slide" Target="slides/slide96.xml"/><Relationship Id="rId122" Type="http://schemas.openxmlformats.org/officeDocument/2006/relationships/slide" Target="slides/slide117.xml"/><Relationship Id="rId143" Type="http://schemas.openxmlformats.org/officeDocument/2006/relationships/slide" Target="slides/slide138.xml"/><Relationship Id="rId148" Type="http://schemas.openxmlformats.org/officeDocument/2006/relationships/slide" Target="slides/slide143.xml"/><Relationship Id="rId164" Type="http://schemas.openxmlformats.org/officeDocument/2006/relationships/slide" Target="slides/slide159.xml"/><Relationship Id="rId169" Type="http://schemas.openxmlformats.org/officeDocument/2006/relationships/slide" Target="slides/slide164.xml"/><Relationship Id="rId185" Type="http://schemas.openxmlformats.org/officeDocument/2006/relationships/slide" Target="slides/slide180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80" Type="http://schemas.openxmlformats.org/officeDocument/2006/relationships/slide" Target="slides/slide175.xml"/><Relationship Id="rId26" Type="http://schemas.openxmlformats.org/officeDocument/2006/relationships/slide" Target="slides/slide21.xml"/><Relationship Id="rId47" Type="http://schemas.openxmlformats.org/officeDocument/2006/relationships/slide" Target="slides/slide42.xml"/><Relationship Id="rId68" Type="http://schemas.openxmlformats.org/officeDocument/2006/relationships/slide" Target="slides/slide63.xml"/><Relationship Id="rId89" Type="http://schemas.openxmlformats.org/officeDocument/2006/relationships/slide" Target="slides/slide84.xml"/><Relationship Id="rId112" Type="http://schemas.openxmlformats.org/officeDocument/2006/relationships/slide" Target="slides/slide107.xml"/><Relationship Id="rId133" Type="http://schemas.openxmlformats.org/officeDocument/2006/relationships/slide" Target="slides/slide128.xml"/><Relationship Id="rId154" Type="http://schemas.openxmlformats.org/officeDocument/2006/relationships/slide" Target="slides/slide149.xml"/><Relationship Id="rId175" Type="http://schemas.openxmlformats.org/officeDocument/2006/relationships/slide" Target="slides/slide170.xml"/><Relationship Id="rId196" Type="http://schemas.openxmlformats.org/officeDocument/2006/relationships/notesMaster" Target="notesMasters/notesMaster1.xml"/><Relationship Id="rId200" Type="http://schemas.openxmlformats.org/officeDocument/2006/relationships/tableStyles" Target="tableStyles.xml"/><Relationship Id="rId16" Type="http://schemas.openxmlformats.org/officeDocument/2006/relationships/slide" Target="slides/slide11.xml"/><Relationship Id="rId37" Type="http://schemas.openxmlformats.org/officeDocument/2006/relationships/slide" Target="slides/slide32.xml"/><Relationship Id="rId58" Type="http://schemas.openxmlformats.org/officeDocument/2006/relationships/slide" Target="slides/slide53.xml"/><Relationship Id="rId79" Type="http://schemas.openxmlformats.org/officeDocument/2006/relationships/slide" Target="slides/slide74.xml"/><Relationship Id="rId102" Type="http://schemas.openxmlformats.org/officeDocument/2006/relationships/slide" Target="slides/slide97.xml"/><Relationship Id="rId123" Type="http://schemas.openxmlformats.org/officeDocument/2006/relationships/slide" Target="slides/slide118.xml"/><Relationship Id="rId144" Type="http://schemas.openxmlformats.org/officeDocument/2006/relationships/slide" Target="slides/slide139.xml"/><Relationship Id="rId90" Type="http://schemas.openxmlformats.org/officeDocument/2006/relationships/slide" Target="slides/slide85.xml"/><Relationship Id="rId165" Type="http://schemas.openxmlformats.org/officeDocument/2006/relationships/slide" Target="slides/slide160.xml"/><Relationship Id="rId186" Type="http://schemas.openxmlformats.org/officeDocument/2006/relationships/slide" Target="slides/slide181.xml"/><Relationship Id="rId27" Type="http://schemas.openxmlformats.org/officeDocument/2006/relationships/slide" Target="slides/slide22.xml"/><Relationship Id="rId48" Type="http://schemas.openxmlformats.org/officeDocument/2006/relationships/slide" Target="slides/slide43.xml"/><Relationship Id="rId69" Type="http://schemas.openxmlformats.org/officeDocument/2006/relationships/slide" Target="slides/slide64.xml"/><Relationship Id="rId113" Type="http://schemas.openxmlformats.org/officeDocument/2006/relationships/slide" Target="slides/slide108.xml"/><Relationship Id="rId134" Type="http://schemas.openxmlformats.org/officeDocument/2006/relationships/slide" Target="slides/slide129.xml"/><Relationship Id="rId80" Type="http://schemas.openxmlformats.org/officeDocument/2006/relationships/slide" Target="slides/slide75.xml"/><Relationship Id="rId155" Type="http://schemas.openxmlformats.org/officeDocument/2006/relationships/slide" Target="slides/slide150.xml"/><Relationship Id="rId176" Type="http://schemas.openxmlformats.org/officeDocument/2006/relationships/slide" Target="slides/slide171.xml"/><Relationship Id="rId197" Type="http://schemas.openxmlformats.org/officeDocument/2006/relationships/presProps" Target="presProps.xml"/><Relationship Id="rId17" Type="http://schemas.openxmlformats.org/officeDocument/2006/relationships/slide" Target="slides/slide12.xml"/><Relationship Id="rId38" Type="http://schemas.openxmlformats.org/officeDocument/2006/relationships/slide" Target="slides/slide33.xml"/><Relationship Id="rId59" Type="http://schemas.openxmlformats.org/officeDocument/2006/relationships/slide" Target="slides/slide54.xml"/><Relationship Id="rId103" Type="http://schemas.openxmlformats.org/officeDocument/2006/relationships/slide" Target="slides/slide98.xml"/><Relationship Id="rId124" Type="http://schemas.openxmlformats.org/officeDocument/2006/relationships/slide" Target="slides/slide119.xml"/><Relationship Id="rId70" Type="http://schemas.openxmlformats.org/officeDocument/2006/relationships/slide" Target="slides/slide65.xml"/><Relationship Id="rId91" Type="http://schemas.openxmlformats.org/officeDocument/2006/relationships/slide" Target="slides/slide86.xml"/><Relationship Id="rId145" Type="http://schemas.openxmlformats.org/officeDocument/2006/relationships/slide" Target="slides/slide140.xml"/><Relationship Id="rId166" Type="http://schemas.openxmlformats.org/officeDocument/2006/relationships/slide" Target="slides/slide161.xml"/><Relationship Id="rId187" Type="http://schemas.openxmlformats.org/officeDocument/2006/relationships/slide" Target="slides/slide182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3.xml"/><Relationship Id="rId49" Type="http://schemas.openxmlformats.org/officeDocument/2006/relationships/slide" Target="slides/slide44.xml"/><Relationship Id="rId114" Type="http://schemas.openxmlformats.org/officeDocument/2006/relationships/slide" Target="slides/slide109.xml"/><Relationship Id="rId60" Type="http://schemas.openxmlformats.org/officeDocument/2006/relationships/slide" Target="slides/slide55.xml"/><Relationship Id="rId81" Type="http://schemas.openxmlformats.org/officeDocument/2006/relationships/slide" Target="slides/slide76.xml"/><Relationship Id="rId135" Type="http://schemas.openxmlformats.org/officeDocument/2006/relationships/slide" Target="slides/slide130.xml"/><Relationship Id="rId156" Type="http://schemas.openxmlformats.org/officeDocument/2006/relationships/slide" Target="slides/slide151.xml"/><Relationship Id="rId177" Type="http://schemas.openxmlformats.org/officeDocument/2006/relationships/slide" Target="slides/slide172.xml"/><Relationship Id="rId198" Type="http://schemas.openxmlformats.org/officeDocument/2006/relationships/viewProps" Target="viewProps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50" Type="http://schemas.openxmlformats.org/officeDocument/2006/relationships/slide" Target="slides/slide45.xml"/><Relationship Id="rId104" Type="http://schemas.openxmlformats.org/officeDocument/2006/relationships/slide" Target="slides/slide99.xml"/><Relationship Id="rId125" Type="http://schemas.openxmlformats.org/officeDocument/2006/relationships/slide" Target="slides/slide120.xml"/><Relationship Id="rId146" Type="http://schemas.openxmlformats.org/officeDocument/2006/relationships/slide" Target="slides/slide141.xml"/><Relationship Id="rId167" Type="http://schemas.openxmlformats.org/officeDocument/2006/relationships/slide" Target="slides/slide162.xml"/><Relationship Id="rId188" Type="http://schemas.openxmlformats.org/officeDocument/2006/relationships/slide" Target="slides/slide18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22.wmf"/><Relationship Id="rId1" Type="http://schemas.openxmlformats.org/officeDocument/2006/relationships/image" Target="../media/image21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30.wmf"/><Relationship Id="rId1" Type="http://schemas.openxmlformats.org/officeDocument/2006/relationships/image" Target="../media/image29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33.wmf"/><Relationship Id="rId1" Type="http://schemas.openxmlformats.org/officeDocument/2006/relationships/image" Target="../media/image32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 sz="1200" smtClean="0"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>
              <a:defRPr sz="1200" smtClean="0"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220" name="Rectangle 4"/>
          <p:cNvSpPr>
            <a:spLocks noGrp="1" noRot="1" noChangeAspect="1" noChangeArrowheads="1"/>
          </p:cNvSpPr>
          <p:nvPr>
            <p:ph type="sldImg" idx="4294967295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922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922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>
            <a:lvl1pPr>
              <a:defRPr sz="1200" smtClean="0"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22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algn="r">
              <a:defRPr sz="1200" smtClean="0"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C77AA068-423C-4043-8EE2-1CC6D935DDF0}" type="slidenum">
              <a:rPr lang="zh-CN" alt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05164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fld id="{21EDD1E7-C316-49E5-8352-5F65661BA698}" type="slidenum">
              <a:rPr lang="en-US" altLang="zh-CN" smtClean="0">
                <a:latin typeface="Arial" panose="020B0604020202020204" pitchFamily="34" charset="0"/>
              </a:rPr>
              <a:pPr eaLnBrk="1" hangingPunct="1">
                <a:spcBef>
                  <a:spcPct val="0"/>
                </a:spcBef>
              </a:pPr>
              <a:t>115</a:t>
            </a:fld>
            <a:endParaRPr lang="en-US" altLang="zh-CN">
              <a:latin typeface="Arial" panose="020B0604020202020204" pitchFamily="34" charset="0"/>
            </a:endParaRPr>
          </a:p>
        </p:txBody>
      </p:sp>
      <p:sp>
        <p:nvSpPr>
          <p:cNvPr id="8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1565206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77AA068-423C-4043-8EE2-1CC6D935DDF0}" type="slidenum">
              <a:rPr lang="zh-CN" altLang="en-US" smtClean="0"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3340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77AA068-423C-4043-8EE2-1CC6D935DDF0}" type="slidenum">
              <a:rPr lang="zh-CN" altLang="en-US" smtClean="0"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0774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77AA068-423C-4043-8EE2-1CC6D935DDF0}" type="slidenum">
              <a:rPr lang="zh-CN" altLang="en-US" smtClean="0"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4235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77AA068-423C-4043-8EE2-1CC6D935DDF0}" type="slidenum">
              <a:rPr lang="zh-CN" altLang="en-US" smtClean="0"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4273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77AA068-423C-4043-8EE2-1CC6D935DDF0}" type="slidenum">
              <a:rPr lang="zh-CN" altLang="en-US" smtClean="0"/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8087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77AA068-423C-4043-8EE2-1CC6D935DDF0}" type="slidenum">
              <a:rPr lang="zh-CN" altLang="en-US" smtClean="0"/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206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77AA068-423C-4043-8EE2-1CC6D935DDF0}" type="slidenum">
              <a:rPr lang="zh-CN" altLang="en-US" smtClean="0"/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04862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77AA068-423C-4043-8EE2-1CC6D935DDF0}" type="slidenum">
              <a:rPr lang="zh-CN" altLang="en-US" smtClean="0"/>
              <a:t>138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2142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77AA068-423C-4043-8EE2-1CC6D935DDF0}" type="slidenum">
              <a:rPr lang="zh-CN" altLang="en-US" smtClean="0"/>
              <a:t>139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76868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77AA068-423C-4043-8EE2-1CC6D935DDF0}" type="slidenum">
              <a:rPr lang="zh-CN" altLang="en-US" smtClean="0"/>
              <a:t>140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7567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fld id="{21EDD1E7-C316-49E5-8352-5F65661BA698}" type="slidenum">
              <a:rPr lang="en-US" altLang="zh-CN" smtClean="0">
                <a:latin typeface="Arial" panose="020B0604020202020204" pitchFamily="34" charset="0"/>
              </a:rPr>
              <a:pPr eaLnBrk="1" hangingPunct="1">
                <a:spcBef>
                  <a:spcPct val="0"/>
                </a:spcBef>
              </a:pPr>
              <a:t>116</a:t>
            </a:fld>
            <a:endParaRPr lang="en-US" altLang="zh-CN">
              <a:latin typeface="Arial" panose="020B0604020202020204" pitchFamily="34" charset="0"/>
            </a:endParaRPr>
          </a:p>
        </p:txBody>
      </p:sp>
      <p:sp>
        <p:nvSpPr>
          <p:cNvPr id="8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42221127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fld id="{D3360855-BA1B-49D5-B0CD-B5E0CC13AAD6}" type="datetime1">
              <a:rPr lang="zh-CN" altLang="en-US" smtClean="0">
                <a:latin typeface="Arial" charset="0"/>
                <a:ea typeface="宋体" charset="-122"/>
              </a:rPr>
              <a:pPr/>
              <a:t>2022/12/7</a:t>
            </a:fld>
            <a:endParaRPr lang="en-US" altLang="zh-CN">
              <a:latin typeface="Arial" charset="0"/>
              <a:ea typeface="宋体" charset="-122"/>
            </a:endParaRPr>
          </a:p>
        </p:txBody>
      </p:sp>
      <p:sp>
        <p:nvSpPr>
          <p:cNvPr id="2253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DCAF334-A9C0-438B-84BC-4E279211E2CD}" type="slidenum">
              <a:rPr lang="en-US" altLang="zh-CN" smtClean="0">
                <a:latin typeface="Arial" charset="0"/>
                <a:ea typeface="宋体" charset="-122"/>
              </a:rPr>
              <a:pPr/>
              <a:t>190</a:t>
            </a:fld>
            <a:endParaRPr lang="en-US" altLang="zh-CN">
              <a:latin typeface="Arial" charset="0"/>
              <a:ea typeface="宋体" charset="-122"/>
            </a:endParaRPr>
          </a:p>
        </p:txBody>
      </p:sp>
      <p:sp>
        <p:nvSpPr>
          <p:cNvPr id="2253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01675"/>
            <a:ext cx="4587875" cy="3440113"/>
          </a:xfrm>
          <a:ln/>
        </p:spPr>
      </p:sp>
      <p:sp>
        <p:nvSpPr>
          <p:cNvPr id="2253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23925" y="4352925"/>
            <a:ext cx="4995863" cy="4140200"/>
          </a:xfrm>
          <a:noFill/>
          <a:ln/>
        </p:spPr>
        <p:txBody>
          <a:bodyPr/>
          <a:lstStyle/>
          <a:p>
            <a:pPr eaLnBrk="1" hangingPunct="1"/>
            <a:endParaRPr lang="zh-CN" altLang="zh-CN">
              <a:latin typeface="Arial" charset="0"/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597699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77AA068-423C-4043-8EE2-1CC6D935DDF0}" type="slidenum">
              <a:rPr lang="zh-CN" altLang="en-US" smtClean="0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5244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77AA068-423C-4043-8EE2-1CC6D935DDF0}" type="slidenum">
              <a:rPr lang="zh-CN" altLang="en-US" smtClean="0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2783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77AA068-423C-4043-8EE2-1CC6D935DDF0}" type="slidenum">
              <a:rPr lang="zh-CN" altLang="en-US" smtClean="0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1225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77AA068-423C-4043-8EE2-1CC6D935DDF0}" type="slidenum">
              <a:rPr lang="zh-CN" altLang="en-US" smtClean="0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0842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77AA068-423C-4043-8EE2-1CC6D935DDF0}" type="slidenum">
              <a:rPr lang="zh-CN" altLang="en-US" smtClean="0"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1882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77AA068-423C-4043-8EE2-1CC6D935DDF0}" type="slidenum">
              <a:rPr lang="zh-CN" altLang="en-US" smtClean="0"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9963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77AA068-423C-4043-8EE2-1CC6D935DDF0}" type="slidenum">
              <a:rPr lang="zh-CN" altLang="en-US" smtClean="0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7034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6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1" name="KSO_BT1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269875" y="2066925"/>
            <a:ext cx="5592763" cy="1384300"/>
          </a:xfrm>
        </p:spPr>
        <p:txBody>
          <a:bodyPr/>
          <a:lstStyle>
            <a:lvl1pPr algn="ctr">
              <a:defRPr sz="4200">
                <a:solidFill>
                  <a:srgbClr val="14729C"/>
                </a:solidFill>
              </a:defRPr>
            </a:lvl1pPr>
          </a:lstStyle>
          <a:p>
            <a:pPr lvl="0"/>
            <a:r>
              <a:rPr lang="zh-CN" noProof="0"/>
              <a:t>单击此处</a:t>
            </a:r>
            <a:br>
              <a:rPr lang="zh-CN" noProof="0"/>
            </a:br>
            <a:r>
              <a:rPr lang="zh-CN" noProof="0"/>
              <a:t>编辑母版标题样式</a:t>
            </a:r>
          </a:p>
        </p:txBody>
      </p:sp>
      <p:sp>
        <p:nvSpPr>
          <p:cNvPr id="2052" name="KSO_BC1"/>
          <p:cNvSpPr>
            <a:spLocks noGrp="1" noChangeArrowheads="1"/>
          </p:cNvSpPr>
          <p:nvPr>
            <p:ph type="subTitle" idx="1"/>
          </p:nvPr>
        </p:nvSpPr>
        <p:spPr>
          <a:xfrm>
            <a:off x="269875" y="3651250"/>
            <a:ext cx="5588000" cy="547688"/>
          </a:xfrm>
        </p:spPr>
        <p:txBody>
          <a:bodyPr/>
          <a:lstStyle>
            <a:lvl1pPr marL="0" indent="0" algn="ctr">
              <a:buFont typeface="Wingdings" panose="05000000000000000000" pitchFamily="2" charset="2"/>
              <a:buNone/>
              <a:defRPr>
                <a:solidFill>
                  <a:schemeClr val="folHlink"/>
                </a:solidFill>
              </a:defRPr>
            </a:lvl1pPr>
          </a:lstStyle>
          <a:p>
            <a:pPr lvl="0"/>
            <a:r>
              <a:rPr lang="zh-CN" noProof="0"/>
              <a:t>单击此处编辑母版副标题样式</a:t>
            </a:r>
          </a:p>
        </p:txBody>
      </p:sp>
      <p:sp>
        <p:nvSpPr>
          <p:cNvPr id="5" name="KSO_FD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901BDE14-8C80-49E0-8281-DD5E56F6F558}" type="datetime1">
              <a:rPr lang="zh-CN" altLang="en-US"/>
              <a:t>2022/12/7</a:t>
            </a:fld>
            <a:endParaRPr lang="en-US"/>
          </a:p>
        </p:txBody>
      </p:sp>
      <p:sp>
        <p:nvSpPr>
          <p:cNvPr id="6" name="KSO_FT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KSO_FN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F4443EEA-FBC3-4E9A-9C70-438B835BD669}" type="slidenum">
              <a:rPr lang="zh-CN" alt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KSO_FD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D9F33B1-7C18-4AD4-9DF1-5FE252B9DDC3}" type="datetime1">
              <a:rPr lang="zh-CN" altLang="en-US"/>
              <a:t>2022/12/7</a:t>
            </a:fld>
            <a:endParaRPr lang="en-US"/>
          </a:p>
        </p:txBody>
      </p:sp>
      <p:sp>
        <p:nvSpPr>
          <p:cNvPr id="5" name="KSO_FT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KSO_FN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8414B56-E0FF-497B-B381-78CDFF87AB44}" type="slidenum">
              <a:rPr lang="zh-CN" alt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111875" y="196850"/>
            <a:ext cx="1943100" cy="6264275"/>
          </a:xfr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279400" y="196850"/>
            <a:ext cx="5680075" cy="6264275"/>
          </a:xfr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KSO_FD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D9F33B1-7C18-4AD4-9DF1-5FE252B9DDC3}" type="datetime1">
              <a:rPr lang="zh-CN" altLang="en-US"/>
              <a:t>2022/12/7</a:t>
            </a:fld>
            <a:endParaRPr lang="en-US"/>
          </a:p>
        </p:txBody>
      </p:sp>
      <p:sp>
        <p:nvSpPr>
          <p:cNvPr id="5" name="KSO_FT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KSO_FN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2B9AB2-7367-4ECF-93B6-6B5F052EDA19}" type="slidenum">
              <a:rPr lang="zh-CN" alt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5" descr="未标题-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02" name="KSO_BC1"/>
          <p:cNvSpPr>
            <a:spLocks noGrp="1" noChangeArrowheads="1"/>
          </p:cNvSpPr>
          <p:nvPr>
            <p:ph type="subTitle" idx="1"/>
          </p:nvPr>
        </p:nvSpPr>
        <p:spPr>
          <a:xfrm>
            <a:off x="2790825" y="2152650"/>
            <a:ext cx="5870575" cy="496888"/>
          </a:xfrm>
        </p:spPr>
        <p:txBody>
          <a:bodyPr/>
          <a:lstStyle>
            <a:lvl1pPr marL="0" indent="0" algn="r">
              <a:buFont typeface="Wingdings" panose="05000000000000000000" pitchFamily="2" charset="2"/>
              <a:buNone/>
              <a:defRPr sz="2000">
                <a:solidFill>
                  <a:srgbClr val="6C6F72"/>
                </a:solidFill>
              </a:defRPr>
            </a:lvl1pPr>
          </a:lstStyle>
          <a:p>
            <a:pPr lvl="0"/>
            <a:r>
              <a:rPr lang="zh-CN" noProof="0"/>
              <a:t>单击此处编辑母版副标题样式</a:t>
            </a:r>
          </a:p>
        </p:txBody>
      </p:sp>
      <p:sp>
        <p:nvSpPr>
          <p:cNvPr id="4103" name="KSO_BT1"/>
          <p:cNvSpPr>
            <a:spLocks noGrp="1" noChangeArrowheads="1"/>
          </p:cNvSpPr>
          <p:nvPr>
            <p:ph type="ctrTitle"/>
          </p:nvPr>
        </p:nvSpPr>
        <p:spPr>
          <a:xfrm>
            <a:off x="2787650" y="1258888"/>
            <a:ext cx="5884863" cy="863600"/>
          </a:xfrm>
        </p:spPr>
        <p:txBody>
          <a:bodyPr/>
          <a:lstStyle>
            <a:lvl1pPr algn="r">
              <a:defRPr/>
            </a:lvl1pPr>
          </a:lstStyle>
          <a:p>
            <a:pPr lvl="0"/>
            <a:r>
              <a:rPr lang="zh-CN" noProof="0"/>
              <a:t>单击此处编辑母版标题样式</a:t>
            </a:r>
          </a:p>
        </p:txBody>
      </p:sp>
      <p:sp>
        <p:nvSpPr>
          <p:cNvPr id="5" name="KSO_FD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2D5EB33F-0483-43C6-847F-6D3BDF8997C4}" type="datetime1">
              <a:rPr lang="zh-CN" altLang="en-US"/>
              <a:t>2022/12/7</a:t>
            </a:fld>
            <a:endParaRPr lang="en-US"/>
          </a:p>
        </p:txBody>
      </p:sp>
      <p:sp>
        <p:nvSpPr>
          <p:cNvPr id="6" name="KSO_FT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KSO_FN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AA24BC01-715A-404A-AF8C-083EFE472DA9}" type="slidenum">
              <a:rPr lang="zh-CN" alt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KSO_FD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43B238A-CF46-4546-8C56-ADAB882ADE59}" type="datetime1">
              <a:rPr lang="zh-CN" altLang="en-US"/>
              <a:t>2022/12/7</a:t>
            </a:fld>
            <a:endParaRPr lang="en-US"/>
          </a:p>
        </p:txBody>
      </p:sp>
      <p:sp>
        <p:nvSpPr>
          <p:cNvPr id="5" name="KSO_FT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KSO_FN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92F74B-3F9D-4EC0-BB27-2C8E829D834A}" type="slidenum">
              <a:rPr lang="zh-CN" alt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KSO_FD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43B238A-CF46-4546-8C56-ADAB882ADE59}" type="datetime1">
              <a:rPr lang="zh-CN" altLang="en-US"/>
              <a:t>2022/12/7</a:t>
            </a:fld>
            <a:endParaRPr lang="en-US"/>
          </a:p>
        </p:txBody>
      </p:sp>
      <p:sp>
        <p:nvSpPr>
          <p:cNvPr id="5" name="KSO_FT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KSO_FN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C6C4A8C-293A-4006-9D11-27F066922CDA}" type="slidenum">
              <a:rPr lang="zh-CN" alt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47675" y="1133475"/>
            <a:ext cx="4030663" cy="5100638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30738" y="1133475"/>
            <a:ext cx="4032250" cy="5100638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KSO_FD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43B238A-CF46-4546-8C56-ADAB882ADE59}" type="datetime1">
              <a:rPr lang="zh-CN" altLang="en-US"/>
              <a:t>2022/12/7</a:t>
            </a:fld>
            <a:endParaRPr lang="en-US"/>
          </a:p>
        </p:txBody>
      </p:sp>
      <p:sp>
        <p:nvSpPr>
          <p:cNvPr id="6" name="KSO_FT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KSO_FN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B30462-3FE9-4AC9-87A4-B13B8F51DDE4}" type="slidenum">
              <a:rPr lang="zh-CN" alt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7" name="KSO_FD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43B238A-CF46-4546-8C56-ADAB882ADE59}" type="datetime1">
              <a:rPr lang="zh-CN" altLang="en-US"/>
              <a:t>2022/12/7</a:t>
            </a:fld>
            <a:endParaRPr lang="en-US"/>
          </a:p>
        </p:txBody>
      </p:sp>
      <p:sp>
        <p:nvSpPr>
          <p:cNvPr id="8" name="KSO_FT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KSO_FN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5D057C7-BE4D-4CC7-9A6F-784CBE1E4408}" type="slidenum">
              <a:rPr lang="zh-CN" alt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KSO_FD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43B238A-CF46-4546-8C56-ADAB882ADE59}" type="datetime1">
              <a:rPr lang="zh-CN" altLang="en-US"/>
              <a:t>2022/12/7</a:t>
            </a:fld>
            <a:endParaRPr lang="en-US"/>
          </a:p>
        </p:txBody>
      </p:sp>
      <p:sp>
        <p:nvSpPr>
          <p:cNvPr id="4" name="KSO_FT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KSO_FN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A3111F1-C7D5-4B5F-82C4-FED058A43FED}" type="slidenum">
              <a:rPr lang="zh-CN" alt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FD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43B238A-CF46-4546-8C56-ADAB882ADE59}" type="datetime1">
              <a:rPr lang="zh-CN" altLang="en-US"/>
              <a:t>2022/12/7</a:t>
            </a:fld>
            <a:endParaRPr lang="en-US"/>
          </a:p>
        </p:txBody>
      </p:sp>
      <p:sp>
        <p:nvSpPr>
          <p:cNvPr id="3" name="KSO_FT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KSO_FN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B8CF258-373D-47B5-9224-E86B2421108D}" type="slidenum">
              <a:rPr lang="zh-CN" alt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KSO_FD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43B238A-CF46-4546-8C56-ADAB882ADE59}" type="datetime1">
              <a:rPr lang="zh-CN" altLang="en-US"/>
              <a:t>2022/12/7</a:t>
            </a:fld>
            <a:endParaRPr lang="en-US"/>
          </a:p>
        </p:txBody>
      </p:sp>
      <p:sp>
        <p:nvSpPr>
          <p:cNvPr id="6" name="KSO_FT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KSO_FN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B98A255-05C8-4069-A9CB-54077EFAD056}" type="slidenum">
              <a:rPr lang="zh-CN" alt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KSO_FD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D9F33B1-7C18-4AD4-9DF1-5FE252B9DDC3}" type="datetime1">
              <a:rPr lang="zh-CN" altLang="en-US"/>
              <a:t>2022/12/7</a:t>
            </a:fld>
            <a:endParaRPr lang="en-US"/>
          </a:p>
        </p:txBody>
      </p:sp>
      <p:sp>
        <p:nvSpPr>
          <p:cNvPr id="5" name="KSO_FT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KSO_FN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46F85F4-ED83-48A5-8EDD-7FC59D045909}" type="slidenum">
              <a:rPr lang="zh-CN" alt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KSO_FD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43B238A-CF46-4546-8C56-ADAB882ADE59}" type="datetime1">
              <a:rPr lang="zh-CN" altLang="en-US"/>
              <a:t>2022/12/7</a:t>
            </a:fld>
            <a:endParaRPr lang="en-US"/>
          </a:p>
        </p:txBody>
      </p:sp>
      <p:sp>
        <p:nvSpPr>
          <p:cNvPr id="6" name="KSO_FT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KSO_FN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A91975-133D-44B7-B5F6-02DDCE1C6857}" type="slidenum">
              <a:rPr lang="zh-CN" alt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KSO_FD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43B238A-CF46-4546-8C56-ADAB882ADE59}" type="datetime1">
              <a:rPr lang="zh-CN" altLang="en-US"/>
              <a:t>2022/12/7</a:t>
            </a:fld>
            <a:endParaRPr lang="en-US"/>
          </a:p>
        </p:txBody>
      </p:sp>
      <p:sp>
        <p:nvSpPr>
          <p:cNvPr id="5" name="KSO_FT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KSO_FN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C20D0EE-11E1-4E01-A713-4C0B04358260}" type="slidenum">
              <a:rPr lang="zh-CN" alt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10350" y="214313"/>
            <a:ext cx="2052638" cy="6019800"/>
          </a:xfr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47675" y="214313"/>
            <a:ext cx="6010275" cy="6019800"/>
          </a:xfr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KSO_FD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43B238A-CF46-4546-8C56-ADAB882ADE59}" type="datetime1">
              <a:rPr lang="zh-CN" altLang="en-US"/>
              <a:t>2022/12/7</a:t>
            </a:fld>
            <a:endParaRPr lang="en-US"/>
          </a:p>
        </p:txBody>
      </p:sp>
      <p:sp>
        <p:nvSpPr>
          <p:cNvPr id="5" name="KSO_FT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KSO_FN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9E740C7-CC37-4ABD-A9FF-809B75CEBA06}" type="slidenum">
              <a:rPr lang="zh-CN" alt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03" r="11725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流程图: 数据 4"/>
          <p:cNvSpPr>
            <a:spLocks noChangeArrowheads="1"/>
          </p:cNvSpPr>
          <p:nvPr/>
        </p:nvSpPr>
        <p:spPr bwMode="auto">
          <a:xfrm>
            <a:off x="2857500" y="0"/>
            <a:ext cx="6286500" cy="6858000"/>
          </a:xfrm>
          <a:prstGeom prst="flowChartInputOutput">
            <a:avLst/>
          </a:prstGeom>
          <a:solidFill>
            <a:srgbClr val="FDD762">
              <a:alpha val="5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defRPr/>
            </a:pPr>
            <a:endParaRPr lang="zh-CN" altLang="en-US" sz="1300">
              <a:solidFill>
                <a:srgbClr val="5F5F5F"/>
              </a:solidFill>
            </a:endParaRPr>
          </a:p>
        </p:txBody>
      </p:sp>
      <p:pic>
        <p:nvPicPr>
          <p:cNvPr id="6" name="图片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9875" y="1300163"/>
            <a:ext cx="4070350" cy="2266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9" name="Text Placeholder 2"/>
          <p:cNvSpPr>
            <a:spLocks noGrp="1" noChangeArrowheads="1"/>
          </p:cNvSpPr>
          <p:nvPr>
            <p:ph type="subTitle" idx="1"/>
          </p:nvPr>
        </p:nvSpPr>
        <p:spPr>
          <a:xfrm>
            <a:off x="3417888" y="5014913"/>
            <a:ext cx="4735512" cy="547687"/>
          </a:xfrm>
        </p:spPr>
        <p:txBody>
          <a:bodyPr/>
          <a:lstStyle>
            <a:lvl1pPr marL="0" indent="0" algn="ctr">
              <a:buFont typeface="Wingdings 2" panose="05020102010507070707" pitchFamily="18" charset="2"/>
              <a:buNone/>
              <a:defRPr>
                <a:solidFill>
                  <a:srgbClr val="FFFFFF"/>
                </a:solidFill>
              </a:defRPr>
            </a:lvl1pPr>
          </a:lstStyle>
          <a:p>
            <a:pPr lvl="0"/>
            <a:r>
              <a:rPr lang="zh-CN" noProof="0"/>
              <a:t>单击此处编辑母版副标题样式</a:t>
            </a:r>
          </a:p>
        </p:txBody>
      </p:sp>
      <p:sp>
        <p:nvSpPr>
          <p:cNvPr id="6153" name="Title Placeholder 1"/>
          <p:cNvSpPr>
            <a:spLocks noGrp="1" noChangeArrowheads="1"/>
          </p:cNvSpPr>
          <p:nvPr>
            <p:ph type="ctrTitle"/>
          </p:nvPr>
        </p:nvSpPr>
        <p:spPr>
          <a:xfrm>
            <a:off x="3408363" y="3463925"/>
            <a:ext cx="4737100" cy="1470025"/>
          </a:xfrm>
        </p:spPr>
        <p:txBody>
          <a:bodyPr/>
          <a:lstStyle>
            <a:lvl1pPr algn="ctr">
              <a:defRPr sz="3200"/>
            </a:lvl1pPr>
          </a:lstStyle>
          <a:p>
            <a:pPr lvl="0"/>
            <a:r>
              <a:rPr lang="zh-CN" noProof="0"/>
              <a:t>单击此处编辑母版标题样式</a:t>
            </a:r>
          </a:p>
        </p:txBody>
      </p:sp>
      <p:sp>
        <p:nvSpPr>
          <p:cNvPr id="7" name="Date Placeholder 3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30493455-07EA-47DB-90C0-E7E423CB59B6}" type="datetime1">
              <a:rPr lang="zh-CN" altLang="en-US"/>
              <a:t>2022/12/7</a:t>
            </a:fld>
            <a:endParaRPr lang="en-US"/>
          </a:p>
        </p:txBody>
      </p:sp>
      <p:sp>
        <p:nvSpPr>
          <p:cNvPr id="8" name="Footer Placeholder 4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C338A0BD-2BD5-4CDD-949A-399040E1F361}" type="slidenum">
              <a:rPr lang="zh-CN" alt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191403-9BB2-424E-A8BB-7CB1475A9DB0}" type="datetime1">
              <a:rPr lang="zh-CN" altLang="en-US"/>
              <a:t>2022/12/7</a:t>
            </a:fld>
            <a:endParaRPr lang="en-US"/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B4C3199-1AFA-4954-9CC4-12638459641E}" type="slidenum">
              <a:rPr lang="zh-CN" alt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/>
          <a:lstStyle>
            <a:lvl1pPr>
              <a:defRPr sz="60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191403-9BB2-424E-A8BB-7CB1475A9DB0}" type="datetime1">
              <a:rPr lang="zh-CN" altLang="en-US"/>
              <a:t>2022/12/7</a:t>
            </a:fld>
            <a:endParaRPr lang="en-US"/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14791B2-E5C4-4716-B26B-E0118C8D48EA}" type="slidenum">
              <a:rPr lang="zh-CN" alt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566738" y="1476375"/>
            <a:ext cx="3927475" cy="4879975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6613" y="1476375"/>
            <a:ext cx="3929062" cy="4879975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Date Placeholder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191403-9BB2-424E-A8BB-7CB1475A9DB0}" type="datetime1">
              <a:rPr lang="zh-CN" altLang="en-US"/>
              <a:t>2022/12/7</a:t>
            </a:fld>
            <a:endParaRPr lang="en-US"/>
          </a:p>
        </p:txBody>
      </p:sp>
      <p:sp>
        <p:nvSpPr>
          <p:cNvPr id="6" name="Footer Placeholder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8A6133-FFB4-4B05-84EA-663E62FDFBC4}" type="slidenum">
              <a:rPr lang="zh-CN" alt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7" name="Date Placeholder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191403-9BB2-424E-A8BB-7CB1475A9DB0}" type="datetime1">
              <a:rPr lang="zh-CN" altLang="en-US"/>
              <a:t>2022/12/7</a:t>
            </a:fld>
            <a:endParaRPr lang="en-US"/>
          </a:p>
        </p:txBody>
      </p:sp>
      <p:sp>
        <p:nvSpPr>
          <p:cNvPr id="8" name="Footer Placeholder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E227019-1451-45BD-B61C-7AF55C70AA45}" type="slidenum">
              <a:rPr lang="zh-CN" alt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Date Placeholder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191403-9BB2-424E-A8BB-7CB1475A9DB0}" type="datetime1">
              <a:rPr lang="zh-CN" altLang="en-US"/>
              <a:t>2022/12/7</a:t>
            </a:fld>
            <a:endParaRPr lang="en-US"/>
          </a:p>
        </p:txBody>
      </p:sp>
      <p:sp>
        <p:nvSpPr>
          <p:cNvPr id="4" name="Footer Placeholder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776A8A5-509F-4FF4-914B-DE7911A9FDCE}" type="slidenum">
              <a:rPr lang="zh-CN" alt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191403-9BB2-424E-A8BB-7CB1475A9DB0}" type="datetime1">
              <a:rPr lang="zh-CN" altLang="en-US"/>
              <a:t>2022/12/7</a:t>
            </a:fld>
            <a:endParaRPr lang="en-US"/>
          </a:p>
        </p:txBody>
      </p:sp>
      <p:sp>
        <p:nvSpPr>
          <p:cNvPr id="3" name="Footer Placeholder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540D63B-70E4-448C-A960-B7BCA42D5432}" type="slidenum">
              <a:rPr lang="zh-CN" alt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/>
          <a:lstStyle>
            <a:lvl1pPr>
              <a:defRPr sz="60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KSO_FD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D9F33B1-7C18-4AD4-9DF1-5FE252B9DDC3}" type="datetime1">
              <a:rPr lang="zh-CN" altLang="en-US"/>
              <a:t>2022/12/7</a:t>
            </a:fld>
            <a:endParaRPr lang="en-US"/>
          </a:p>
        </p:txBody>
      </p:sp>
      <p:sp>
        <p:nvSpPr>
          <p:cNvPr id="5" name="KSO_FT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KSO_FN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FBF970-60AF-4DAF-9E35-50708D19D96E}" type="slidenum">
              <a:rPr lang="zh-CN" alt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/>
          <a:lstStyle>
            <a:lvl1pPr>
              <a:defRPr sz="32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Date Placeholder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191403-9BB2-424E-A8BB-7CB1475A9DB0}" type="datetime1">
              <a:rPr lang="zh-CN" altLang="en-US"/>
              <a:t>2022/12/7</a:t>
            </a:fld>
            <a:endParaRPr lang="en-US"/>
          </a:p>
        </p:txBody>
      </p:sp>
      <p:sp>
        <p:nvSpPr>
          <p:cNvPr id="6" name="Footer Placeholder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353BC4C-21CF-455E-B095-424B494E974E}" type="slidenum">
              <a:rPr lang="zh-CN" alt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/>
          <a:lstStyle>
            <a:lvl1pPr>
              <a:defRPr sz="32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Date Placeholder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191403-9BB2-424E-A8BB-7CB1475A9DB0}" type="datetime1">
              <a:rPr lang="zh-CN" altLang="en-US"/>
              <a:t>2022/12/7</a:t>
            </a:fld>
            <a:endParaRPr lang="en-US"/>
          </a:p>
        </p:txBody>
      </p:sp>
      <p:sp>
        <p:nvSpPr>
          <p:cNvPr id="6" name="Footer Placeholder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D8D181-3281-4E13-887C-32993C8F81F6}" type="slidenum">
              <a:rPr lang="zh-CN" alt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191403-9BB2-424E-A8BB-7CB1475A9DB0}" type="datetime1">
              <a:rPr lang="zh-CN" altLang="en-US"/>
              <a:t>2022/12/7</a:t>
            </a:fld>
            <a:endParaRPr lang="en-US"/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F84EC5-1729-4024-A363-B97A4567CA7F}" type="slidenum">
              <a:rPr lang="zh-CN" alt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73838" y="368300"/>
            <a:ext cx="2001837" cy="5988050"/>
          </a:xfr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566738" y="368300"/>
            <a:ext cx="5854700" cy="5988050"/>
          </a:xfr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191403-9BB2-424E-A8BB-7CB1475A9DB0}" type="datetime1">
              <a:rPr lang="zh-CN" altLang="en-US"/>
              <a:t>2022/12/7</a:t>
            </a:fld>
            <a:endParaRPr lang="en-US"/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CA0E7CA-17FA-457E-94D8-9BF9C6220184}" type="slidenum">
              <a:rPr lang="zh-CN" alt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矩形 12"/>
          <p:cNvGrpSpPr/>
          <p:nvPr userDrawn="1"/>
        </p:nvGrpSpPr>
        <p:grpSpPr bwMode="auto">
          <a:xfrm>
            <a:off x="0" y="0"/>
            <a:ext cx="9150350" cy="6888163"/>
            <a:chOff x="0" y="0"/>
            <a:chExt cx="5764" cy="4339"/>
          </a:xfrm>
        </p:grpSpPr>
        <p:pic>
          <p:nvPicPr>
            <p:cNvPr id="5" name="矩形 12"/>
            <p:cNvPicPr>
              <a:picLocks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5764" cy="43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Text Box 4"/>
            <p:cNvSpPr txBox="1">
              <a:spLocks noChangeArrowheads="1"/>
            </p:cNvSpPr>
            <p:nvPr/>
          </p:nvSpPr>
          <p:spPr bwMode="auto">
            <a:xfrm>
              <a:off x="0" y="0"/>
              <a:ext cx="5762" cy="43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defRPr/>
              </a:pPr>
              <a:endParaRPr lang="zh-CN" altLang="en-US" sz="1300">
                <a:solidFill>
                  <a:srgbClr val="FFFFFF"/>
                </a:solidFill>
              </a:endParaRPr>
            </a:p>
          </p:txBody>
        </p:sp>
      </p:grpSp>
      <p:grpSp>
        <p:nvGrpSpPr>
          <p:cNvPr id="7" name="组合 13"/>
          <p:cNvGrpSpPr/>
          <p:nvPr userDrawn="1"/>
        </p:nvGrpSpPr>
        <p:grpSpPr bwMode="auto">
          <a:xfrm>
            <a:off x="0" y="263525"/>
            <a:ext cx="9144000" cy="4676775"/>
            <a:chOff x="0" y="0"/>
            <a:chExt cx="12192000" cy="4677534"/>
          </a:xfrm>
        </p:grpSpPr>
        <p:grpSp>
          <p:nvGrpSpPr>
            <p:cNvPr id="8" name="Freeform 5"/>
            <p:cNvGrpSpPr/>
            <p:nvPr userDrawn="1"/>
          </p:nvGrpSpPr>
          <p:grpSpPr bwMode="auto">
            <a:xfrm>
              <a:off x="0" y="-1059"/>
              <a:ext cx="12200128" cy="2353056"/>
              <a:chOff x="0" y="0"/>
              <a:chExt cx="9150096" cy="2353056"/>
            </a:xfrm>
          </p:grpSpPr>
          <p:pic>
            <p:nvPicPr>
              <p:cNvPr id="17" name="Freeform 5"/>
              <p:cNvPicPr>
                <a:picLocks noEditPoints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9150096" cy="23530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8" name="Text Box 8"/>
              <p:cNvSpPr txBox="1">
                <a:spLocks noChangeArrowheads="1"/>
              </p:cNvSpPr>
              <p:nvPr/>
            </p:nvSpPr>
            <p:spPr bwMode="auto">
              <a:xfrm>
                <a:off x="0" y="1059"/>
                <a:ext cx="9144000" cy="23530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21920" tIns="60960" rIns="121920" bIns="60960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defRPr/>
                </a:pPr>
                <a:endParaRPr lang="zh-CN" altLang="en-US"/>
              </a:p>
            </p:txBody>
          </p:sp>
        </p:grpSp>
        <p:sp>
          <p:nvSpPr>
            <p:cNvPr id="9" name="矩形 15"/>
            <p:cNvSpPr>
              <a:spLocks noChangeArrowheads="1"/>
            </p:cNvSpPr>
            <p:nvPr/>
          </p:nvSpPr>
          <p:spPr bwMode="auto">
            <a:xfrm>
              <a:off x="0" y="2362583"/>
              <a:ext cx="12192000" cy="1714778"/>
            </a:xfrm>
            <a:prstGeom prst="rect">
              <a:avLst/>
            </a:prstGeom>
            <a:solidFill>
              <a:srgbClr val="28A9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21920" tIns="60960" rIns="121920" bIns="60960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defRPr/>
              </a:pPr>
              <a:endParaRPr lang="zh-CN" altLang="en-US"/>
            </a:p>
          </p:txBody>
        </p:sp>
        <p:cxnSp>
          <p:nvCxnSpPr>
            <p:cNvPr id="10" name="直接连接符 16"/>
            <p:cNvCxnSpPr>
              <a:cxnSpLocks noChangeShapeType="1"/>
            </p:cNvCxnSpPr>
            <p:nvPr/>
          </p:nvCxnSpPr>
          <p:spPr bwMode="auto">
            <a:xfrm>
              <a:off x="0" y="4110425"/>
              <a:ext cx="12192000" cy="0"/>
            </a:xfrm>
            <a:prstGeom prst="line">
              <a:avLst/>
            </a:prstGeom>
            <a:noFill/>
            <a:ln w="19050">
              <a:solidFill>
                <a:srgbClr val="28A9D6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" name="直接连接符 17"/>
            <p:cNvCxnSpPr>
              <a:cxnSpLocks noChangeShapeType="1"/>
            </p:cNvCxnSpPr>
            <p:nvPr/>
          </p:nvCxnSpPr>
          <p:spPr bwMode="auto">
            <a:xfrm>
              <a:off x="0" y="4532288"/>
              <a:ext cx="4320000" cy="12674"/>
            </a:xfrm>
            <a:prstGeom prst="line">
              <a:avLst/>
            </a:prstGeom>
            <a:noFill/>
            <a:ln w="3175">
              <a:solidFill>
                <a:srgbClr val="28A9D6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" name="直接连接符 18"/>
            <p:cNvCxnSpPr>
              <a:cxnSpLocks noChangeShapeType="1"/>
            </p:cNvCxnSpPr>
            <p:nvPr/>
          </p:nvCxnSpPr>
          <p:spPr bwMode="auto">
            <a:xfrm>
              <a:off x="0" y="4598574"/>
              <a:ext cx="4320000" cy="12674"/>
            </a:xfrm>
            <a:prstGeom prst="line">
              <a:avLst/>
            </a:prstGeom>
            <a:noFill/>
            <a:ln w="3175">
              <a:solidFill>
                <a:srgbClr val="28A9D6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3" name="直接连接符 19"/>
            <p:cNvCxnSpPr>
              <a:cxnSpLocks noChangeShapeType="1"/>
            </p:cNvCxnSpPr>
            <p:nvPr/>
          </p:nvCxnSpPr>
          <p:spPr bwMode="auto">
            <a:xfrm>
              <a:off x="0" y="4664860"/>
              <a:ext cx="4320000" cy="12674"/>
            </a:xfrm>
            <a:prstGeom prst="line">
              <a:avLst/>
            </a:prstGeom>
            <a:noFill/>
            <a:ln w="3175">
              <a:solidFill>
                <a:srgbClr val="28A9D6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" name="直接连接符 20"/>
            <p:cNvCxnSpPr>
              <a:cxnSpLocks noChangeShapeType="1"/>
            </p:cNvCxnSpPr>
            <p:nvPr/>
          </p:nvCxnSpPr>
          <p:spPr bwMode="auto">
            <a:xfrm>
              <a:off x="7872000" y="4532288"/>
              <a:ext cx="4320000" cy="12674"/>
            </a:xfrm>
            <a:prstGeom prst="line">
              <a:avLst/>
            </a:prstGeom>
            <a:noFill/>
            <a:ln w="3175">
              <a:solidFill>
                <a:srgbClr val="28A9D6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" name="直接连接符 21"/>
            <p:cNvCxnSpPr>
              <a:cxnSpLocks noChangeShapeType="1"/>
            </p:cNvCxnSpPr>
            <p:nvPr/>
          </p:nvCxnSpPr>
          <p:spPr bwMode="auto">
            <a:xfrm>
              <a:off x="7872000" y="4598574"/>
              <a:ext cx="4320000" cy="12674"/>
            </a:xfrm>
            <a:prstGeom prst="line">
              <a:avLst/>
            </a:prstGeom>
            <a:noFill/>
            <a:ln w="3175">
              <a:solidFill>
                <a:srgbClr val="28A9D6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6" name="直接连接符 22"/>
            <p:cNvCxnSpPr>
              <a:cxnSpLocks noChangeShapeType="1"/>
            </p:cNvCxnSpPr>
            <p:nvPr/>
          </p:nvCxnSpPr>
          <p:spPr bwMode="auto">
            <a:xfrm>
              <a:off x="7872000" y="4664860"/>
              <a:ext cx="4320000" cy="12674"/>
            </a:xfrm>
            <a:prstGeom prst="line">
              <a:avLst/>
            </a:prstGeom>
            <a:noFill/>
            <a:ln w="3175">
              <a:solidFill>
                <a:srgbClr val="28A9D6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8209" name="Text Placeholder 2"/>
          <p:cNvSpPr>
            <a:spLocks noGrp="1" noChangeArrowheads="1"/>
          </p:cNvSpPr>
          <p:nvPr>
            <p:ph type="subTitle" idx="1"/>
          </p:nvPr>
        </p:nvSpPr>
        <p:spPr>
          <a:xfrm>
            <a:off x="3228975" y="4695825"/>
            <a:ext cx="2628900" cy="466725"/>
          </a:xfrm>
        </p:spPr>
        <p:txBody>
          <a:bodyPr/>
          <a:lstStyle>
            <a:lvl1pPr algn="ctr">
              <a:buFont typeface="Wingdings 2" panose="05020102010507070707" pitchFamily="18" charset="2"/>
              <a:buNone/>
              <a:defRPr sz="1600"/>
            </a:lvl1pPr>
          </a:lstStyle>
          <a:p>
            <a:pPr lvl="0"/>
            <a:r>
              <a:rPr lang="zh-CN" noProof="0">
                <a:sym typeface="Arial" panose="020B0604020202020204" pitchFamily="34" charset="0"/>
              </a:rPr>
              <a:t>单击此处编辑母版副标题样式</a:t>
            </a:r>
          </a:p>
        </p:txBody>
      </p:sp>
      <p:sp>
        <p:nvSpPr>
          <p:cNvPr id="8213" name="Title Placeholder 1"/>
          <p:cNvSpPr>
            <a:spLocks noGrp="1" noChangeArrowheads="1"/>
          </p:cNvSpPr>
          <p:nvPr>
            <p:ph type="ctrTitle"/>
          </p:nvPr>
        </p:nvSpPr>
        <p:spPr>
          <a:xfrm>
            <a:off x="714375" y="3140075"/>
            <a:ext cx="7772400" cy="717550"/>
          </a:xfrm>
        </p:spPr>
        <p:txBody>
          <a:bodyPr/>
          <a:lstStyle>
            <a:lvl1pPr algn="ctr"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noProof="0"/>
              <a:t>单击此处编辑母版标题样式</a:t>
            </a:r>
          </a:p>
        </p:txBody>
      </p:sp>
      <p:sp>
        <p:nvSpPr>
          <p:cNvPr id="19" name="Date Placeholder 3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7E9B9122-6204-415B-9B63-767BCB80D292}" type="datetime1">
              <a:rPr lang="zh-CN" altLang="en-US"/>
              <a:t>2022/12/7</a:t>
            </a:fld>
            <a:endParaRPr lang="en-US"/>
          </a:p>
        </p:txBody>
      </p:sp>
      <p:sp>
        <p:nvSpPr>
          <p:cNvPr id="20" name="Footer Placeholder 4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1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70250EEA-FF4E-41D5-AF69-6EEADFA6D3D0}" type="slidenum">
              <a:rPr lang="zh-CN" alt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6C121FE-698C-4C79-A3F4-AD86EFCAADA7}" type="datetime1">
              <a:rPr lang="zh-CN" altLang="en-US"/>
              <a:t>2022/12/7</a:t>
            </a:fld>
            <a:endParaRPr lang="en-US"/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C989441-A55F-43EA-A8B0-412ADF2DBC66}" type="slidenum">
              <a:rPr lang="zh-CN" alt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/>
          <a:lstStyle>
            <a:lvl1pPr>
              <a:defRPr sz="60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6C121FE-698C-4C79-A3F4-AD86EFCAADA7}" type="datetime1">
              <a:rPr lang="zh-CN" altLang="en-US"/>
              <a:t>2022/12/7</a:t>
            </a:fld>
            <a:endParaRPr lang="en-US"/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364DB7A-EFF0-4FC6-B595-90C219780068}" type="slidenum">
              <a:rPr lang="zh-CN" alt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85775" y="1135063"/>
            <a:ext cx="3968750" cy="5345112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06925" y="1135063"/>
            <a:ext cx="3968750" cy="5345112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Date Placeholder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6C121FE-698C-4C79-A3F4-AD86EFCAADA7}" type="datetime1">
              <a:rPr lang="zh-CN" altLang="en-US"/>
              <a:t>2022/12/7</a:t>
            </a:fld>
            <a:endParaRPr lang="en-US"/>
          </a:p>
        </p:txBody>
      </p:sp>
      <p:sp>
        <p:nvSpPr>
          <p:cNvPr id="6" name="Footer Placeholder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29D5673-5430-4CAF-80D3-E7AE5060CFAF}" type="slidenum">
              <a:rPr lang="zh-CN" alt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7" name="Date Placeholder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6C121FE-698C-4C79-A3F4-AD86EFCAADA7}" type="datetime1">
              <a:rPr lang="zh-CN" altLang="en-US"/>
              <a:t>2022/12/7</a:t>
            </a:fld>
            <a:endParaRPr lang="en-US"/>
          </a:p>
        </p:txBody>
      </p:sp>
      <p:sp>
        <p:nvSpPr>
          <p:cNvPr id="8" name="Footer Placeholder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B25A6FA-2176-4BCE-AD9F-89675A8CFB56}" type="slidenum">
              <a:rPr lang="zh-CN" alt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Date Placeholder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6C121FE-698C-4C79-A3F4-AD86EFCAADA7}" type="datetime1">
              <a:rPr lang="zh-CN" altLang="en-US"/>
              <a:t>2022/12/7</a:t>
            </a:fld>
            <a:endParaRPr lang="en-US"/>
          </a:p>
        </p:txBody>
      </p:sp>
      <p:sp>
        <p:nvSpPr>
          <p:cNvPr id="4" name="Footer Placeholder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A1250DC-0878-4B08-A8DF-B0618002FCC3}" type="slidenum">
              <a:rPr lang="zh-CN" alt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279400" y="1054100"/>
            <a:ext cx="3811588" cy="5407025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243388" y="1054100"/>
            <a:ext cx="3811587" cy="5407025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KSO_FD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D9F33B1-7C18-4AD4-9DF1-5FE252B9DDC3}" type="datetime1">
              <a:rPr lang="zh-CN" altLang="en-US"/>
              <a:t>2022/12/7</a:t>
            </a:fld>
            <a:endParaRPr lang="en-US"/>
          </a:p>
        </p:txBody>
      </p:sp>
      <p:sp>
        <p:nvSpPr>
          <p:cNvPr id="6" name="KSO_FT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KSO_FN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EBDED28-B741-4EF3-8A85-476A8059E05F}" type="slidenum">
              <a:rPr lang="zh-CN" alt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6C121FE-698C-4C79-A3F4-AD86EFCAADA7}" type="datetime1">
              <a:rPr lang="zh-CN" altLang="en-US"/>
              <a:t>2022/12/7</a:t>
            </a:fld>
            <a:endParaRPr lang="en-US"/>
          </a:p>
        </p:txBody>
      </p:sp>
      <p:sp>
        <p:nvSpPr>
          <p:cNvPr id="3" name="Footer Placeholder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3FB7DB4-EE38-47B9-960D-23808051C6B6}" type="slidenum">
              <a:rPr lang="zh-CN" alt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/>
          <a:lstStyle>
            <a:lvl1pPr>
              <a:defRPr sz="32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Date Placeholder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6C121FE-698C-4C79-A3F4-AD86EFCAADA7}" type="datetime1">
              <a:rPr lang="zh-CN" altLang="en-US"/>
              <a:t>2022/12/7</a:t>
            </a:fld>
            <a:endParaRPr lang="en-US"/>
          </a:p>
        </p:txBody>
      </p:sp>
      <p:sp>
        <p:nvSpPr>
          <p:cNvPr id="6" name="Footer Placeholder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8779915-1CD2-4D16-B500-B5490E936485}" type="slidenum">
              <a:rPr lang="zh-CN" alt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/>
          <a:lstStyle>
            <a:lvl1pPr>
              <a:defRPr sz="32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>
              <a:sym typeface="Arial" panose="020B0604020202020204" pitchFamily="34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Date Placeholder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6C121FE-698C-4C79-A3F4-AD86EFCAADA7}" type="datetime1">
              <a:rPr lang="zh-CN" altLang="en-US"/>
              <a:t>2022/12/7</a:t>
            </a:fld>
            <a:endParaRPr lang="en-US"/>
          </a:p>
        </p:txBody>
      </p:sp>
      <p:sp>
        <p:nvSpPr>
          <p:cNvPr id="6" name="Footer Placeholder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629697E-D45A-4E7C-81FC-4060FFD7AB32}" type="slidenum">
              <a:rPr lang="zh-CN" alt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6C121FE-698C-4C79-A3F4-AD86EFCAADA7}" type="datetime1">
              <a:rPr lang="zh-CN" altLang="en-US"/>
              <a:t>2022/12/7</a:t>
            </a:fld>
            <a:endParaRPr lang="en-US"/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BC46216-539C-4C56-A730-F6A42213F0E6}" type="slidenum">
              <a:rPr lang="zh-CN" alt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53200" y="255588"/>
            <a:ext cx="2022475" cy="6224587"/>
          </a:xfr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85775" y="255588"/>
            <a:ext cx="5915025" cy="6224587"/>
          </a:xfr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6C121FE-698C-4C79-A3F4-AD86EFCAADA7}" type="datetime1">
              <a:rPr lang="zh-CN" altLang="en-US"/>
              <a:t>2022/12/7</a:t>
            </a:fld>
            <a:endParaRPr lang="en-US"/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C01A58-410C-44AE-B15D-E703576B05EB}" type="slidenum">
              <a:rPr lang="zh-CN" alt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 eaLnBrk="1"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 eaLnBrk="1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274489087"/>
      </p:ext>
    </p:extLst>
  </p:cSld>
  <p:clrMapOvr>
    <a:masterClrMapping/>
  </p:clrMapOvr>
  <p:transition spd="med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79400" y="1010465"/>
            <a:ext cx="8636000" cy="4972050"/>
          </a:xfrm>
        </p:spPr>
        <p:txBody>
          <a:bodyPr/>
          <a:lstStyle>
            <a:lvl1pPr eaLnBrk="1">
              <a:lnSpc>
                <a:spcPct val="130000"/>
              </a:lnSpc>
              <a:spcBef>
                <a:spcPts val="0"/>
              </a:spcBef>
              <a:buFont typeface="Wingdings" pitchFamily="2" charset="2"/>
              <a:buChar char="l"/>
              <a:defRPr/>
            </a:lvl1pPr>
            <a:lvl2pPr eaLnBrk="1">
              <a:lnSpc>
                <a:spcPct val="130000"/>
              </a:lnSpc>
              <a:spcBef>
                <a:spcPts val="0"/>
              </a:spcBef>
              <a:buFont typeface="Wingdings" pitchFamily="2" charset="2"/>
              <a:buChar char="Ø"/>
              <a:defRPr/>
            </a:lvl2pPr>
            <a:lvl3pPr eaLnBrk="1">
              <a:lnSpc>
                <a:spcPct val="130000"/>
              </a:lnSpc>
              <a:spcBef>
                <a:spcPts val="0"/>
              </a:spcBef>
              <a:defRPr/>
            </a:lvl3pPr>
            <a:lvl4pPr eaLnBrk="1">
              <a:lnSpc>
                <a:spcPct val="130000"/>
              </a:lnSpc>
              <a:spcBef>
                <a:spcPts val="0"/>
              </a:spcBef>
              <a:defRPr/>
            </a:lvl4pPr>
            <a:lvl5pPr eaLnBrk="1">
              <a:lnSpc>
                <a:spcPct val="130000"/>
              </a:lnSpc>
              <a:spcBef>
                <a:spcPts val="0"/>
              </a:spcBef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Text Box 17"/>
          <p:cNvSpPr txBox="1">
            <a:spLocks noChangeArrowheads="1"/>
          </p:cNvSpPr>
          <p:nvPr userDrawn="1"/>
        </p:nvSpPr>
        <p:spPr bwMode="auto">
          <a:xfrm>
            <a:off x="50800" y="6481763"/>
            <a:ext cx="9067800" cy="33972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r" eaLnBrk="1" hangingPunct="1">
              <a:spcBef>
                <a:spcPct val="50000"/>
              </a:spcBef>
              <a:buFontTx/>
              <a:buNone/>
              <a:defRPr/>
            </a:pPr>
            <a:fld id="{380602F7-2D1E-4BA3-9157-D4E968859D90}" type="slidenum">
              <a:rPr lang="zh-CN" altLang="en-US" sz="1600" b="1" smtClean="0">
                <a:solidFill>
                  <a:srgbClr val="000000"/>
                </a:solidFill>
              </a:rPr>
              <a:pPr algn="r" eaLnBrk="1" hangingPunct="1">
                <a:spcBef>
                  <a:spcPct val="50000"/>
                </a:spcBef>
                <a:buFontTx/>
                <a:buNone/>
                <a:defRPr/>
              </a:pPr>
              <a:t>‹#›</a:t>
            </a:fld>
            <a:r>
              <a:rPr lang="zh-CN" altLang="en-US" sz="1600" b="1" dirty="0">
                <a:solidFill>
                  <a:srgbClr val="FFFFFF"/>
                </a:solidFill>
              </a:rPr>
              <a:t> </a:t>
            </a:r>
            <a:endParaRPr lang="zh-CN" altLang="zh-CN" sz="1600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8186712"/>
      </p:ext>
    </p:extLst>
  </p:cSld>
  <p:clrMapOvr>
    <a:masterClrMapping/>
  </p:clrMapOvr>
  <p:transition spd="med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279400" y="1096963"/>
            <a:ext cx="4241800" cy="49720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73600" y="1096963"/>
            <a:ext cx="4241800" cy="49720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937356039"/>
      </p:ext>
    </p:extLst>
  </p:cSld>
  <p:clrMapOvr>
    <a:masterClrMapping/>
  </p:clrMapOvr>
  <p:transition spd="med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buFontTx/>
              <a:buNone/>
              <a:defRPr/>
            </a:pPr>
            <a:endParaRPr lang="en-US" altLang="zh-CN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buFontTx/>
              <a:buNone/>
              <a:defRPr/>
            </a:pPr>
            <a:endParaRPr lang="en-US" altLang="zh-CN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buFontTx/>
              <a:buNone/>
              <a:defRPr/>
            </a:pPr>
            <a:fld id="{0FF57203-C35C-4101-BB59-5D58D06E0BA5}" type="slidenum">
              <a:rPr lang="en-US" altLang="zh-CN">
                <a:solidFill>
                  <a:srgbClr val="000000"/>
                </a:solidFill>
                <a:latin typeface="Arial" charset="0"/>
                <a:ea typeface="宋体" charset="-122"/>
              </a:rPr>
              <a:pPr>
                <a:buFontTx/>
                <a:buNone/>
                <a:defRPr/>
              </a:pPr>
              <a:t>‹#›</a:t>
            </a:fld>
            <a:endParaRPr lang="en-US" altLang="zh-CN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40490001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5800" y="228600"/>
            <a:ext cx="7772400" cy="12192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85800" y="1641475"/>
            <a:ext cx="3810000" cy="445452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41475"/>
            <a:ext cx="3810000" cy="445452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buFontTx/>
              <a:buNone/>
            </a:pPr>
            <a:endParaRPr lang="en-US" altLang="zh-CN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buFontTx/>
              <a:buNone/>
            </a:pPr>
            <a:endParaRPr lang="en-US" altLang="zh-CN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buFontTx/>
              <a:buNone/>
            </a:pPr>
            <a:fld id="{9FC7E16D-5A04-4A97-B5EF-ADB58EFF5016}" type="slidenum">
              <a:rPr lang="zh-CN" altLang="en-US">
                <a:solidFill>
                  <a:srgbClr val="000000"/>
                </a:solidFill>
                <a:latin typeface="Arial" charset="0"/>
                <a:ea typeface="宋体" charset="-122"/>
              </a:rPr>
              <a:pPr>
                <a:buFontTx/>
                <a:buNone/>
              </a:pPr>
              <a:t>‹#›</a:t>
            </a:fld>
            <a:endParaRPr lang="en-US" altLang="zh-CN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260944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7" name="KSO_FD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D9F33B1-7C18-4AD4-9DF1-5FE252B9DDC3}" type="datetime1">
              <a:rPr lang="zh-CN" altLang="en-US"/>
              <a:t>2022/12/7</a:t>
            </a:fld>
            <a:endParaRPr lang="en-US"/>
          </a:p>
        </p:txBody>
      </p:sp>
      <p:sp>
        <p:nvSpPr>
          <p:cNvPr id="8" name="KSO_FT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KSO_FN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F03127B-0938-4893-96C2-5BF3E99308BA}" type="slidenum">
              <a:rPr lang="zh-CN" alt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KSO_FD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D9F33B1-7C18-4AD4-9DF1-5FE252B9DDC3}" type="datetime1">
              <a:rPr lang="zh-CN" altLang="en-US"/>
              <a:t>2022/12/7</a:t>
            </a:fld>
            <a:endParaRPr lang="en-US"/>
          </a:p>
        </p:txBody>
      </p:sp>
      <p:sp>
        <p:nvSpPr>
          <p:cNvPr id="4" name="KSO_FT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KSO_FN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AC73F5A-A092-4D93-92E7-775B571A6B0D}" type="slidenum">
              <a:rPr lang="zh-CN" alt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FD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D9F33B1-7C18-4AD4-9DF1-5FE252B9DDC3}" type="datetime1">
              <a:rPr lang="zh-CN" altLang="en-US"/>
              <a:t>2022/12/7</a:t>
            </a:fld>
            <a:endParaRPr lang="en-US"/>
          </a:p>
        </p:txBody>
      </p:sp>
      <p:sp>
        <p:nvSpPr>
          <p:cNvPr id="3" name="KSO_FT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KSO_FN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6A47056-C575-41A5-9FC0-1A2A3B26D7C5}" type="slidenum">
              <a:rPr lang="zh-CN" alt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/>
          <a:lstStyle>
            <a:lvl1pPr>
              <a:defRPr sz="32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KSO_FD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D9F33B1-7C18-4AD4-9DF1-5FE252B9DDC3}" type="datetime1">
              <a:rPr lang="zh-CN" altLang="en-US"/>
              <a:t>2022/12/7</a:t>
            </a:fld>
            <a:endParaRPr lang="en-US"/>
          </a:p>
        </p:txBody>
      </p:sp>
      <p:sp>
        <p:nvSpPr>
          <p:cNvPr id="6" name="KSO_FT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KSO_FN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F96A6E2-01AE-4F33-B1C1-84244AF65CD8}" type="slidenum">
              <a:rPr lang="zh-CN" alt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/>
          <a:lstStyle>
            <a:lvl1pPr>
              <a:defRPr sz="32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KSO_FD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D9F33B1-7C18-4AD4-9DF1-5FE252B9DDC3}" type="datetime1">
              <a:rPr lang="zh-CN" altLang="en-US"/>
              <a:t>2022/12/7</a:t>
            </a:fld>
            <a:endParaRPr lang="en-US"/>
          </a:p>
        </p:txBody>
      </p:sp>
      <p:sp>
        <p:nvSpPr>
          <p:cNvPr id="6" name="KSO_FT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KSO_FN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D40B0EB-A491-48EF-BEE0-B90804C1504C}" type="slidenum">
              <a:rPr lang="zh-CN" alt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3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4.jpe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image" Target="../media/image7.png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14" Type="http://schemas.openxmlformats.org/officeDocument/2006/relationships/image" Target="../media/image8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slideLayout" Target="../slideLayouts/slideLayout47.xml"/><Relationship Id="rId7" Type="http://schemas.openxmlformats.org/officeDocument/2006/relationships/image" Target="../media/image10.jpeg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theme" Target="../theme/theme5.xml"/><Relationship Id="rId5" Type="http://schemas.openxmlformats.org/officeDocument/2006/relationships/slideLayout" Target="../slideLayouts/slideLayout49.xml"/><Relationship Id="rId4" Type="http://schemas.openxmlformats.org/officeDocument/2006/relationships/slideLayout" Target="../slideLayouts/slideLayout48.xml"/><Relationship Id="rId9" Type="http://schemas.openxmlformats.org/officeDocument/2006/relationships/image" Target="../media/image1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图片 8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0650" y="0"/>
            <a:ext cx="394335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KSO_BT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339725" y="196850"/>
            <a:ext cx="6400800" cy="700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8" name="KSO_BC1"/>
          <p:cNvSpPr>
            <a:spLocks noGrp="1" noChangeArrowheads="1"/>
          </p:cNvSpPr>
          <p:nvPr>
            <p:ph type="body" idx="9"/>
          </p:nvPr>
        </p:nvSpPr>
        <p:spPr bwMode="auto">
          <a:xfrm>
            <a:off x="279400" y="1054100"/>
            <a:ext cx="7775575" cy="5407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</p:txBody>
      </p:sp>
      <p:sp>
        <p:nvSpPr>
          <p:cNvPr id="1029" name="KSO_FD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>
              <a:defRPr sz="1200" smtClean="0">
                <a:solidFill>
                  <a:srgbClr val="919293"/>
                </a:solidFill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BD9F33B1-7C18-4AD4-9DF1-5FE252B9DDC3}" type="datetime1">
              <a:rPr lang="zh-CN" altLang="en-US"/>
              <a:t>2022/12/7</a:t>
            </a:fld>
            <a:endParaRPr lang="en-US"/>
          </a:p>
        </p:txBody>
      </p:sp>
      <p:sp>
        <p:nvSpPr>
          <p:cNvPr id="1030" name="KSO_FT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>
              <a:defRPr sz="1200" smtClean="0">
                <a:solidFill>
                  <a:srgbClr val="919293"/>
                </a:solidFill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031" name="KSO_FN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r">
              <a:defRPr sz="1200" smtClean="0">
                <a:solidFill>
                  <a:srgbClr val="919293"/>
                </a:solidFill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C705EA6D-0A8A-47D3-AD10-1EDF3BDE7BA2}" type="slidenum">
              <a:rPr lang="zh-CN" altLang="en-US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3000" b="1" kern="1200">
          <a:solidFill>
            <a:srgbClr val="1A93C8"/>
          </a:solidFill>
          <a:latin typeface="+mj-lt"/>
          <a:ea typeface="+mj-ea"/>
          <a:cs typeface="+mj-cs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rgbClr val="1A93C8"/>
          </a:solidFill>
          <a:latin typeface="Arial Black" panose="020B0A04020102020204" pitchFamily="34" charset="0"/>
          <a:ea typeface="微软雅黑" panose="020B0503020204020204" pitchFamily="34" charset="-122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rgbClr val="1A93C8"/>
          </a:solidFill>
          <a:latin typeface="Arial Black" panose="020B0A04020102020204" pitchFamily="34" charset="0"/>
          <a:ea typeface="微软雅黑" panose="020B0503020204020204" pitchFamily="34" charset="-122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rgbClr val="1A93C8"/>
          </a:solidFill>
          <a:latin typeface="Arial Black" panose="020B0A04020102020204" pitchFamily="34" charset="0"/>
          <a:ea typeface="微软雅黑" panose="020B0503020204020204" pitchFamily="34" charset="-122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rgbClr val="1A93C8"/>
          </a:solidFill>
          <a:latin typeface="Arial Black" panose="020B0A040201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rgbClr val="1A93C8"/>
          </a:solidFill>
          <a:latin typeface="Arial Black" panose="020B0A040201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rgbClr val="1A93C8"/>
          </a:solidFill>
          <a:latin typeface="Arial Black" panose="020B0A040201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rgbClr val="1A93C8"/>
          </a:solidFill>
          <a:latin typeface="Arial Black" panose="020B0A040201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rgbClr val="1A93C8"/>
          </a:solidFill>
          <a:latin typeface="Arial Black" panose="020B0A04020102020204" pitchFamily="34" charset="0"/>
          <a:ea typeface="微软雅黑" panose="020B0503020204020204" pitchFamily="34" charset="-122"/>
        </a:defRPr>
      </a:lvl9pPr>
    </p:titleStyle>
    <p:bodyStyle>
      <a:lvl1pPr marL="357505" indent="-357505" algn="just" rtl="0" fontAlgn="base">
        <a:spcBef>
          <a:spcPts val="1800"/>
        </a:spcBef>
        <a:spcAft>
          <a:spcPct val="0"/>
        </a:spcAft>
        <a:buClr>
          <a:srgbClr val="1A93C8"/>
        </a:buClr>
        <a:buSzPct val="60000"/>
        <a:buFont typeface="Wingdings" panose="05000000000000000000" pitchFamily="2" charset="2"/>
        <a:buChar char="m"/>
        <a:defRPr sz="2000" kern="1200">
          <a:solidFill>
            <a:srgbClr val="1A93C8"/>
          </a:solidFill>
          <a:latin typeface="+mn-lt"/>
          <a:ea typeface="+mn-ea"/>
          <a:cs typeface="+mn-cs"/>
        </a:defRPr>
      </a:lvl1pPr>
      <a:lvl2pPr marL="357505" indent="-357505" algn="l" rtl="0" fontAlgn="base">
        <a:lnSpc>
          <a:spcPct val="130000"/>
        </a:lnSpc>
        <a:spcBef>
          <a:spcPct val="0"/>
        </a:spcBef>
        <a:spcAft>
          <a:spcPts val="600"/>
        </a:spcAft>
        <a:buClr>
          <a:srgbClr val="A1BBEE"/>
        </a:buClr>
        <a:buFont typeface="幼圆" panose="02010509060101010101" pitchFamily="49" charset="-122"/>
        <a:buChar char=" "/>
        <a:defRPr sz="1600" kern="1200">
          <a:solidFill>
            <a:srgbClr val="7D7D7D"/>
          </a:solidFill>
          <a:latin typeface="幼圆" panose="02010509060101010101" pitchFamily="49" charset="-122"/>
          <a:ea typeface="幼圆" panose="02010509060101010101" pitchFamily="49" charset="-122"/>
          <a:cs typeface="+mn-cs"/>
        </a:defRPr>
      </a:lvl2pPr>
      <a:lvl3pPr marL="1143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+mn-cs"/>
        </a:defRPr>
      </a:lvl3pPr>
      <a:lvl4pPr marL="1600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+mn-cs"/>
        </a:defRPr>
      </a:lvl4pPr>
      <a:lvl5pPr marL="20574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0" name="组合 6"/>
          <p:cNvGrpSpPr>
            <a:grpSpLocks noChangeAspect="1"/>
          </p:cNvGrpSpPr>
          <p:nvPr/>
        </p:nvGrpSpPr>
        <p:grpSpPr bwMode="auto">
          <a:xfrm>
            <a:off x="-3175" y="12700"/>
            <a:ext cx="9144000" cy="6858000"/>
            <a:chOff x="0" y="0"/>
            <a:chExt cx="7850038" cy="5887529"/>
          </a:xfrm>
        </p:grpSpPr>
        <p:pic>
          <p:nvPicPr>
            <p:cNvPr id="2051" name="图片 5" descr="未标题-1.jpg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076" b="14151"/>
            <a:stretch>
              <a:fillRect/>
            </a:stretch>
          </p:blipFill>
          <p:spPr bwMode="auto">
            <a:xfrm>
              <a:off x="3925019" y="0"/>
              <a:ext cx="3925019" cy="58875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2" name="图片 5" descr="未标题-1.jpg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076" b="14310"/>
            <a:stretch>
              <a:fillRect/>
            </a:stretch>
          </p:blipFill>
          <p:spPr bwMode="auto">
            <a:xfrm flipH="1">
              <a:off x="0" y="0"/>
              <a:ext cx="3925019" cy="58766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077" name="KSO_FD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>
              <a:defRPr sz="900" smtClean="0">
                <a:solidFill>
                  <a:srgbClr val="969696"/>
                </a:solidFill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543B238A-CF46-4546-8C56-ADAB882ADE59}" type="datetime1">
              <a:rPr lang="zh-CN" altLang="en-US"/>
              <a:t>2022/12/7</a:t>
            </a:fld>
            <a:endParaRPr lang="en-US"/>
          </a:p>
        </p:txBody>
      </p:sp>
      <p:sp>
        <p:nvSpPr>
          <p:cNvPr id="3078" name="KSO_FT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>
              <a:defRPr sz="900" smtClean="0">
                <a:solidFill>
                  <a:srgbClr val="969696"/>
                </a:solidFill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9" name="KSO_FN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r">
              <a:defRPr sz="900" smtClean="0">
                <a:solidFill>
                  <a:srgbClr val="969696"/>
                </a:solidFill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028345E7-2928-4024-B92D-DE6894893D24}" type="slidenum">
              <a:rPr lang="zh-CN" altLang="en-US"/>
              <a:t>‹#›</a:t>
            </a:fld>
            <a:endParaRPr lang="en-US"/>
          </a:p>
        </p:txBody>
      </p:sp>
      <p:sp>
        <p:nvSpPr>
          <p:cNvPr id="2056" name="KSO_BC1"/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447675" y="1133475"/>
            <a:ext cx="8215313" cy="5100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</p:txBody>
      </p:sp>
      <p:sp>
        <p:nvSpPr>
          <p:cNvPr id="2057" name="KSO_BT1"/>
          <p:cNvSpPr>
            <a:spLocks noGrp="1" noChangeArrowheads="1"/>
          </p:cNvSpPr>
          <p:nvPr>
            <p:ph type="title" idx="9"/>
          </p:nvPr>
        </p:nvSpPr>
        <p:spPr bwMode="auto">
          <a:xfrm>
            <a:off x="447675" y="214313"/>
            <a:ext cx="8215313" cy="795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200" b="1" kern="1200">
          <a:solidFill>
            <a:schemeClr val="accent1"/>
          </a:solidFill>
          <a:latin typeface="+mj-lt"/>
          <a:ea typeface="+mj-ea"/>
          <a:cs typeface="+mj-cs"/>
        </a:defRPr>
      </a:lvl1pPr>
      <a:lvl2pPr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华文中宋" panose="02010600040101010101" pitchFamily="2" charset="-122"/>
          <a:ea typeface="华文中宋" panose="02010600040101010101" pitchFamily="2" charset="-122"/>
        </a:defRPr>
      </a:lvl2pPr>
      <a:lvl3pPr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华文中宋" panose="02010600040101010101" pitchFamily="2" charset="-122"/>
          <a:ea typeface="华文中宋" panose="02010600040101010101" pitchFamily="2" charset="-122"/>
        </a:defRPr>
      </a:lvl3pPr>
      <a:lvl4pPr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华文中宋" panose="02010600040101010101" pitchFamily="2" charset="-122"/>
          <a:ea typeface="华文中宋" panose="02010600040101010101" pitchFamily="2" charset="-122"/>
        </a:defRPr>
      </a:lvl4pPr>
      <a:lvl5pPr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华文中宋" panose="02010600040101010101" pitchFamily="2" charset="-122"/>
          <a:ea typeface="华文中宋" panose="02010600040101010101" pitchFamily="2" charset="-122"/>
        </a:defRPr>
      </a:lvl5pPr>
      <a:lvl6pPr marL="4572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华文中宋" panose="02010600040101010101" pitchFamily="2" charset="-122"/>
          <a:ea typeface="华文中宋" panose="02010600040101010101" pitchFamily="2" charset="-122"/>
        </a:defRPr>
      </a:lvl6pPr>
      <a:lvl7pPr marL="9144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华文中宋" panose="02010600040101010101" pitchFamily="2" charset="-122"/>
          <a:ea typeface="华文中宋" panose="02010600040101010101" pitchFamily="2" charset="-122"/>
        </a:defRPr>
      </a:lvl7pPr>
      <a:lvl8pPr marL="13716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华文中宋" panose="02010600040101010101" pitchFamily="2" charset="-122"/>
          <a:ea typeface="华文中宋" panose="02010600040101010101" pitchFamily="2" charset="-122"/>
        </a:defRPr>
      </a:lvl8pPr>
      <a:lvl9pPr marL="18288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华文中宋" panose="02010600040101010101" pitchFamily="2" charset="-122"/>
          <a:ea typeface="华文中宋" panose="02010600040101010101" pitchFamily="2" charset="-122"/>
        </a:defRPr>
      </a:lvl9pPr>
    </p:titleStyle>
    <p:bodyStyle>
      <a:lvl1pPr marL="361950" indent="-361950" algn="just" defTabSz="685800" rtl="0" fontAlgn="base">
        <a:lnSpc>
          <a:spcPct val="110000"/>
        </a:lnSpc>
        <a:spcBef>
          <a:spcPts val="1200"/>
        </a:spcBef>
        <a:spcAft>
          <a:spcPct val="0"/>
        </a:spcAft>
        <a:buClr>
          <a:schemeClr val="accent1"/>
        </a:buClr>
        <a:buSzPct val="50000"/>
        <a:buFont typeface="Wingdings" panose="05000000000000000000" pitchFamily="2" charset="2"/>
        <a:buChar char="l"/>
        <a:defRPr sz="24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361950" indent="-361950" algn="l" defTabSz="685800" rtl="0" fontAlgn="base">
        <a:lnSpc>
          <a:spcPct val="120000"/>
        </a:lnSpc>
        <a:spcBef>
          <a:spcPct val="0"/>
        </a:spcBef>
        <a:spcAft>
          <a:spcPts val="1200"/>
        </a:spcAft>
        <a:buClr>
          <a:srgbClr val="E5A997"/>
        </a:buClr>
        <a:buFont typeface="幼圆" panose="02010509060101010101" pitchFamily="49" charset="-122"/>
        <a:buChar char=" 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fontAlgn="base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Times New Roman" panose="02020603050405020304" pitchFamily="18" charset="0"/>
          <a:ea typeface="+mn-ea"/>
          <a:cs typeface="+mn-cs"/>
        </a:defRPr>
      </a:lvl3pPr>
      <a:lvl4pPr marL="1200150" indent="-171450" algn="l" defTabSz="685800" rtl="0" fontAlgn="base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Times New Roman" panose="02020603050405020304" pitchFamily="18" charset="0"/>
          <a:ea typeface="+mn-ea"/>
          <a:cs typeface="+mn-cs"/>
        </a:defRPr>
      </a:lvl4pPr>
      <a:lvl5pPr marL="1543050" indent="-171450" algn="l" defTabSz="685800" rtl="0" fontAlgn="base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Times New Roman" panose="0202060305040502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图片 9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95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5" name="Text Placeholder 2"/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566738" y="1476375"/>
            <a:ext cx="8008937" cy="4879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</p:txBody>
      </p:sp>
      <p:sp>
        <p:nvSpPr>
          <p:cNvPr id="5124" name="Date Placeholder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28650" y="6403975"/>
            <a:ext cx="20574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>
              <a:defRPr sz="900" smtClean="0"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B3191403-9BB2-424E-A8BB-7CB1475A9DB0}" type="datetime1">
              <a:rPr lang="zh-CN" altLang="en-US"/>
              <a:t>2022/12/7</a:t>
            </a:fld>
            <a:endParaRPr lang="en-US"/>
          </a:p>
        </p:txBody>
      </p:sp>
      <p:sp>
        <p:nvSpPr>
          <p:cNvPr id="5125" name="Footer Placeholder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028950" y="6403975"/>
            <a:ext cx="30861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>
              <a:defRPr sz="900" smtClean="0"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6" name="Slide Number Placeholder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457950" y="6403975"/>
            <a:ext cx="20574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r">
              <a:defRPr sz="900" smtClean="0"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1F8672DB-A52B-402A-AC56-6EAF7309D802}" type="slidenum">
              <a:rPr lang="zh-CN" altLang="en-US"/>
              <a:t>‹#›</a:t>
            </a:fld>
            <a:endParaRPr lang="en-US"/>
          </a:p>
        </p:txBody>
      </p:sp>
      <p:sp>
        <p:nvSpPr>
          <p:cNvPr id="3079" name="Title Placeholder 1"/>
          <p:cNvSpPr>
            <a:spLocks noGrp="1" noChangeArrowheads="1"/>
          </p:cNvSpPr>
          <p:nvPr>
            <p:ph type="title" idx="9"/>
          </p:nvPr>
        </p:nvSpPr>
        <p:spPr bwMode="auto">
          <a:xfrm>
            <a:off x="566738" y="368300"/>
            <a:ext cx="8008937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/>
          <a:lstStyle/>
          <a:p>
            <a:pPr lvl="0"/>
            <a:r>
              <a:rPr lang="zh-CN" altLang="en-US"/>
              <a:t>单击此处编辑母版标题样式</a:t>
            </a: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  <a:lvl2pPr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华文中宋" panose="02010600040101010101" pitchFamily="2" charset="-122"/>
        </a:defRPr>
      </a:lvl2pPr>
      <a:lvl3pPr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华文中宋" panose="02010600040101010101" pitchFamily="2" charset="-122"/>
        </a:defRPr>
      </a:lvl3pPr>
      <a:lvl4pPr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华文中宋" panose="02010600040101010101" pitchFamily="2" charset="-122"/>
        </a:defRPr>
      </a:lvl4pPr>
      <a:lvl5pPr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华文中宋" panose="02010600040101010101" pitchFamily="2" charset="-122"/>
        </a:defRPr>
      </a:lvl5pPr>
      <a:lvl6pPr marL="4572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华文中宋" panose="02010600040101010101" pitchFamily="2" charset="-122"/>
        </a:defRPr>
      </a:lvl6pPr>
      <a:lvl7pPr marL="9144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华文中宋" panose="02010600040101010101" pitchFamily="2" charset="-122"/>
        </a:defRPr>
      </a:lvl7pPr>
      <a:lvl8pPr marL="13716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华文中宋" panose="02010600040101010101" pitchFamily="2" charset="-122"/>
        </a:defRPr>
      </a:lvl8pPr>
      <a:lvl9pPr marL="18288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华文中宋" panose="02010600040101010101" pitchFamily="2" charset="-122"/>
        </a:defRPr>
      </a:lvl9pPr>
    </p:titleStyle>
    <p:bodyStyle>
      <a:lvl1pPr marL="266700" indent="-266700" algn="l" defTabSz="685800" rtl="0" fontAlgn="base">
        <a:lnSpc>
          <a:spcPct val="90000"/>
        </a:lnSpc>
        <a:spcBef>
          <a:spcPts val="1350"/>
        </a:spcBef>
        <a:spcAft>
          <a:spcPct val="0"/>
        </a:spcAft>
        <a:buClr>
          <a:schemeClr val="accent2"/>
        </a:buClr>
        <a:buSzPct val="80000"/>
        <a:buFont typeface="Wingdings 2" panose="05020102010507070707" pitchFamily="18" charset="2"/>
        <a:buChar char="ö"/>
        <a:defRPr sz="24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266700" indent="-266700" algn="l" defTabSz="685800" rtl="0" fontAlgn="base">
        <a:lnSpc>
          <a:spcPct val="130000"/>
        </a:lnSpc>
        <a:spcBef>
          <a:spcPct val="0"/>
        </a:spcBef>
        <a:spcAft>
          <a:spcPct val="0"/>
        </a:spcAft>
        <a:buFont typeface="Calibri" panose="020F0502020204030204" pitchFamily="34" charset="0"/>
        <a:buChar char=" 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fontAlgn="base">
        <a:lnSpc>
          <a:spcPct val="90000"/>
        </a:lnSpc>
        <a:spcBef>
          <a:spcPts val="375"/>
        </a:spcBef>
        <a:spcAft>
          <a:spcPct val="0"/>
        </a:spcAft>
        <a:buFont typeface="Calibri" panose="020F0502020204030204" pitchFamily="34" charset="0"/>
        <a:buChar char="•"/>
        <a:defRPr sz="1500" kern="1200">
          <a:solidFill>
            <a:srgbClr val="303030"/>
          </a:solidFill>
          <a:latin typeface="+mn-lt"/>
          <a:ea typeface="+mn-ea"/>
          <a:cs typeface="+mn-cs"/>
        </a:defRPr>
      </a:lvl3pPr>
      <a:lvl4pPr marL="1200150" indent="-171450" algn="l" defTabSz="685800" rtl="0" fontAlgn="base">
        <a:lnSpc>
          <a:spcPct val="90000"/>
        </a:lnSpc>
        <a:spcBef>
          <a:spcPts val="375"/>
        </a:spcBef>
        <a:spcAft>
          <a:spcPct val="0"/>
        </a:spcAft>
        <a:buFont typeface="Calibri" panose="020F0502020204030204" pitchFamily="34" charset="0"/>
        <a:buChar char="•"/>
        <a:defRPr sz="1300" kern="1200">
          <a:solidFill>
            <a:srgbClr val="303030"/>
          </a:solidFill>
          <a:latin typeface="+mn-lt"/>
          <a:ea typeface="+mn-ea"/>
          <a:cs typeface="+mn-cs"/>
        </a:defRPr>
      </a:lvl4pPr>
      <a:lvl5pPr marL="1543050" indent="-171450" algn="l" defTabSz="685800" rtl="0" fontAlgn="base">
        <a:lnSpc>
          <a:spcPct val="90000"/>
        </a:lnSpc>
        <a:spcBef>
          <a:spcPts val="375"/>
        </a:spcBef>
        <a:spcAft>
          <a:spcPct val="0"/>
        </a:spcAft>
        <a:buFont typeface="Calibri" panose="020F0502020204030204" pitchFamily="34" charset="0"/>
        <a:buChar char="•"/>
        <a:defRPr sz="1300" kern="1200">
          <a:solidFill>
            <a:srgbClr val="30303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98" name="矩形 11"/>
          <p:cNvGrpSpPr/>
          <p:nvPr/>
        </p:nvGrpSpPr>
        <p:grpSpPr bwMode="auto">
          <a:xfrm>
            <a:off x="0" y="0"/>
            <a:ext cx="9150350" cy="6888163"/>
            <a:chOff x="0" y="0"/>
            <a:chExt cx="5764" cy="4339"/>
          </a:xfrm>
        </p:grpSpPr>
        <p:pic>
          <p:nvPicPr>
            <p:cNvPr id="4099" name="矩形 11"/>
            <p:cNvPicPr>
              <a:picLocks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5764" cy="43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172" name="Text Box 4"/>
            <p:cNvSpPr txBox="1">
              <a:spLocks noChangeArrowheads="1"/>
            </p:cNvSpPr>
            <p:nvPr/>
          </p:nvSpPr>
          <p:spPr bwMode="auto">
            <a:xfrm>
              <a:off x="0" y="0"/>
              <a:ext cx="5762" cy="43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defRPr/>
              </a:pPr>
              <a:endParaRPr lang="zh-CN" altLang="en-US" sz="1300">
                <a:solidFill>
                  <a:srgbClr val="FFFFFF"/>
                </a:solidFill>
              </a:endParaRPr>
            </a:p>
          </p:txBody>
        </p:sp>
      </p:grpSp>
      <p:sp>
        <p:nvSpPr>
          <p:cNvPr id="4101" name="Text Placeholder 2"/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485775" y="1135063"/>
            <a:ext cx="8089900" cy="5345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>
                <a:sym typeface="Arial" panose="020B0604020202020204" pitchFamily="34" charset="0"/>
              </a:rPr>
              <a:t>单击此处编辑母版文本样式</a:t>
            </a:r>
          </a:p>
          <a:p>
            <a:pPr lvl="1"/>
            <a:r>
              <a:rPr lang="zh-CN" altLang="en-US">
                <a:sym typeface="宋体" panose="02010600030101010101" pitchFamily="2" charset="-122"/>
              </a:rPr>
              <a:t>第二级</a:t>
            </a:r>
          </a:p>
          <a:p>
            <a:pPr lvl="2"/>
            <a:r>
              <a:rPr lang="zh-CN" altLang="en-US">
                <a:sym typeface="宋体" panose="02010600030101010101" pitchFamily="2" charset="-122"/>
              </a:rPr>
              <a:t>第三级</a:t>
            </a:r>
          </a:p>
          <a:p>
            <a:pPr lvl="3"/>
            <a:r>
              <a:rPr lang="zh-CN" altLang="en-US">
                <a:sym typeface="宋体" panose="02010600030101010101" pitchFamily="2" charset="-122"/>
              </a:rPr>
              <a:t>第四级</a:t>
            </a:r>
          </a:p>
        </p:txBody>
      </p:sp>
      <p:sp>
        <p:nvSpPr>
          <p:cNvPr id="7174" name="Date Placeholder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28650" y="6508750"/>
            <a:ext cx="20574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>
              <a:defRPr sz="900" smtClean="0"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86C121FE-698C-4C79-A3F4-AD86EFCAADA7}" type="datetime1">
              <a:rPr lang="zh-CN" altLang="en-US"/>
              <a:t>2022/12/7</a:t>
            </a:fld>
            <a:endParaRPr lang="en-US"/>
          </a:p>
        </p:txBody>
      </p:sp>
      <p:sp>
        <p:nvSpPr>
          <p:cNvPr id="7175" name="Footer Placeholder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028950" y="6508750"/>
            <a:ext cx="30861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>
              <a:defRPr sz="900" smtClean="0"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176" name="Slide Number Placeholder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457950" y="6508750"/>
            <a:ext cx="20574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r">
              <a:defRPr sz="900" smtClean="0"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C44DC649-F695-46C3-B7FF-3FC4AA7FFBA1}" type="slidenum">
              <a:rPr lang="zh-CN" altLang="en-US"/>
              <a:t>‹#›</a:t>
            </a:fld>
            <a:endParaRPr lang="en-US"/>
          </a:p>
        </p:txBody>
      </p:sp>
      <p:sp>
        <p:nvSpPr>
          <p:cNvPr id="4105" name="Title Placeholder 1"/>
          <p:cNvSpPr>
            <a:spLocks noGrp="1" noChangeArrowheads="1"/>
          </p:cNvSpPr>
          <p:nvPr>
            <p:ph type="title" idx="9"/>
          </p:nvPr>
        </p:nvSpPr>
        <p:spPr bwMode="auto">
          <a:xfrm>
            <a:off x="485775" y="255588"/>
            <a:ext cx="80899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cxnSp>
        <p:nvCxnSpPr>
          <p:cNvPr id="4106" name="直接连接符 8"/>
          <p:cNvCxnSpPr>
            <a:cxnSpLocks noChangeShapeType="1"/>
          </p:cNvCxnSpPr>
          <p:nvPr/>
        </p:nvCxnSpPr>
        <p:spPr bwMode="auto">
          <a:xfrm flipH="1">
            <a:off x="57150" y="6480175"/>
            <a:ext cx="8980488" cy="0"/>
          </a:xfrm>
          <a:prstGeom prst="line">
            <a:avLst/>
          </a:prstGeom>
          <a:noFill/>
          <a:ln w="15875">
            <a:solidFill>
              <a:srgbClr val="28A9D6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4107" name="Freeform 5"/>
          <p:cNvGrpSpPr/>
          <p:nvPr/>
        </p:nvGrpSpPr>
        <p:grpSpPr bwMode="auto">
          <a:xfrm>
            <a:off x="5595938" y="5657850"/>
            <a:ext cx="3194050" cy="822325"/>
            <a:chOff x="0" y="0"/>
            <a:chExt cx="2012" cy="518"/>
          </a:xfrm>
        </p:grpSpPr>
        <p:pic>
          <p:nvPicPr>
            <p:cNvPr id="4108" name="Freeform 5"/>
            <p:cNvPicPr>
              <a:picLocks noEditPoints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2012" cy="5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181" name="Text Box 13"/>
            <p:cNvSpPr txBox="1">
              <a:spLocks noChangeArrowheads="1"/>
            </p:cNvSpPr>
            <p:nvPr/>
          </p:nvSpPr>
          <p:spPr bwMode="auto">
            <a:xfrm>
              <a:off x="-1" y="1"/>
              <a:ext cx="2009" cy="5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defRPr/>
              </a:pPr>
              <a:endParaRPr lang="zh-CN" altLang="en-US"/>
            </a:p>
          </p:txBody>
        </p:sp>
      </p:grpSp>
      <p:sp>
        <p:nvSpPr>
          <p:cNvPr id="4110" name="任意多边形 10"/>
          <p:cNvSpPr>
            <a:spLocks noChangeArrowheads="1"/>
          </p:cNvSpPr>
          <p:nvPr/>
        </p:nvSpPr>
        <p:spPr bwMode="auto">
          <a:xfrm flipV="1">
            <a:off x="244475" y="423863"/>
            <a:ext cx="8977313" cy="431800"/>
          </a:xfrm>
          <a:custGeom>
            <a:avLst/>
            <a:gdLst>
              <a:gd name="T0" fmla="*/ 167822 w 11969073"/>
              <a:gd name="T1" fmla="*/ 524933 h 524933"/>
              <a:gd name="T2" fmla="*/ 168846 w 11969073"/>
              <a:gd name="T3" fmla="*/ 524933 h 524933"/>
              <a:gd name="T4" fmla="*/ 168846 w 11969073"/>
              <a:gd name="T5" fmla="*/ 14598 h 524933"/>
              <a:gd name="T6" fmla="*/ 1386790 w 11969073"/>
              <a:gd name="T7" fmla="*/ 14598 h 524933"/>
              <a:gd name="T8" fmla="*/ 11969073 w 11969073"/>
              <a:gd name="T9" fmla="*/ 0 h 524933"/>
              <a:gd name="T10" fmla="*/ 167822 w 11969073"/>
              <a:gd name="T11" fmla="*/ 0 h 524933"/>
              <a:gd name="T12" fmla="*/ 152999 w 11969073"/>
              <a:gd name="T13" fmla="*/ 0 h 524933"/>
              <a:gd name="T14" fmla="*/ 152999 w 11969073"/>
              <a:gd name="T15" fmla="*/ 507260 h 524933"/>
              <a:gd name="T16" fmla="*/ 107280 w 11969073"/>
              <a:gd name="T17" fmla="*/ 507260 h 524933"/>
              <a:gd name="T18" fmla="*/ 107280 w 11969073"/>
              <a:gd name="T19" fmla="*/ 0 h 524933"/>
              <a:gd name="T20" fmla="*/ 0 w 11969073"/>
              <a:gd name="T21" fmla="*/ 0 h 524933"/>
              <a:gd name="T22" fmla="*/ 0 w 11969073"/>
              <a:gd name="T23" fmla="*/ 524932 h 524933"/>
              <a:gd name="T24" fmla="*/ 33834 w 11969073"/>
              <a:gd name="T25" fmla="*/ 524932 h 524933"/>
              <a:gd name="T26" fmla="*/ 33834 w 11969073"/>
              <a:gd name="T27" fmla="*/ 23810 h 524933"/>
              <a:gd name="T28" fmla="*/ 79553 w 11969073"/>
              <a:gd name="T29" fmla="*/ 23810 h 524933"/>
              <a:gd name="T30" fmla="*/ 79553 w 11969073"/>
              <a:gd name="T31" fmla="*/ 524932 h 524933"/>
              <a:gd name="T32" fmla="*/ 167822 w 11969073"/>
              <a:gd name="T33" fmla="*/ 524932 h 524933"/>
              <a:gd name="T34" fmla="*/ 167822 w 11969073"/>
              <a:gd name="T35" fmla="*/ 524933 h 5249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1969073" h="524933">
                <a:moveTo>
                  <a:pt x="167822" y="524933"/>
                </a:moveTo>
                <a:lnTo>
                  <a:pt x="168846" y="524933"/>
                </a:lnTo>
                <a:lnTo>
                  <a:pt x="168846" y="14598"/>
                </a:lnTo>
                <a:lnTo>
                  <a:pt x="1386790" y="14598"/>
                </a:lnTo>
                <a:lnTo>
                  <a:pt x="11969073" y="0"/>
                </a:lnTo>
                <a:lnTo>
                  <a:pt x="167822" y="0"/>
                </a:lnTo>
                <a:lnTo>
                  <a:pt x="152999" y="0"/>
                </a:lnTo>
                <a:lnTo>
                  <a:pt x="152999" y="507260"/>
                </a:lnTo>
                <a:lnTo>
                  <a:pt x="107280" y="507260"/>
                </a:lnTo>
                <a:lnTo>
                  <a:pt x="107280" y="0"/>
                </a:lnTo>
                <a:lnTo>
                  <a:pt x="0" y="0"/>
                </a:lnTo>
                <a:lnTo>
                  <a:pt x="0" y="524932"/>
                </a:lnTo>
                <a:lnTo>
                  <a:pt x="33834" y="524932"/>
                </a:lnTo>
                <a:lnTo>
                  <a:pt x="33834" y="23810"/>
                </a:lnTo>
                <a:lnTo>
                  <a:pt x="79553" y="23810"/>
                </a:lnTo>
                <a:lnTo>
                  <a:pt x="79553" y="524932"/>
                </a:lnTo>
                <a:lnTo>
                  <a:pt x="167822" y="524932"/>
                </a:lnTo>
                <a:lnTo>
                  <a:pt x="167822" y="524933"/>
                </a:lnTo>
                <a:close/>
              </a:path>
            </a:pathLst>
          </a:custGeom>
          <a:solidFill>
            <a:srgbClr val="28A9D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2800" kern="1200">
          <a:solidFill>
            <a:srgbClr val="1A93C8"/>
          </a:solidFill>
          <a:latin typeface="+mj-lt"/>
          <a:ea typeface="+mj-ea"/>
          <a:cs typeface="+mj-cs"/>
        </a:defRPr>
      </a:lvl1pPr>
      <a:lvl2pPr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rgbClr val="1A93C8"/>
          </a:solidFill>
          <a:latin typeface="Times New Roman" panose="02020603050405020304" pitchFamily="18" charset="0"/>
          <a:ea typeface="华文中宋" panose="02010600040101010101" pitchFamily="2" charset="-122"/>
        </a:defRPr>
      </a:lvl2pPr>
      <a:lvl3pPr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rgbClr val="1A93C8"/>
          </a:solidFill>
          <a:latin typeface="Times New Roman" panose="02020603050405020304" pitchFamily="18" charset="0"/>
          <a:ea typeface="华文中宋" panose="02010600040101010101" pitchFamily="2" charset="-122"/>
        </a:defRPr>
      </a:lvl3pPr>
      <a:lvl4pPr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rgbClr val="1A93C8"/>
          </a:solidFill>
          <a:latin typeface="Times New Roman" panose="02020603050405020304" pitchFamily="18" charset="0"/>
          <a:ea typeface="华文中宋" panose="02010600040101010101" pitchFamily="2" charset="-122"/>
        </a:defRPr>
      </a:lvl4pPr>
      <a:lvl5pPr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rgbClr val="1A93C8"/>
          </a:solidFill>
          <a:latin typeface="Times New Roman" panose="02020603050405020304" pitchFamily="18" charset="0"/>
          <a:ea typeface="华文中宋" panose="02010600040101010101" pitchFamily="2" charset="-122"/>
        </a:defRPr>
      </a:lvl5pPr>
      <a:lvl6pPr marL="4572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rgbClr val="1A93C8"/>
          </a:solidFill>
          <a:latin typeface="Times New Roman" panose="02020603050405020304" pitchFamily="18" charset="0"/>
          <a:ea typeface="华文中宋" panose="02010600040101010101" pitchFamily="2" charset="-122"/>
        </a:defRPr>
      </a:lvl6pPr>
      <a:lvl7pPr marL="9144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rgbClr val="1A93C8"/>
          </a:solidFill>
          <a:latin typeface="Times New Roman" panose="02020603050405020304" pitchFamily="18" charset="0"/>
          <a:ea typeface="华文中宋" panose="02010600040101010101" pitchFamily="2" charset="-122"/>
        </a:defRPr>
      </a:lvl7pPr>
      <a:lvl8pPr marL="13716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rgbClr val="1A93C8"/>
          </a:solidFill>
          <a:latin typeface="Times New Roman" panose="02020603050405020304" pitchFamily="18" charset="0"/>
          <a:ea typeface="华文中宋" panose="02010600040101010101" pitchFamily="2" charset="-122"/>
        </a:defRPr>
      </a:lvl8pPr>
      <a:lvl9pPr marL="18288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rgbClr val="1A93C8"/>
          </a:solidFill>
          <a:latin typeface="Times New Roman" panose="02020603050405020304" pitchFamily="18" charset="0"/>
          <a:ea typeface="华文中宋" panose="02010600040101010101" pitchFamily="2" charset="-122"/>
        </a:defRPr>
      </a:lvl9pPr>
    </p:titleStyle>
    <p:bodyStyle>
      <a:lvl1pPr algn="l" defTabSz="685800" rtl="0" fontAlgn="base">
        <a:lnSpc>
          <a:spcPct val="90000"/>
        </a:lnSpc>
        <a:spcBef>
          <a:spcPts val="1350"/>
        </a:spcBef>
        <a:spcAft>
          <a:spcPct val="0"/>
        </a:spcAft>
        <a:buClr>
          <a:schemeClr val="accent1"/>
        </a:buClr>
        <a:buSzPct val="60000"/>
        <a:buFont typeface="Wingdings 2" panose="05020102010507070707" pitchFamily="18" charset="2"/>
        <a:buChar char=""/>
        <a:defRPr sz="2400" kern="1200">
          <a:solidFill>
            <a:srgbClr val="1A93C8"/>
          </a:solidFill>
          <a:latin typeface="+mn-lt"/>
          <a:ea typeface="+mn-ea"/>
          <a:cs typeface="+mn-cs"/>
          <a:sym typeface="Arial" panose="020B0604020202020204" pitchFamily="34" charset="0"/>
        </a:defRPr>
      </a:lvl1pPr>
      <a:lvl2pPr marL="628650" indent="-342900" algn="l" defTabSz="685800" rtl="0" fontAlgn="base">
        <a:lnSpc>
          <a:spcPct val="130000"/>
        </a:lnSpc>
        <a:spcBef>
          <a:spcPct val="0"/>
        </a:spcBef>
        <a:spcAft>
          <a:spcPct val="0"/>
        </a:spcAft>
        <a:buSzPct val="80000"/>
        <a:buFont typeface="Wingdings" panose="05000000000000000000" pitchFamily="2" charset="2"/>
        <a:buChar char="ü"/>
        <a:defRPr sz="2000" kern="1200">
          <a:solidFill>
            <a:srgbClr val="000000"/>
          </a:solidFill>
          <a:latin typeface="+mn-lt"/>
          <a:ea typeface="+mn-ea"/>
          <a:cs typeface="+mn-cs"/>
          <a:sym typeface="宋体" panose="02010600030101010101" pitchFamily="2" charset="-122"/>
        </a:defRPr>
      </a:lvl2pPr>
      <a:lvl3pPr marL="857250" indent="-171450" algn="l" defTabSz="685800" rtl="0" fontAlgn="base">
        <a:lnSpc>
          <a:spcPct val="90000"/>
        </a:lnSpc>
        <a:spcBef>
          <a:spcPts val="375"/>
        </a:spcBef>
        <a:spcAft>
          <a:spcPct val="0"/>
        </a:spcAft>
        <a:buFont typeface="Calibri" panose="020F0502020204030204" pitchFamily="34" charset="0"/>
        <a:buChar char="•"/>
        <a:defRPr sz="2000" kern="1200">
          <a:solidFill>
            <a:srgbClr val="000000"/>
          </a:solidFill>
          <a:latin typeface="+mn-lt"/>
          <a:ea typeface="+mn-ea"/>
          <a:cs typeface="+mn-cs"/>
          <a:sym typeface="宋体" panose="02010600030101010101" pitchFamily="2" charset="-122"/>
        </a:defRPr>
      </a:lvl3pPr>
      <a:lvl4pPr marL="1200150" indent="-171450" algn="l" defTabSz="685800" rtl="0" fontAlgn="base">
        <a:lnSpc>
          <a:spcPct val="90000"/>
        </a:lnSpc>
        <a:spcBef>
          <a:spcPts val="375"/>
        </a:spcBef>
        <a:spcAft>
          <a:spcPct val="0"/>
        </a:spcAft>
        <a:buFont typeface="Calibri" panose="020F0502020204030204" pitchFamily="34" charset="0"/>
        <a:buChar char="•"/>
        <a:defRPr sz="1600" kern="1200">
          <a:solidFill>
            <a:srgbClr val="000000"/>
          </a:solidFill>
          <a:latin typeface="+mn-lt"/>
          <a:ea typeface="+mn-ea"/>
          <a:cs typeface="+mn-cs"/>
          <a:sym typeface="宋体" panose="02010600030101010101" pitchFamily="2" charset="-122"/>
        </a:defRPr>
      </a:lvl4pPr>
      <a:lvl5pPr marL="1543050" indent="-171450" algn="l" defTabSz="685800" rtl="0" fontAlgn="base">
        <a:lnSpc>
          <a:spcPct val="90000"/>
        </a:lnSpc>
        <a:spcBef>
          <a:spcPts val="375"/>
        </a:spcBef>
        <a:spcAft>
          <a:spcPct val="0"/>
        </a:spcAft>
        <a:buFont typeface="Calibri" panose="020F0502020204030204" pitchFamily="34" charset="0"/>
        <a:buChar char="•"/>
        <a:defRPr sz="1300" kern="1200">
          <a:solidFill>
            <a:srgbClr val="7F7F7F"/>
          </a:solidFill>
          <a:latin typeface="+mn-lt"/>
          <a:ea typeface="幼圆" panose="02010509060101010101" pitchFamily="49" charset="-122"/>
          <a:cs typeface="+mn-cs"/>
          <a:sym typeface="宋体" panose="02010600030101010101" pitchFamily="2" charset="-122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7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22" descr="aaaa002"/>
          <p:cNvPicPr>
            <a:picLocks noChangeAspect="1" noChangeArrowheads="1"/>
          </p:cNvPicPr>
          <p:nvPr userDrawn="1"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0" y="0"/>
            <a:ext cx="9144000" cy="1222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1950" y="119063"/>
            <a:ext cx="8547100" cy="547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30" name="Rectangle 10"/>
          <p:cNvSpPr>
            <a:spLocks noGrp="1" noChangeArrowheads="1"/>
          </p:cNvSpPr>
          <p:nvPr>
            <p:ph type="body" idx="1"/>
          </p:nvPr>
        </p:nvSpPr>
        <p:spPr bwMode="auto">
          <a:xfrm>
            <a:off x="279400" y="1096963"/>
            <a:ext cx="8636000" cy="4972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6692568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</p:sldLayoutIdLst>
  <p:transition spd="med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990000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990000"/>
          </a:solidFill>
          <a:latin typeface="Times New Roman" pitchFamily="18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990000"/>
          </a:solidFill>
          <a:latin typeface="Times New Roman" pitchFamily="18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990000"/>
          </a:solidFill>
          <a:latin typeface="Times New Roman" pitchFamily="18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990000"/>
          </a:solidFill>
          <a:latin typeface="Times New Roman" pitchFamily="18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3600" b="1">
          <a:solidFill>
            <a:srgbClr val="990000"/>
          </a:solidFill>
          <a:latin typeface="Times New Roman" pitchFamily="18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3600" b="1">
          <a:solidFill>
            <a:srgbClr val="990000"/>
          </a:solidFill>
          <a:latin typeface="Times New Roman" pitchFamily="18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3600" b="1">
          <a:solidFill>
            <a:srgbClr val="990000"/>
          </a:solidFill>
          <a:latin typeface="Times New Roman" pitchFamily="18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3600" b="1">
          <a:solidFill>
            <a:srgbClr val="990000"/>
          </a:solidFill>
          <a:latin typeface="Times New Roman" pitchFamily="18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lnSpc>
          <a:spcPct val="150000"/>
        </a:lnSpc>
        <a:spcBef>
          <a:spcPct val="20000"/>
        </a:spcBef>
        <a:spcAft>
          <a:spcPct val="0"/>
        </a:spcAft>
        <a:buClr>
          <a:schemeClr val="hlink"/>
        </a:buClr>
        <a:buSzPct val="110000"/>
        <a:buFont typeface="Wingdings" pitchFamily="2" charset="2"/>
        <a:buChar char="Ø"/>
        <a:defRPr sz="2800" b="1">
          <a:solidFill>
            <a:schemeClr val="hlink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lnSpc>
          <a:spcPct val="120000"/>
        </a:lnSpc>
        <a:spcBef>
          <a:spcPct val="20000"/>
        </a:spcBef>
        <a:spcAft>
          <a:spcPct val="0"/>
        </a:spcAft>
        <a:buClr>
          <a:srgbClr val="800000"/>
        </a:buClr>
        <a:buFont typeface="Wingdings" pitchFamily="2" charset="2"/>
        <a:buChar char="l"/>
        <a:defRPr sz="2400" b="1">
          <a:solidFill>
            <a:srgbClr val="000000"/>
          </a:solidFill>
          <a:latin typeface="+mn-lt"/>
          <a:ea typeface="楷体_GB2312" pitchFamily="49" charset="-122"/>
        </a:defRPr>
      </a:lvl2pPr>
      <a:lvl3pPr marL="1143000" indent="-228600" algn="l" rtl="0" eaLnBrk="0" fontAlgn="base" hangingPunct="0">
        <a:lnSpc>
          <a:spcPct val="145000"/>
        </a:lnSpc>
        <a:spcBef>
          <a:spcPct val="20000"/>
        </a:spcBef>
        <a:spcAft>
          <a:spcPct val="0"/>
        </a:spcAft>
        <a:buClr>
          <a:srgbClr val="FF0000"/>
        </a:buClr>
        <a:buFont typeface="Wingdings" pitchFamily="2" charset="2"/>
        <a:buChar char="þ"/>
        <a:defRPr sz="2400" b="1">
          <a:solidFill>
            <a:srgbClr val="A85400"/>
          </a:solidFill>
          <a:latin typeface="+mn-lt"/>
          <a:ea typeface="+mn-ea"/>
        </a:defRPr>
      </a:lvl3pPr>
      <a:lvl4pPr marL="1600200" indent="-228600" algn="l" rtl="0" eaLnBrk="0" fontAlgn="base" hangingPunct="0">
        <a:lnSpc>
          <a:spcPct val="145000"/>
        </a:lnSpc>
        <a:spcBef>
          <a:spcPct val="20000"/>
        </a:spcBef>
        <a:spcAft>
          <a:spcPct val="0"/>
        </a:spcAft>
        <a:buBlip>
          <a:blip r:embed="rId9"/>
        </a:buBlip>
        <a:defRPr sz="1600" b="1">
          <a:solidFill>
            <a:srgbClr val="800080"/>
          </a:solidFill>
          <a:latin typeface="+mn-lt"/>
          <a:ea typeface="楷体_GB2312" pitchFamily="49" charset="-122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0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7" Type="http://schemas.openxmlformats.org/officeDocument/2006/relationships/image" Target="../media/image20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190.png"/><Relationship Id="rId5" Type="http://schemas.openxmlformats.org/officeDocument/2006/relationships/image" Target="../media/image180.png"/><Relationship Id="rId4" Type="http://schemas.openxmlformats.org/officeDocument/2006/relationships/image" Target="../media/image170.png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5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5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5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5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5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5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5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5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5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5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5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5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5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5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5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5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5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35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5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35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30.wmf"/><Relationship Id="rId5" Type="http://schemas.openxmlformats.org/officeDocument/2006/relationships/oleObject" Target="../embeddings/oleObject7.bin"/><Relationship Id="rId4" Type="http://schemas.openxmlformats.org/officeDocument/2006/relationships/image" Target="../media/image29.wmf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5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61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tags" Target="../tags/tag13.xml"/><Relationship Id="rId18" Type="http://schemas.openxmlformats.org/officeDocument/2006/relationships/tags" Target="../tags/tag18.xml"/><Relationship Id="rId26" Type="http://schemas.openxmlformats.org/officeDocument/2006/relationships/tags" Target="../tags/tag26.xml"/><Relationship Id="rId3" Type="http://schemas.openxmlformats.org/officeDocument/2006/relationships/tags" Target="../tags/tag3.xml"/><Relationship Id="rId21" Type="http://schemas.openxmlformats.org/officeDocument/2006/relationships/tags" Target="../tags/tag21.xml"/><Relationship Id="rId7" Type="http://schemas.openxmlformats.org/officeDocument/2006/relationships/tags" Target="../tags/tag7.xml"/><Relationship Id="rId12" Type="http://schemas.openxmlformats.org/officeDocument/2006/relationships/tags" Target="../tags/tag12.xml"/><Relationship Id="rId17" Type="http://schemas.openxmlformats.org/officeDocument/2006/relationships/tags" Target="../tags/tag17.xml"/><Relationship Id="rId25" Type="http://schemas.openxmlformats.org/officeDocument/2006/relationships/tags" Target="../tags/tag25.xml"/><Relationship Id="rId2" Type="http://schemas.openxmlformats.org/officeDocument/2006/relationships/tags" Target="../tags/tag2.xml"/><Relationship Id="rId16" Type="http://schemas.openxmlformats.org/officeDocument/2006/relationships/tags" Target="../tags/tag16.xml"/><Relationship Id="rId20" Type="http://schemas.openxmlformats.org/officeDocument/2006/relationships/tags" Target="../tags/tag20.xml"/><Relationship Id="rId29" Type="http://schemas.openxmlformats.org/officeDocument/2006/relationships/image" Target="../media/image31.tmp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24" Type="http://schemas.openxmlformats.org/officeDocument/2006/relationships/tags" Target="../tags/tag24.xml"/><Relationship Id="rId5" Type="http://schemas.openxmlformats.org/officeDocument/2006/relationships/tags" Target="../tags/tag5.xml"/><Relationship Id="rId15" Type="http://schemas.openxmlformats.org/officeDocument/2006/relationships/tags" Target="../tags/tag15.xml"/><Relationship Id="rId23" Type="http://schemas.openxmlformats.org/officeDocument/2006/relationships/tags" Target="../tags/tag23.xml"/><Relationship Id="rId28" Type="http://schemas.openxmlformats.org/officeDocument/2006/relationships/slideLayout" Target="../slideLayouts/slideLayout40.xml"/><Relationship Id="rId10" Type="http://schemas.openxmlformats.org/officeDocument/2006/relationships/tags" Target="../tags/tag10.xml"/><Relationship Id="rId19" Type="http://schemas.openxmlformats.org/officeDocument/2006/relationships/tags" Target="../tags/tag19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tags" Target="../tags/tag14.xml"/><Relationship Id="rId22" Type="http://schemas.openxmlformats.org/officeDocument/2006/relationships/tags" Target="../tags/tag22.xml"/><Relationship Id="rId27" Type="http://schemas.openxmlformats.org/officeDocument/2006/relationships/tags" Target="../tags/tag27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35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33.wmf"/><Relationship Id="rId5" Type="http://schemas.openxmlformats.org/officeDocument/2006/relationships/oleObject" Target="../embeddings/oleObject9.bin"/><Relationship Id="rId4" Type="http://schemas.openxmlformats.org/officeDocument/2006/relationships/image" Target="../media/image32.wmf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5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5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5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5.xml"/></Relationships>
</file>

<file path=ppt/slides/_rels/slide1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jpeg"/><Relationship Id="rId3" Type="http://schemas.openxmlformats.org/officeDocument/2006/relationships/image" Target="../media/image34.jpeg"/><Relationship Id="rId7" Type="http://schemas.openxmlformats.org/officeDocument/2006/relationships/image" Target="../media/image38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37.jpeg"/><Relationship Id="rId5" Type="http://schemas.openxmlformats.org/officeDocument/2006/relationships/image" Target="../media/image36.jpeg"/><Relationship Id="rId4" Type="http://schemas.openxmlformats.org/officeDocument/2006/relationships/image" Target="../media/image35.jpeg"/><Relationship Id="rId9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NULL"/><Relationship Id="rId1" Type="http://schemas.openxmlformats.org/officeDocument/2006/relationships/slideLayout" Target="../slideLayouts/slideLayout3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3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3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3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5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5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35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35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9.wmf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5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5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5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35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35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20.w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35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22.w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21.wmf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35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23.wmf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5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35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91887" y="2677886"/>
            <a:ext cx="8501742" cy="1001485"/>
          </a:xfrm>
        </p:spPr>
        <p:txBody>
          <a:bodyPr/>
          <a:lstStyle/>
          <a:p>
            <a:r>
              <a:rPr lang="zh-CN" altLang="en-US" sz="4000" dirty="0">
                <a:solidFill>
                  <a:srgbClr val="000000"/>
                </a:solidFill>
              </a:rPr>
              <a:t>计算导论与程序设计</a:t>
            </a:r>
          </a:p>
        </p:txBody>
      </p:sp>
      <p:sp>
        <p:nvSpPr>
          <p:cNvPr id="10242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761384" y="4695825"/>
            <a:ext cx="3577070" cy="466725"/>
          </a:xfrm>
        </p:spPr>
        <p:txBody>
          <a:bodyPr/>
          <a:lstStyle/>
          <a:p>
            <a:r>
              <a:rPr lang="zh-CN" altLang="en-US" sz="2400" dirty="0"/>
              <a:t>逻辑思维与计算机解题</a:t>
            </a:r>
            <a:endParaRPr lang="en-US" altLang="zh-CN" sz="2400" dirty="0"/>
          </a:p>
          <a:p>
            <a:endParaRPr lang="zh-CN" altLang="en-US" sz="2400" dirty="0">
              <a:solidFill>
                <a:schemeClr val="tx1"/>
              </a:solidFill>
            </a:endParaRPr>
          </a:p>
        </p:txBody>
      </p:sp>
      <p:pic>
        <p:nvPicPr>
          <p:cNvPr id="4" name="Picture 2" descr="http://www.sdu.edu.cn/2010/images/top222.jpg"/>
          <p:cNvPicPr>
            <a:picLocks noChangeAspect="1" noChangeArrowheads="1"/>
          </p:cNvPicPr>
          <p:nvPr/>
        </p:nvPicPr>
        <p:blipFill>
          <a:blip r:embed="rId2" cstate="print"/>
          <a:srcRect b="9109"/>
          <a:stretch>
            <a:fillRect/>
          </a:stretch>
        </p:blipFill>
        <p:spPr bwMode="auto">
          <a:xfrm>
            <a:off x="0" y="0"/>
            <a:ext cx="9144000" cy="254725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关系表达式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dirty="0">
                <a:solidFill>
                  <a:srgbClr val="7030A0"/>
                </a:solidFill>
              </a:rPr>
              <a:t>关系表达式</a:t>
            </a:r>
            <a:r>
              <a:rPr lang="zh-CN" altLang="en-US" sz="2000" dirty="0"/>
              <a:t>的一般格式</a:t>
            </a:r>
            <a:endParaRPr lang="en-US" altLang="zh-CN" sz="2000" dirty="0"/>
          </a:p>
          <a:p>
            <a:pPr marL="971550" lvl="1"/>
            <a:r>
              <a:rPr lang="en-US" altLang="zh-CN" sz="1800" dirty="0">
                <a:latin typeface="+mn-ea"/>
              </a:rPr>
              <a:t>&lt;</a:t>
            </a:r>
            <a:r>
              <a:rPr lang="zh-CN" altLang="en-US" sz="1800" dirty="0">
                <a:latin typeface="+mn-ea"/>
              </a:rPr>
              <a:t>变量</a:t>
            </a:r>
            <a:r>
              <a:rPr lang="en-US" altLang="zh-CN" sz="1800" dirty="0">
                <a:latin typeface="+mn-ea"/>
              </a:rPr>
              <a:t>1&gt;  </a:t>
            </a:r>
            <a:r>
              <a:rPr lang="zh-CN" altLang="en-US" sz="1800" dirty="0">
                <a:latin typeface="+mn-ea"/>
              </a:rPr>
              <a:t>关系运算符  </a:t>
            </a:r>
            <a:r>
              <a:rPr lang="en-US" altLang="zh-CN" sz="1800" dirty="0">
                <a:latin typeface="+mn-ea"/>
              </a:rPr>
              <a:t>&lt;</a:t>
            </a:r>
            <a:r>
              <a:rPr lang="zh-CN" altLang="en-US" sz="1800" dirty="0">
                <a:latin typeface="+mn-ea"/>
              </a:rPr>
              <a:t>变量</a:t>
            </a:r>
            <a:r>
              <a:rPr lang="en-US" altLang="zh-CN" sz="1800" dirty="0">
                <a:latin typeface="+mn-ea"/>
              </a:rPr>
              <a:t>2&gt;</a:t>
            </a:r>
            <a:r>
              <a:rPr lang="zh-CN" altLang="en-US" sz="1800" dirty="0">
                <a:latin typeface="+mn-ea"/>
              </a:rPr>
              <a:t>；</a:t>
            </a:r>
            <a:endParaRPr lang="en-US" altLang="zh-CN" sz="1800" dirty="0">
              <a:solidFill>
                <a:schemeClr val="tx2"/>
              </a:solidFill>
              <a:latin typeface="+mn-ea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dirty="0" smtClean="0"/>
              <a:t>例如：</a:t>
            </a:r>
            <a:r>
              <a:rPr lang="zh-CN" altLang="en-US" sz="2000" b="1" dirty="0" smtClean="0">
                <a:solidFill>
                  <a:srgbClr val="0000CC"/>
                </a:solidFill>
              </a:rPr>
              <a:t>有符号整数</a:t>
            </a:r>
            <a:r>
              <a:rPr lang="zh-CN" altLang="en-US" sz="2000" dirty="0"/>
              <a:t>之间的比</a:t>
            </a:r>
            <a:r>
              <a:rPr lang="zh-CN" altLang="en-US" sz="2000" dirty="0" smtClean="0"/>
              <a:t>较（</a:t>
            </a:r>
            <a:r>
              <a:rPr lang="zh-CN" altLang="en-US" sz="2000" dirty="0" smtClean="0">
                <a:solidFill>
                  <a:srgbClr val="7030A0"/>
                </a:solidFill>
              </a:rPr>
              <a:t>符合我们平时的比较习惯</a:t>
            </a:r>
            <a:r>
              <a:rPr lang="zh-CN" altLang="en-US" sz="2000" dirty="0" smtClean="0"/>
              <a:t>）</a:t>
            </a:r>
            <a:endParaRPr lang="en-US" altLang="zh-CN" sz="2000" dirty="0"/>
          </a:p>
          <a:p>
            <a:pPr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dirty="0">
                <a:solidFill>
                  <a:srgbClr val="000000"/>
                </a:solidFill>
              </a:rPr>
              <a:t>       </a:t>
            </a:r>
            <a:r>
              <a:rPr lang="en-US" altLang="zh-CN" sz="1600" dirty="0" err="1" smtClean="0">
                <a:solidFill>
                  <a:srgbClr val="000000"/>
                </a:solidFill>
              </a:rPr>
              <a:t>int</a:t>
            </a:r>
            <a:r>
              <a:rPr lang="en-US" altLang="zh-CN" sz="1600" dirty="0" smtClean="0">
                <a:solidFill>
                  <a:srgbClr val="000000"/>
                </a:solidFill>
              </a:rPr>
              <a:t> </a:t>
            </a:r>
            <a:r>
              <a:rPr lang="en-US" altLang="zh-CN" sz="1600" dirty="0">
                <a:solidFill>
                  <a:srgbClr val="000000"/>
                </a:solidFill>
              </a:rPr>
              <a:t>a=4</a:t>
            </a:r>
            <a:r>
              <a:rPr lang="en-US" altLang="zh-CN" sz="1600" dirty="0" smtClean="0">
                <a:solidFill>
                  <a:srgbClr val="000000"/>
                </a:solidFill>
              </a:rPr>
              <a:t>, b=3</a:t>
            </a:r>
            <a:r>
              <a:rPr lang="en-US" altLang="zh-CN" sz="1600" dirty="0">
                <a:solidFill>
                  <a:srgbClr val="000000"/>
                </a:solidFill>
              </a:rPr>
              <a:t>;</a:t>
            </a:r>
          </a:p>
          <a:p>
            <a:pPr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dirty="0">
                <a:solidFill>
                  <a:srgbClr val="000000"/>
                </a:solidFill>
              </a:rPr>
              <a:t>        a&gt;b        </a:t>
            </a:r>
            <a:r>
              <a:rPr lang="en-US" altLang="zh-CN" sz="1600" dirty="0" smtClean="0">
                <a:solidFill>
                  <a:srgbClr val="000000"/>
                </a:solidFill>
              </a:rPr>
              <a:t>//true</a:t>
            </a:r>
            <a:r>
              <a:rPr lang="zh-CN" altLang="en-US" sz="1600" dirty="0" smtClean="0">
                <a:solidFill>
                  <a:srgbClr val="000000"/>
                </a:solidFill>
              </a:rPr>
              <a:t>，值为 </a:t>
            </a:r>
            <a:r>
              <a:rPr lang="en-US" altLang="zh-CN" sz="1600" dirty="0">
                <a:solidFill>
                  <a:srgbClr val="000000"/>
                </a:solidFill>
              </a:rPr>
              <a:t>1</a:t>
            </a:r>
          </a:p>
          <a:p>
            <a:pPr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dirty="0">
                <a:solidFill>
                  <a:srgbClr val="000000"/>
                </a:solidFill>
              </a:rPr>
              <a:t>        a</a:t>
            </a:r>
            <a:r>
              <a:rPr lang="en-US" altLang="zh-CN" sz="1600" dirty="0" smtClean="0">
                <a:solidFill>
                  <a:srgbClr val="000000"/>
                </a:solidFill>
              </a:rPr>
              <a:t>&lt;=b      //false</a:t>
            </a:r>
            <a:r>
              <a:rPr lang="zh-CN" altLang="en-US" sz="1600" dirty="0" smtClean="0">
                <a:solidFill>
                  <a:srgbClr val="000000"/>
                </a:solidFill>
              </a:rPr>
              <a:t>，值为 </a:t>
            </a:r>
            <a:r>
              <a:rPr lang="en-US" altLang="zh-CN" sz="1600" dirty="0">
                <a:solidFill>
                  <a:srgbClr val="000000"/>
                </a:solidFill>
              </a:rPr>
              <a:t>0</a:t>
            </a:r>
          </a:p>
          <a:p>
            <a:pPr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dirty="0">
                <a:solidFill>
                  <a:srgbClr val="FF0000"/>
                </a:solidFill>
              </a:rPr>
              <a:t>        a= = b    </a:t>
            </a:r>
            <a:r>
              <a:rPr lang="en-US" altLang="zh-CN" sz="1600" dirty="0" smtClean="0">
                <a:solidFill>
                  <a:srgbClr val="FF0000"/>
                </a:solidFill>
              </a:rPr>
              <a:t>//false</a:t>
            </a:r>
            <a:r>
              <a:rPr lang="zh-CN" altLang="en-US" sz="1600" dirty="0" smtClean="0">
                <a:solidFill>
                  <a:srgbClr val="FF0000"/>
                </a:solidFill>
              </a:rPr>
              <a:t>，值为 </a:t>
            </a:r>
            <a:r>
              <a:rPr lang="en-US" altLang="zh-CN" sz="1600" dirty="0">
                <a:solidFill>
                  <a:srgbClr val="FF0000"/>
                </a:solidFill>
              </a:rPr>
              <a:t>0</a:t>
            </a:r>
          </a:p>
          <a:p>
            <a:pPr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dirty="0">
                <a:solidFill>
                  <a:srgbClr val="FF0000"/>
                </a:solidFill>
              </a:rPr>
              <a:t>        a != b     </a:t>
            </a:r>
            <a:r>
              <a:rPr lang="en-US" altLang="zh-CN" sz="1600" dirty="0" smtClean="0">
                <a:solidFill>
                  <a:srgbClr val="FF0000"/>
                </a:solidFill>
              </a:rPr>
              <a:t>//true</a:t>
            </a:r>
            <a:r>
              <a:rPr lang="zh-CN" altLang="en-US" sz="1600" dirty="0" smtClean="0">
                <a:solidFill>
                  <a:srgbClr val="FF0000"/>
                </a:solidFill>
              </a:rPr>
              <a:t>，值为</a:t>
            </a:r>
            <a:r>
              <a:rPr lang="en-US" altLang="zh-CN" sz="1600" dirty="0">
                <a:solidFill>
                  <a:srgbClr val="FF0000"/>
                </a:solidFill>
              </a:rPr>
              <a:t>1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dirty="0"/>
              <a:t>例如</a:t>
            </a:r>
            <a:r>
              <a:rPr lang="zh-CN" altLang="en-US" sz="2000" dirty="0" smtClean="0"/>
              <a:t>：</a:t>
            </a:r>
            <a:r>
              <a:rPr lang="zh-CN" altLang="en-US" sz="2000" b="1" dirty="0">
                <a:solidFill>
                  <a:srgbClr val="0000CC"/>
                </a:solidFill>
              </a:rPr>
              <a:t>无符</a:t>
            </a:r>
            <a:r>
              <a:rPr lang="zh-CN" altLang="en-US" sz="2000" b="1" dirty="0" smtClean="0">
                <a:solidFill>
                  <a:srgbClr val="0000CC"/>
                </a:solidFill>
              </a:rPr>
              <a:t>号</a:t>
            </a:r>
            <a:r>
              <a:rPr lang="zh-CN" altLang="en-US" sz="2000" b="1" dirty="0">
                <a:solidFill>
                  <a:srgbClr val="0000CC"/>
                </a:solidFill>
              </a:rPr>
              <a:t>整数</a:t>
            </a:r>
            <a:r>
              <a:rPr lang="zh-CN" altLang="en-US" sz="2000" dirty="0"/>
              <a:t>之间的比较</a:t>
            </a:r>
            <a:r>
              <a:rPr lang="zh-CN" altLang="en-US" sz="2000" dirty="0" smtClean="0"/>
              <a:t>（</a:t>
            </a:r>
            <a:r>
              <a:rPr lang="zh-CN" altLang="en-US" sz="2000" dirty="0">
                <a:solidFill>
                  <a:srgbClr val="7030A0"/>
                </a:solidFill>
              </a:rPr>
              <a:t>符合我们平时的比较习惯</a:t>
            </a:r>
            <a:r>
              <a:rPr lang="zh-CN" altLang="en-US" sz="2000" dirty="0" smtClean="0"/>
              <a:t>）</a:t>
            </a:r>
            <a:endParaRPr lang="en-US" altLang="zh-CN" sz="2000" dirty="0"/>
          </a:p>
          <a:p>
            <a:pPr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dirty="0" smtClean="0">
                <a:solidFill>
                  <a:srgbClr val="000000"/>
                </a:solidFill>
              </a:rPr>
              <a:t>        unsigned a=4, b=3</a:t>
            </a:r>
            <a:r>
              <a:rPr lang="en-US" altLang="zh-CN" sz="1600" dirty="0">
                <a:solidFill>
                  <a:srgbClr val="000000"/>
                </a:solidFill>
              </a:rPr>
              <a:t>;</a:t>
            </a:r>
          </a:p>
          <a:p>
            <a:pPr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dirty="0">
                <a:solidFill>
                  <a:srgbClr val="000000"/>
                </a:solidFill>
              </a:rPr>
              <a:t>        a&gt;b        </a:t>
            </a:r>
            <a:r>
              <a:rPr lang="en-US" altLang="zh-CN" sz="1600" dirty="0" smtClean="0">
                <a:solidFill>
                  <a:srgbClr val="000000"/>
                </a:solidFill>
              </a:rPr>
              <a:t>//true</a:t>
            </a:r>
            <a:r>
              <a:rPr lang="zh-CN" altLang="en-US" sz="1600" dirty="0">
                <a:solidFill>
                  <a:srgbClr val="000000"/>
                </a:solidFill>
              </a:rPr>
              <a:t>，值为 </a:t>
            </a:r>
            <a:r>
              <a:rPr lang="en-US" altLang="zh-CN" sz="1600" dirty="0">
                <a:solidFill>
                  <a:srgbClr val="000000"/>
                </a:solidFill>
              </a:rPr>
              <a:t>1</a:t>
            </a:r>
          </a:p>
          <a:p>
            <a:pPr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dirty="0">
                <a:solidFill>
                  <a:srgbClr val="000000"/>
                </a:solidFill>
              </a:rPr>
              <a:t>        a&lt;=b      </a:t>
            </a:r>
            <a:r>
              <a:rPr lang="en-US" altLang="zh-CN" sz="1600" dirty="0" smtClean="0">
                <a:solidFill>
                  <a:srgbClr val="000000"/>
                </a:solidFill>
              </a:rPr>
              <a:t>//false</a:t>
            </a:r>
            <a:r>
              <a:rPr lang="zh-CN" altLang="en-US" sz="1600" dirty="0">
                <a:solidFill>
                  <a:srgbClr val="000000"/>
                </a:solidFill>
              </a:rPr>
              <a:t>，值为 </a:t>
            </a:r>
            <a:r>
              <a:rPr lang="en-US" altLang="zh-CN" sz="1600" dirty="0">
                <a:solidFill>
                  <a:srgbClr val="000000"/>
                </a:solidFill>
              </a:rPr>
              <a:t>0</a:t>
            </a:r>
          </a:p>
          <a:p>
            <a:pPr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dirty="0">
                <a:solidFill>
                  <a:srgbClr val="FF0000"/>
                </a:solidFill>
              </a:rPr>
              <a:t>        a= = b    </a:t>
            </a:r>
            <a:r>
              <a:rPr lang="en-US" altLang="zh-CN" sz="1600" dirty="0" smtClean="0">
                <a:solidFill>
                  <a:srgbClr val="FF0000"/>
                </a:solidFill>
              </a:rPr>
              <a:t>//false</a:t>
            </a:r>
            <a:r>
              <a:rPr lang="zh-CN" altLang="en-US" sz="1600" dirty="0">
                <a:solidFill>
                  <a:srgbClr val="FF0000"/>
                </a:solidFill>
              </a:rPr>
              <a:t>，值为 </a:t>
            </a:r>
            <a:r>
              <a:rPr lang="en-US" altLang="zh-CN" sz="1600" dirty="0">
                <a:solidFill>
                  <a:srgbClr val="FF0000"/>
                </a:solidFill>
              </a:rPr>
              <a:t>0</a:t>
            </a:r>
          </a:p>
          <a:p>
            <a:pPr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dirty="0">
                <a:solidFill>
                  <a:srgbClr val="FF0000"/>
                </a:solidFill>
              </a:rPr>
              <a:t>        a != b     </a:t>
            </a:r>
            <a:r>
              <a:rPr lang="en-US" altLang="zh-CN" sz="1600" dirty="0" smtClean="0">
                <a:solidFill>
                  <a:srgbClr val="FF0000"/>
                </a:solidFill>
              </a:rPr>
              <a:t>//true</a:t>
            </a:r>
            <a:r>
              <a:rPr lang="zh-CN" altLang="en-US" sz="1600" dirty="0">
                <a:solidFill>
                  <a:srgbClr val="FF0000"/>
                </a:solidFill>
              </a:rPr>
              <a:t>，值为</a:t>
            </a:r>
            <a:r>
              <a:rPr lang="en-US" altLang="zh-CN" sz="1600" dirty="0">
                <a:solidFill>
                  <a:srgbClr val="FF0000"/>
                </a:solidFill>
              </a:rPr>
              <a:t>1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4284796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rgbClr val="7030A0"/>
                </a:solidFill>
              </a:rPr>
              <a:t>课后练习：</a:t>
            </a:r>
            <a:r>
              <a:rPr lang="en-US" altLang="zh-CN" dirty="0" smtClean="0"/>
              <a:t>for</a:t>
            </a:r>
            <a:r>
              <a:rPr lang="zh-CN" altLang="en-US" dirty="0"/>
              <a:t>循环例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buNone/>
            </a:pPr>
            <a:r>
              <a:rPr lang="en-US" altLang="zh-CN" dirty="0" err="1">
                <a:solidFill>
                  <a:srgbClr val="000000"/>
                </a:solidFill>
              </a:rPr>
              <a:t>int</a:t>
            </a:r>
            <a:r>
              <a:rPr lang="en-US" altLang="zh-CN" dirty="0">
                <a:solidFill>
                  <a:srgbClr val="000000"/>
                </a:solidFill>
              </a:rPr>
              <a:t>  </a:t>
            </a:r>
            <a:r>
              <a:rPr lang="en-US" altLang="zh-CN" dirty="0" err="1">
                <a:solidFill>
                  <a:srgbClr val="000000"/>
                </a:solidFill>
              </a:rPr>
              <a:t>i</a:t>
            </a:r>
            <a:r>
              <a:rPr lang="en-US" altLang="zh-CN" dirty="0">
                <a:solidFill>
                  <a:srgbClr val="000000"/>
                </a:solidFill>
              </a:rPr>
              <a:t>;</a:t>
            </a:r>
          </a:p>
          <a:p>
            <a:pPr lvl="1">
              <a:buNone/>
            </a:pPr>
            <a:r>
              <a:rPr lang="en-US" altLang="zh-CN" dirty="0" err="1">
                <a:solidFill>
                  <a:srgbClr val="000000"/>
                </a:solidFill>
              </a:rPr>
              <a:t>int</a:t>
            </a:r>
            <a:r>
              <a:rPr lang="en-US" altLang="zh-CN" dirty="0">
                <a:solidFill>
                  <a:srgbClr val="000000"/>
                </a:solidFill>
              </a:rPr>
              <a:t> sum =0;</a:t>
            </a:r>
          </a:p>
          <a:p>
            <a:pPr lvl="1">
              <a:buNone/>
            </a:pPr>
            <a:r>
              <a:rPr lang="en-US" altLang="zh-CN" dirty="0">
                <a:solidFill>
                  <a:srgbClr val="000000"/>
                </a:solidFill>
              </a:rPr>
              <a:t>for (</a:t>
            </a:r>
            <a:r>
              <a:rPr lang="en-US" altLang="zh-CN" dirty="0" err="1">
                <a:solidFill>
                  <a:srgbClr val="000000"/>
                </a:solidFill>
              </a:rPr>
              <a:t>i</a:t>
            </a:r>
            <a:r>
              <a:rPr lang="en-US" altLang="zh-CN" dirty="0">
                <a:solidFill>
                  <a:srgbClr val="000000"/>
                </a:solidFill>
              </a:rPr>
              <a:t>=1; </a:t>
            </a:r>
            <a:r>
              <a:rPr lang="en-US" altLang="zh-CN" dirty="0" err="1">
                <a:solidFill>
                  <a:srgbClr val="000000"/>
                </a:solidFill>
              </a:rPr>
              <a:t>i</a:t>
            </a:r>
            <a:r>
              <a:rPr lang="en-US" altLang="zh-CN" dirty="0">
                <a:solidFill>
                  <a:srgbClr val="000000"/>
                </a:solidFill>
              </a:rPr>
              <a:t>&lt;=1; </a:t>
            </a:r>
            <a:r>
              <a:rPr lang="en-US" altLang="zh-CN" dirty="0" err="1">
                <a:solidFill>
                  <a:srgbClr val="000000"/>
                </a:solidFill>
              </a:rPr>
              <a:t>i</a:t>
            </a:r>
            <a:r>
              <a:rPr lang="en-US" altLang="zh-CN" dirty="0">
                <a:solidFill>
                  <a:srgbClr val="000000"/>
                </a:solidFill>
              </a:rPr>
              <a:t>++ )	                  </a:t>
            </a:r>
            <a:r>
              <a:rPr lang="en-US" altLang="zh-CN" dirty="0"/>
              <a:t>//for (A;B;C)</a:t>
            </a:r>
            <a:endParaRPr lang="zh-CN" altLang="en-US" dirty="0">
              <a:solidFill>
                <a:srgbClr val="000000"/>
              </a:solidFill>
            </a:endParaRPr>
          </a:p>
          <a:p>
            <a:pPr lvl="1">
              <a:buNone/>
            </a:pPr>
            <a:r>
              <a:rPr lang="en-US" altLang="zh-CN" dirty="0">
                <a:solidFill>
                  <a:srgbClr val="000000"/>
                </a:solidFill>
              </a:rPr>
              <a:t>    sum += </a:t>
            </a:r>
            <a:r>
              <a:rPr lang="en-US" altLang="zh-CN" dirty="0" err="1">
                <a:solidFill>
                  <a:srgbClr val="000000"/>
                </a:solidFill>
              </a:rPr>
              <a:t>i</a:t>
            </a:r>
            <a:r>
              <a:rPr lang="en-US" altLang="zh-CN" dirty="0">
                <a:solidFill>
                  <a:srgbClr val="000000"/>
                </a:solidFill>
              </a:rPr>
              <a:t>;    //sum = sum +</a:t>
            </a:r>
            <a:r>
              <a:rPr lang="en-US" altLang="zh-CN" dirty="0" err="1">
                <a:solidFill>
                  <a:srgbClr val="000000"/>
                </a:solidFill>
              </a:rPr>
              <a:t>i</a:t>
            </a:r>
            <a:r>
              <a:rPr lang="en-US" altLang="zh-CN" dirty="0">
                <a:solidFill>
                  <a:srgbClr val="000000"/>
                </a:solidFill>
              </a:rPr>
              <a:t>;        //    D;</a:t>
            </a:r>
          </a:p>
          <a:p>
            <a:pPr lvl="1">
              <a:buNone/>
            </a:pPr>
            <a:r>
              <a:rPr lang="en-US" altLang="zh-CN" dirty="0" err="1"/>
              <a:t>printf</a:t>
            </a:r>
            <a:r>
              <a:rPr lang="en-US" altLang="zh-CN" dirty="0"/>
              <a:t>(“</a:t>
            </a:r>
            <a:r>
              <a:rPr lang="zh-CN" altLang="en-US" dirty="0"/>
              <a:t>累加和</a:t>
            </a:r>
            <a:r>
              <a:rPr lang="en-US" altLang="zh-CN" dirty="0"/>
              <a:t> =%d\</a:t>
            </a:r>
            <a:r>
              <a:rPr lang="en-US" altLang="zh-CN" dirty="0" err="1"/>
              <a:t>n”,sum</a:t>
            </a:r>
            <a:r>
              <a:rPr lang="en-US" altLang="zh-CN" dirty="0"/>
              <a:t>);</a:t>
            </a:r>
            <a:endParaRPr lang="en-US" altLang="zh-CN" dirty="0">
              <a:solidFill>
                <a:srgbClr val="0000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zh-CN" sz="2000" dirty="0"/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dirty="0"/>
              <a:t>问语句</a:t>
            </a:r>
            <a:r>
              <a:rPr lang="en-US" altLang="zh-CN" sz="2000" dirty="0"/>
              <a:t>sum+=</a:t>
            </a:r>
            <a:r>
              <a:rPr lang="en-US" altLang="zh-CN" sz="2000" dirty="0" err="1"/>
              <a:t>i</a:t>
            </a:r>
            <a:r>
              <a:rPr lang="zh-CN" altLang="en-US" sz="2000" dirty="0"/>
              <a:t>被执行了几次？</a:t>
            </a:r>
            <a:endParaRPr lang="en-US" altLang="zh-CN" sz="2000" dirty="0"/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dirty="0"/>
              <a:t>执行顺序：</a:t>
            </a:r>
            <a:r>
              <a:rPr lang="en-US" altLang="zh-CN" sz="2000" dirty="0"/>
              <a:t>ABDC, BCD,BCD, …</a:t>
            </a:r>
            <a:r>
              <a:rPr lang="zh-CN" altLang="en-US" sz="2000" dirty="0"/>
              <a:t>，直到条件</a:t>
            </a:r>
            <a:r>
              <a:rPr lang="en-US" altLang="zh-CN" sz="2000" dirty="0"/>
              <a:t>B</a:t>
            </a:r>
            <a:r>
              <a:rPr lang="zh-CN" altLang="en-US" sz="2000" dirty="0"/>
              <a:t>不满足；</a:t>
            </a:r>
          </a:p>
        </p:txBody>
      </p:sp>
      <p:sp>
        <p:nvSpPr>
          <p:cNvPr id="4" name="对话气泡: 圆角矩形 3">
            <a:extLst>
              <a:ext uri="{FF2B5EF4-FFF2-40B4-BE49-F238E27FC236}">
                <a16:creationId xmlns:a16="http://schemas.microsoft.com/office/drawing/2014/main" id="{F7EAEB2E-555E-40E6-AE25-8E3F592DBF3B}"/>
              </a:ext>
            </a:extLst>
          </p:cNvPr>
          <p:cNvSpPr/>
          <p:nvPr/>
        </p:nvSpPr>
        <p:spPr bwMode="auto">
          <a:xfrm>
            <a:off x="4454554" y="3803047"/>
            <a:ext cx="914400" cy="404958"/>
          </a:xfrm>
          <a:prstGeom prst="wedgeRoundRectCallout">
            <a:avLst>
              <a:gd name="adj1" fmla="val -46521"/>
              <a:gd name="adj2" fmla="val 6359"/>
              <a:gd name="adj3" fmla="val 16667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en-US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</a:t>
            </a:r>
            <a:r>
              <a:rPr kumimoji="0" lang="zh-CN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次</a:t>
            </a:r>
          </a:p>
        </p:txBody>
      </p:sp>
    </p:spTree>
    <p:extLst>
      <p:ext uri="{BB962C8B-B14F-4D97-AF65-F5344CB8AC3E}">
        <p14:creationId xmlns:p14="http://schemas.microsoft.com/office/powerpoint/2010/main" val="3311398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7030A0"/>
                </a:solidFill>
              </a:rPr>
              <a:t>课后练习： </a:t>
            </a:r>
            <a:r>
              <a:rPr lang="en-US" altLang="zh-CN" dirty="0" smtClean="0"/>
              <a:t>for</a:t>
            </a:r>
            <a:r>
              <a:rPr lang="zh-CN" altLang="en-US" dirty="0"/>
              <a:t>循环例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buNone/>
            </a:pPr>
            <a:r>
              <a:rPr lang="en-US" altLang="zh-CN" dirty="0" err="1">
                <a:solidFill>
                  <a:srgbClr val="000000"/>
                </a:solidFill>
              </a:rPr>
              <a:t>int</a:t>
            </a:r>
            <a:r>
              <a:rPr lang="en-US" altLang="zh-CN" dirty="0">
                <a:solidFill>
                  <a:srgbClr val="000000"/>
                </a:solidFill>
              </a:rPr>
              <a:t>  </a:t>
            </a:r>
            <a:r>
              <a:rPr lang="en-US" altLang="zh-CN" dirty="0" err="1">
                <a:solidFill>
                  <a:srgbClr val="000000"/>
                </a:solidFill>
              </a:rPr>
              <a:t>i</a:t>
            </a:r>
            <a:r>
              <a:rPr lang="en-US" altLang="zh-CN" dirty="0">
                <a:solidFill>
                  <a:srgbClr val="000000"/>
                </a:solidFill>
              </a:rPr>
              <a:t>;</a:t>
            </a:r>
          </a:p>
          <a:p>
            <a:pPr lvl="1">
              <a:buNone/>
            </a:pPr>
            <a:r>
              <a:rPr lang="en-US" altLang="zh-CN" dirty="0" err="1">
                <a:solidFill>
                  <a:srgbClr val="000000"/>
                </a:solidFill>
              </a:rPr>
              <a:t>int</a:t>
            </a:r>
            <a:r>
              <a:rPr lang="en-US" altLang="zh-CN" dirty="0">
                <a:solidFill>
                  <a:srgbClr val="000000"/>
                </a:solidFill>
              </a:rPr>
              <a:t> sum =0;</a:t>
            </a:r>
          </a:p>
          <a:p>
            <a:pPr lvl="1">
              <a:buNone/>
            </a:pPr>
            <a:r>
              <a:rPr lang="en-US" altLang="zh-CN" dirty="0">
                <a:solidFill>
                  <a:srgbClr val="000000"/>
                </a:solidFill>
              </a:rPr>
              <a:t>for (</a:t>
            </a:r>
            <a:r>
              <a:rPr lang="en-US" altLang="zh-CN" dirty="0" err="1">
                <a:solidFill>
                  <a:srgbClr val="000000"/>
                </a:solidFill>
              </a:rPr>
              <a:t>i</a:t>
            </a:r>
            <a:r>
              <a:rPr lang="en-US" altLang="zh-CN" dirty="0">
                <a:solidFill>
                  <a:srgbClr val="000000"/>
                </a:solidFill>
              </a:rPr>
              <a:t>=1; </a:t>
            </a:r>
            <a:r>
              <a:rPr lang="en-US" altLang="zh-CN" dirty="0" err="1">
                <a:solidFill>
                  <a:srgbClr val="000000"/>
                </a:solidFill>
              </a:rPr>
              <a:t>i</a:t>
            </a:r>
            <a:r>
              <a:rPr lang="en-US" altLang="zh-CN" dirty="0">
                <a:solidFill>
                  <a:srgbClr val="000000"/>
                </a:solidFill>
              </a:rPr>
              <a:t>&lt;1; </a:t>
            </a:r>
            <a:r>
              <a:rPr lang="en-US" altLang="zh-CN" dirty="0" err="1">
                <a:solidFill>
                  <a:srgbClr val="000000"/>
                </a:solidFill>
              </a:rPr>
              <a:t>i</a:t>
            </a:r>
            <a:r>
              <a:rPr lang="en-US" altLang="zh-CN" dirty="0">
                <a:solidFill>
                  <a:srgbClr val="000000"/>
                </a:solidFill>
              </a:rPr>
              <a:t>++ )	                  </a:t>
            </a:r>
            <a:r>
              <a:rPr lang="en-US" altLang="zh-CN" dirty="0"/>
              <a:t>//for (A;B;C)</a:t>
            </a:r>
            <a:endParaRPr lang="zh-CN" altLang="en-US" dirty="0">
              <a:solidFill>
                <a:srgbClr val="000000"/>
              </a:solidFill>
            </a:endParaRPr>
          </a:p>
          <a:p>
            <a:pPr lvl="1">
              <a:buNone/>
            </a:pPr>
            <a:r>
              <a:rPr lang="en-US" altLang="zh-CN" dirty="0">
                <a:solidFill>
                  <a:srgbClr val="000000"/>
                </a:solidFill>
              </a:rPr>
              <a:t>    sum += </a:t>
            </a:r>
            <a:r>
              <a:rPr lang="en-US" altLang="zh-CN" dirty="0" err="1">
                <a:solidFill>
                  <a:srgbClr val="000000"/>
                </a:solidFill>
              </a:rPr>
              <a:t>i</a:t>
            </a:r>
            <a:r>
              <a:rPr lang="en-US" altLang="zh-CN" dirty="0">
                <a:solidFill>
                  <a:srgbClr val="000000"/>
                </a:solidFill>
              </a:rPr>
              <a:t>;    //sum = sum +</a:t>
            </a:r>
            <a:r>
              <a:rPr lang="en-US" altLang="zh-CN" dirty="0" err="1">
                <a:solidFill>
                  <a:srgbClr val="000000"/>
                </a:solidFill>
              </a:rPr>
              <a:t>i</a:t>
            </a:r>
            <a:r>
              <a:rPr lang="en-US" altLang="zh-CN" dirty="0">
                <a:solidFill>
                  <a:srgbClr val="000000"/>
                </a:solidFill>
              </a:rPr>
              <a:t>;        //    D;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zh-CN" sz="2000" dirty="0"/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dirty="0"/>
              <a:t>问语句</a:t>
            </a:r>
            <a:r>
              <a:rPr lang="en-US" altLang="zh-CN" sz="2000" dirty="0"/>
              <a:t>sum+=</a:t>
            </a:r>
            <a:r>
              <a:rPr lang="en-US" altLang="zh-CN" sz="2000" dirty="0" err="1"/>
              <a:t>i</a:t>
            </a:r>
            <a:r>
              <a:rPr lang="zh-CN" altLang="en-US" sz="2000" dirty="0"/>
              <a:t>被执行了几次？</a:t>
            </a:r>
            <a:endParaRPr lang="en-US" altLang="zh-CN" sz="2000" dirty="0"/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dirty="0"/>
              <a:t>执行顺序：</a:t>
            </a:r>
            <a:r>
              <a:rPr lang="en-US" altLang="zh-CN" sz="2000" dirty="0"/>
              <a:t>ABDC, BCD,BCD, …</a:t>
            </a:r>
            <a:r>
              <a:rPr lang="zh-CN" altLang="en-US" sz="2000" dirty="0"/>
              <a:t>，直到条件</a:t>
            </a:r>
            <a:r>
              <a:rPr lang="en-US" altLang="zh-CN" sz="2000" dirty="0"/>
              <a:t>B</a:t>
            </a:r>
            <a:r>
              <a:rPr lang="zh-CN" altLang="en-US" sz="2000" dirty="0"/>
              <a:t>不满足；</a:t>
            </a:r>
          </a:p>
        </p:txBody>
      </p:sp>
      <p:sp>
        <p:nvSpPr>
          <p:cNvPr id="4" name="对话气泡: 圆角矩形 3">
            <a:extLst>
              <a:ext uri="{FF2B5EF4-FFF2-40B4-BE49-F238E27FC236}">
                <a16:creationId xmlns:a16="http://schemas.microsoft.com/office/drawing/2014/main" id="{7BEB0FA8-DE8F-4921-AB3E-488A12D2E57E}"/>
              </a:ext>
            </a:extLst>
          </p:cNvPr>
          <p:cNvSpPr/>
          <p:nvPr/>
        </p:nvSpPr>
        <p:spPr bwMode="auto">
          <a:xfrm>
            <a:off x="4328719" y="3309079"/>
            <a:ext cx="914400" cy="404958"/>
          </a:xfrm>
          <a:prstGeom prst="wedgeRoundRectCallout">
            <a:avLst>
              <a:gd name="adj1" fmla="val -46521"/>
              <a:gd name="adj2" fmla="val 6359"/>
              <a:gd name="adj3" fmla="val 16667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en-US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0</a:t>
            </a:r>
            <a:r>
              <a:rPr kumimoji="0" lang="zh-CN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次</a:t>
            </a:r>
          </a:p>
        </p:txBody>
      </p:sp>
    </p:spTree>
    <p:extLst>
      <p:ext uri="{BB962C8B-B14F-4D97-AF65-F5344CB8AC3E}">
        <p14:creationId xmlns:p14="http://schemas.microsoft.com/office/powerpoint/2010/main" val="3477770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rgbClr val="7030A0"/>
                </a:solidFill>
              </a:rPr>
              <a:t>自学：</a:t>
            </a:r>
            <a:r>
              <a:rPr lang="en-US" altLang="zh-CN" dirty="0" smtClean="0"/>
              <a:t>NS</a:t>
            </a:r>
            <a:r>
              <a:rPr lang="zh-CN" altLang="en-US" dirty="0"/>
              <a:t>图：描述算法的一种工具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5775" y="1135062"/>
            <a:ext cx="8089900" cy="2595274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zh-CN" dirty="0"/>
              <a:t>NS</a:t>
            </a:r>
            <a:r>
              <a:rPr lang="zh-CN" altLang="en-US" dirty="0"/>
              <a:t>图，即</a:t>
            </a:r>
            <a:r>
              <a:rPr lang="en-US" altLang="zh-CN" dirty="0"/>
              <a:t> </a:t>
            </a:r>
            <a:r>
              <a:rPr lang="en-US" altLang="zh-CN" dirty="0" err="1"/>
              <a:t>Nassi</a:t>
            </a:r>
            <a:r>
              <a:rPr lang="en-US" altLang="zh-CN" dirty="0"/>
              <a:t> </a:t>
            </a:r>
            <a:r>
              <a:rPr lang="en-US" altLang="zh-CN" dirty="0" err="1"/>
              <a:t>Shneiderman</a:t>
            </a:r>
            <a:r>
              <a:rPr lang="zh-CN" altLang="en-US" dirty="0"/>
              <a:t>图</a:t>
            </a:r>
            <a:endParaRPr lang="en-US" altLang="zh-CN" dirty="0"/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dirty="0"/>
              <a:t>也被称为盒图或</a:t>
            </a:r>
            <a:r>
              <a:rPr lang="en-US" altLang="zh-CN" dirty="0"/>
              <a:t>N-S</a:t>
            </a:r>
            <a:r>
              <a:rPr lang="zh-CN" altLang="en-US" dirty="0"/>
              <a:t>图，是结构化编程中的一种可视化建模描述工具；</a:t>
            </a:r>
            <a:endParaRPr lang="en-US" altLang="zh-CN" dirty="0"/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dirty="0"/>
              <a:t>可以使用简便的</a:t>
            </a:r>
            <a:r>
              <a:rPr lang="en-US" altLang="zh-CN" dirty="0"/>
              <a:t>N-S</a:t>
            </a:r>
            <a:r>
              <a:rPr lang="zh-CN" altLang="en-US" dirty="0"/>
              <a:t>结构流程图表示程序结构</a:t>
            </a:r>
            <a:endParaRPr lang="en-US" altLang="zh-CN" dirty="0"/>
          </a:p>
          <a:p>
            <a:pPr marL="342900" indent="-342900">
              <a:buFont typeface="Wingdings" panose="05000000000000000000" pitchFamily="2" charset="2"/>
              <a:buChar char="l"/>
            </a:pPr>
            <a:endParaRPr lang="zh-CN" altLang="en-US" dirty="0"/>
          </a:p>
        </p:txBody>
      </p:sp>
      <p:grpSp>
        <p:nvGrpSpPr>
          <p:cNvPr id="5" name="Group 3"/>
          <p:cNvGrpSpPr>
            <a:grpSpLocks/>
          </p:cNvGrpSpPr>
          <p:nvPr/>
        </p:nvGrpSpPr>
        <p:grpSpPr bwMode="auto">
          <a:xfrm>
            <a:off x="1419514" y="3134544"/>
            <a:ext cx="4824413" cy="1109663"/>
            <a:chOff x="1156" y="2523"/>
            <a:chExt cx="3039" cy="699"/>
          </a:xfrm>
        </p:grpSpPr>
        <p:sp>
          <p:nvSpPr>
            <p:cNvPr id="6" name="Text Box 4"/>
            <p:cNvSpPr txBox="1">
              <a:spLocks noChangeArrowheads="1"/>
            </p:cNvSpPr>
            <p:nvPr/>
          </p:nvSpPr>
          <p:spPr bwMode="auto">
            <a:xfrm>
              <a:off x="1156" y="2523"/>
              <a:ext cx="3039" cy="699"/>
            </a:xfrm>
            <a:prstGeom prst="rect">
              <a:avLst/>
            </a:prstGeom>
            <a:noFill/>
            <a:ln w="25400" cap="sq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342900" indent="-3429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600" baseline="0" dirty="0">
                  <a:solidFill>
                    <a:srgbClr val="000000"/>
                  </a:solidFill>
                  <a:ea typeface="隶书" panose="02010509060101010101" pitchFamily="49" charset="-122"/>
                </a:rPr>
                <a:t>for (</a:t>
              </a:r>
              <a:r>
                <a:rPr lang="en-US" altLang="zh-CN" sz="2600" baseline="0" dirty="0" err="1">
                  <a:solidFill>
                    <a:srgbClr val="000000"/>
                  </a:solidFill>
                  <a:ea typeface="隶书" panose="02010509060101010101" pitchFamily="49" charset="-122"/>
                </a:rPr>
                <a:t>i</a:t>
              </a:r>
              <a:r>
                <a:rPr lang="en-US" altLang="zh-CN" sz="2600" baseline="0" dirty="0">
                  <a:solidFill>
                    <a:srgbClr val="000000"/>
                  </a:solidFill>
                  <a:ea typeface="隶书" panose="02010509060101010101" pitchFamily="49" charset="-122"/>
                </a:rPr>
                <a:t>=1; </a:t>
              </a:r>
              <a:r>
                <a:rPr lang="en-US" altLang="zh-CN" sz="2600" baseline="0" dirty="0" err="1">
                  <a:solidFill>
                    <a:srgbClr val="000000"/>
                  </a:solidFill>
                  <a:ea typeface="隶书" panose="02010509060101010101" pitchFamily="49" charset="-122"/>
                </a:rPr>
                <a:t>i</a:t>
              </a:r>
              <a:r>
                <a:rPr lang="en-US" altLang="zh-CN" sz="2600" baseline="0" dirty="0">
                  <a:solidFill>
                    <a:srgbClr val="000000"/>
                  </a:solidFill>
                  <a:ea typeface="隶书" panose="02010509060101010101" pitchFamily="49" charset="-122"/>
                </a:rPr>
                <a:t>&lt;=100; </a:t>
              </a:r>
              <a:r>
                <a:rPr lang="en-US" altLang="zh-CN" sz="2600" baseline="0" dirty="0" err="1">
                  <a:solidFill>
                    <a:srgbClr val="000000"/>
                  </a:solidFill>
                  <a:ea typeface="隶书" panose="02010509060101010101" pitchFamily="49" charset="-122"/>
                </a:rPr>
                <a:t>i</a:t>
              </a:r>
              <a:r>
                <a:rPr lang="en-US" altLang="zh-CN" sz="2600" baseline="0" dirty="0">
                  <a:solidFill>
                    <a:srgbClr val="000000"/>
                  </a:solidFill>
                  <a:ea typeface="隶书" panose="02010509060101010101" pitchFamily="49" charset="-122"/>
                </a:rPr>
                <a:t>=i+1)</a:t>
              </a:r>
            </a:p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endParaRPr lang="en-US" altLang="zh-CN" sz="2600" baseline="0" dirty="0">
                <a:ea typeface="隶书" panose="02010509060101010101" pitchFamily="49" charset="-122"/>
              </a:endParaRPr>
            </a:p>
          </p:txBody>
        </p:sp>
        <p:sp>
          <p:nvSpPr>
            <p:cNvPr id="7" name="Text Box 5"/>
            <p:cNvSpPr txBox="1">
              <a:spLocks noChangeArrowheads="1"/>
            </p:cNvSpPr>
            <p:nvPr/>
          </p:nvSpPr>
          <p:spPr bwMode="auto">
            <a:xfrm>
              <a:off x="2135" y="2840"/>
              <a:ext cx="2060" cy="372"/>
            </a:xfrm>
            <a:prstGeom prst="rect">
              <a:avLst/>
            </a:prstGeom>
            <a:noFill/>
            <a:ln w="12700" cap="sq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342900" indent="-3429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baseline="0" dirty="0">
                  <a:solidFill>
                    <a:srgbClr val="000000"/>
                  </a:solidFill>
                  <a:ea typeface="隶书" panose="02010509060101010101" pitchFamily="49" charset="-122"/>
                </a:rPr>
                <a:t>循环体</a:t>
              </a:r>
              <a:r>
                <a:rPr lang="zh-CN" altLang="en-US" sz="2600" baseline="0" dirty="0">
                  <a:solidFill>
                    <a:srgbClr val="000000"/>
                  </a:solidFill>
                  <a:ea typeface="隶书" panose="02010509060101010101" pitchFamily="49" charset="-122"/>
                </a:rPr>
                <a:t>	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36294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7030A0"/>
                </a:solidFill>
              </a:rPr>
              <a:t>自学： </a:t>
            </a:r>
            <a:r>
              <a:rPr lang="en-US" altLang="zh-CN" dirty="0" smtClean="0">
                <a:ea typeface="黑体" panose="02010609060101010101" pitchFamily="49" charset="-122"/>
              </a:rPr>
              <a:t>for</a:t>
            </a:r>
            <a:r>
              <a:rPr lang="zh-CN" altLang="en-US" dirty="0">
                <a:ea typeface="黑体" panose="02010609060101010101" pitchFamily="49" charset="-122"/>
              </a:rPr>
              <a:t>循环的</a:t>
            </a:r>
            <a:r>
              <a:rPr lang="en-US" altLang="zh-CN" dirty="0">
                <a:ea typeface="黑体" panose="02010609060101010101" pitchFamily="49" charset="-122"/>
              </a:rPr>
              <a:t>NS</a:t>
            </a:r>
            <a:r>
              <a:rPr lang="zh-CN" altLang="en-US" dirty="0">
                <a:ea typeface="黑体" panose="02010609060101010101" pitchFamily="49" charset="-122"/>
              </a:rPr>
              <a:t>图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5775" y="1135062"/>
            <a:ext cx="8089900" cy="600220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dirty="0"/>
              <a:t>累加：</a:t>
            </a:r>
            <a:r>
              <a:rPr lang="en-US" altLang="zh-CN" dirty="0"/>
              <a:t>1+2+3+4+</a:t>
            </a:r>
            <a:r>
              <a:rPr lang="zh-CN" altLang="zh-CN" dirty="0"/>
              <a:t>……</a:t>
            </a:r>
            <a:r>
              <a:rPr lang="en-US" altLang="zh-CN" dirty="0"/>
              <a:t>+100  </a:t>
            </a:r>
            <a:r>
              <a:rPr lang="zh-CN" altLang="en-US" dirty="0"/>
              <a:t>的</a:t>
            </a:r>
            <a:r>
              <a:rPr lang="en-US" altLang="zh-CN" dirty="0"/>
              <a:t>NS</a:t>
            </a:r>
            <a:r>
              <a:rPr lang="zh-CN" altLang="en-US" dirty="0"/>
              <a:t>图</a:t>
            </a:r>
            <a:endParaRPr lang="en-US" altLang="zh-CN" dirty="0"/>
          </a:p>
          <a:p>
            <a:pPr marL="342900" indent="-342900">
              <a:buFont typeface="Wingdings" panose="05000000000000000000" pitchFamily="2" charset="2"/>
              <a:buChar char="l"/>
            </a:pPr>
            <a:endParaRPr lang="zh-CN" altLang="en-US" dirty="0"/>
          </a:p>
        </p:txBody>
      </p:sp>
      <p:grpSp>
        <p:nvGrpSpPr>
          <p:cNvPr id="5" name="Group 3"/>
          <p:cNvGrpSpPr>
            <a:grpSpLocks/>
          </p:cNvGrpSpPr>
          <p:nvPr/>
        </p:nvGrpSpPr>
        <p:grpSpPr bwMode="auto">
          <a:xfrm>
            <a:off x="1294823" y="2155244"/>
            <a:ext cx="4035710" cy="1874445"/>
            <a:chOff x="1156" y="2523"/>
            <a:chExt cx="3039" cy="453"/>
          </a:xfrm>
        </p:grpSpPr>
        <p:sp>
          <p:nvSpPr>
            <p:cNvPr id="6" name="Text Box 4"/>
            <p:cNvSpPr txBox="1">
              <a:spLocks noChangeArrowheads="1"/>
            </p:cNvSpPr>
            <p:nvPr/>
          </p:nvSpPr>
          <p:spPr bwMode="auto">
            <a:xfrm>
              <a:off x="1156" y="2523"/>
              <a:ext cx="3039" cy="453"/>
            </a:xfrm>
            <a:prstGeom prst="rect">
              <a:avLst/>
            </a:prstGeom>
            <a:noFill/>
            <a:ln w="25400" cap="sq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342900" indent="-3429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2000" dirty="0">
                  <a:solidFill>
                    <a:srgbClr val="000000"/>
                  </a:solidFill>
                  <a:latin typeface="+mn-ea"/>
                  <a:ea typeface="+mn-ea"/>
                </a:rPr>
                <a:t>声明循环变量</a:t>
              </a:r>
              <a:r>
                <a:rPr lang="en-US" altLang="zh-CN" sz="2000" dirty="0" err="1">
                  <a:solidFill>
                    <a:srgbClr val="000000"/>
                  </a:solidFill>
                  <a:latin typeface="+mn-ea"/>
                  <a:ea typeface="+mn-ea"/>
                </a:rPr>
                <a:t>i</a:t>
              </a:r>
              <a:r>
                <a:rPr lang="en-US" altLang="zh-CN" sz="2000" dirty="0">
                  <a:solidFill>
                    <a:srgbClr val="000000"/>
                  </a:solidFill>
                  <a:latin typeface="+mn-ea"/>
                  <a:ea typeface="+mn-ea"/>
                </a:rPr>
                <a:t> (</a:t>
              </a:r>
              <a:r>
                <a:rPr lang="en-US" altLang="zh-CN" sz="2000" dirty="0" err="1">
                  <a:solidFill>
                    <a:srgbClr val="000000"/>
                  </a:solidFill>
                  <a:latin typeface="+mn-ea"/>
                  <a:ea typeface="+mn-ea"/>
                </a:rPr>
                <a:t>int</a:t>
              </a:r>
              <a:r>
                <a:rPr lang="en-US" altLang="zh-CN" sz="2000" dirty="0">
                  <a:solidFill>
                    <a:srgbClr val="000000"/>
                  </a:solidFill>
                  <a:latin typeface="+mn-ea"/>
                  <a:ea typeface="+mn-ea"/>
                </a:rPr>
                <a:t> </a:t>
              </a:r>
              <a:r>
                <a:rPr lang="en-US" altLang="zh-CN" sz="2000" dirty="0" err="1">
                  <a:solidFill>
                    <a:srgbClr val="000000"/>
                  </a:solidFill>
                  <a:latin typeface="+mn-ea"/>
                  <a:ea typeface="+mn-ea"/>
                </a:rPr>
                <a:t>i</a:t>
              </a:r>
              <a:r>
                <a:rPr lang="en-US" altLang="zh-CN" sz="2000" dirty="0">
                  <a:solidFill>
                    <a:srgbClr val="000000"/>
                  </a:solidFill>
                  <a:latin typeface="+mn-ea"/>
                  <a:ea typeface="+mn-ea"/>
                </a:rPr>
                <a:t>;)</a:t>
              </a:r>
            </a:p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2000" dirty="0">
                  <a:solidFill>
                    <a:srgbClr val="000000"/>
                  </a:solidFill>
                  <a:latin typeface="+mn-ea"/>
                  <a:ea typeface="+mn-ea"/>
                </a:rPr>
                <a:t>初始化累加和变量</a:t>
              </a:r>
              <a:r>
                <a:rPr lang="en-US" altLang="zh-CN" sz="2000" dirty="0">
                  <a:solidFill>
                    <a:srgbClr val="000000"/>
                  </a:solidFill>
                  <a:latin typeface="+mn-ea"/>
                  <a:ea typeface="+mn-ea"/>
                </a:rPr>
                <a:t>:</a:t>
              </a:r>
              <a:r>
                <a:rPr lang="en-US" altLang="zh-CN" sz="2000" dirty="0" err="1">
                  <a:solidFill>
                    <a:srgbClr val="000000"/>
                  </a:solidFill>
                  <a:latin typeface="+mn-ea"/>
                  <a:ea typeface="+mn-ea"/>
                </a:rPr>
                <a:t>int</a:t>
              </a:r>
              <a:r>
                <a:rPr lang="en-US" altLang="zh-CN" sz="2000" dirty="0">
                  <a:solidFill>
                    <a:srgbClr val="000000"/>
                  </a:solidFill>
                  <a:latin typeface="+mn-ea"/>
                  <a:ea typeface="+mn-ea"/>
                </a:rPr>
                <a:t> sum=0</a:t>
              </a:r>
              <a:r>
                <a:rPr lang="zh-CN" altLang="en-US" sz="2000" dirty="0">
                  <a:solidFill>
                    <a:srgbClr val="000000"/>
                  </a:solidFill>
                  <a:latin typeface="+mn-ea"/>
                  <a:ea typeface="+mn-ea"/>
                </a:rPr>
                <a:t>；</a:t>
              </a:r>
              <a:endParaRPr lang="en-US" altLang="zh-CN" sz="2000" baseline="0" dirty="0">
                <a:solidFill>
                  <a:srgbClr val="000000"/>
                </a:solidFill>
                <a:latin typeface="+mn-ea"/>
                <a:ea typeface="+mn-ea"/>
              </a:endParaRPr>
            </a:p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000" baseline="0" dirty="0">
                  <a:solidFill>
                    <a:srgbClr val="000000"/>
                  </a:solidFill>
                  <a:latin typeface="+mn-ea"/>
                  <a:ea typeface="+mn-ea"/>
                </a:rPr>
                <a:t>for (</a:t>
              </a:r>
              <a:r>
                <a:rPr lang="en-US" altLang="zh-CN" sz="2000" baseline="0" dirty="0" err="1">
                  <a:solidFill>
                    <a:srgbClr val="000000"/>
                  </a:solidFill>
                  <a:latin typeface="+mn-ea"/>
                  <a:ea typeface="+mn-ea"/>
                </a:rPr>
                <a:t>i</a:t>
              </a:r>
              <a:r>
                <a:rPr lang="en-US" altLang="zh-CN" sz="2000" baseline="0" dirty="0">
                  <a:solidFill>
                    <a:srgbClr val="000000"/>
                  </a:solidFill>
                  <a:latin typeface="+mn-ea"/>
                  <a:ea typeface="+mn-ea"/>
                </a:rPr>
                <a:t>=1; </a:t>
              </a:r>
              <a:r>
                <a:rPr lang="en-US" altLang="zh-CN" sz="2000" baseline="0" dirty="0" err="1">
                  <a:solidFill>
                    <a:srgbClr val="000000"/>
                  </a:solidFill>
                  <a:latin typeface="+mn-ea"/>
                  <a:ea typeface="+mn-ea"/>
                </a:rPr>
                <a:t>i</a:t>
              </a:r>
              <a:r>
                <a:rPr lang="en-US" altLang="zh-CN" sz="2000" baseline="0" dirty="0">
                  <a:solidFill>
                    <a:srgbClr val="000000"/>
                  </a:solidFill>
                  <a:latin typeface="+mn-ea"/>
                  <a:ea typeface="+mn-ea"/>
                </a:rPr>
                <a:t>&lt;=100; </a:t>
              </a:r>
              <a:r>
                <a:rPr lang="en-US" altLang="zh-CN" sz="2000" baseline="0" dirty="0" err="1">
                  <a:solidFill>
                    <a:srgbClr val="000000"/>
                  </a:solidFill>
                  <a:latin typeface="+mn-ea"/>
                  <a:ea typeface="+mn-ea"/>
                </a:rPr>
                <a:t>i</a:t>
              </a:r>
              <a:r>
                <a:rPr lang="en-US" altLang="zh-CN" sz="2000" baseline="0" dirty="0">
                  <a:solidFill>
                    <a:srgbClr val="000000"/>
                  </a:solidFill>
                  <a:latin typeface="+mn-ea"/>
                  <a:ea typeface="+mn-ea"/>
                </a:rPr>
                <a:t>=i+1)</a:t>
              </a:r>
            </a:p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endParaRPr lang="en-US" altLang="zh-CN" sz="2000" baseline="0" dirty="0">
                <a:solidFill>
                  <a:srgbClr val="000000"/>
                </a:solidFill>
                <a:latin typeface="+mn-ea"/>
                <a:ea typeface="+mn-ea"/>
              </a:endParaRPr>
            </a:p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endParaRPr lang="en-US" altLang="zh-CN" sz="2000" dirty="0">
                <a:solidFill>
                  <a:srgbClr val="000000"/>
                </a:solidFill>
                <a:latin typeface="+mn-ea"/>
                <a:ea typeface="+mn-ea"/>
              </a:endParaRPr>
            </a:p>
          </p:txBody>
        </p:sp>
        <p:sp>
          <p:nvSpPr>
            <p:cNvPr id="7" name="Text Box 5"/>
            <p:cNvSpPr txBox="1">
              <a:spLocks noChangeArrowheads="1"/>
            </p:cNvSpPr>
            <p:nvPr/>
          </p:nvSpPr>
          <p:spPr bwMode="auto">
            <a:xfrm>
              <a:off x="2739" y="2861"/>
              <a:ext cx="1454" cy="97"/>
            </a:xfrm>
            <a:prstGeom prst="rect">
              <a:avLst/>
            </a:prstGeom>
            <a:noFill/>
            <a:ln w="12700" cap="sq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marL="342900" indent="-3429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000" dirty="0">
                  <a:solidFill>
                    <a:srgbClr val="000000"/>
                  </a:solidFill>
                  <a:latin typeface="+mn-ea"/>
                  <a:ea typeface="+mn-ea"/>
                </a:rPr>
                <a:t>sum = </a:t>
              </a:r>
              <a:r>
                <a:rPr lang="en-US" altLang="zh-CN" sz="2000" dirty="0" err="1">
                  <a:solidFill>
                    <a:srgbClr val="000000"/>
                  </a:solidFill>
                  <a:latin typeface="+mn-ea"/>
                  <a:ea typeface="+mn-ea"/>
                </a:rPr>
                <a:t>sum+i</a:t>
              </a:r>
              <a:r>
                <a:rPr lang="en-US" altLang="zh-CN" sz="2000" dirty="0">
                  <a:solidFill>
                    <a:srgbClr val="000000"/>
                  </a:solidFill>
                  <a:latin typeface="+mn-ea"/>
                  <a:ea typeface="+mn-ea"/>
                </a:rPr>
                <a:t>;</a:t>
              </a:r>
            </a:p>
          </p:txBody>
        </p:sp>
      </p:grpSp>
      <p:cxnSp>
        <p:nvCxnSpPr>
          <p:cNvPr id="8" name="直接连接符 7"/>
          <p:cNvCxnSpPr/>
          <p:nvPr/>
        </p:nvCxnSpPr>
        <p:spPr bwMode="auto">
          <a:xfrm>
            <a:off x="1294029" y="3044537"/>
            <a:ext cx="403650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074648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7030A0"/>
                </a:solidFill>
              </a:rPr>
              <a:t>自学： </a:t>
            </a:r>
            <a:r>
              <a:rPr lang="en-US" altLang="zh-CN" dirty="0" smtClean="0">
                <a:ea typeface="黑体" panose="02010609060101010101" pitchFamily="49" charset="-122"/>
              </a:rPr>
              <a:t>for</a:t>
            </a:r>
            <a:r>
              <a:rPr lang="zh-CN" altLang="en-US" dirty="0">
                <a:ea typeface="黑体" panose="02010609060101010101" pitchFamily="49" charset="-122"/>
              </a:rPr>
              <a:t>循环的</a:t>
            </a:r>
            <a:r>
              <a:rPr lang="en-US" altLang="zh-CN" dirty="0">
                <a:ea typeface="黑体" panose="02010609060101010101" pitchFamily="49" charset="-122"/>
              </a:rPr>
              <a:t>NS</a:t>
            </a:r>
            <a:r>
              <a:rPr lang="zh-CN" altLang="en-US" dirty="0">
                <a:ea typeface="黑体" panose="02010609060101010101" pitchFamily="49" charset="-122"/>
              </a:rPr>
              <a:t>图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5775" y="1135062"/>
            <a:ext cx="8089900" cy="600220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dirty="0"/>
              <a:t>累乘：</a:t>
            </a:r>
            <a:r>
              <a:rPr lang="en-US" altLang="zh-CN" dirty="0"/>
              <a:t>1*2*3*4*</a:t>
            </a:r>
            <a:r>
              <a:rPr lang="zh-CN" altLang="zh-CN" dirty="0"/>
              <a:t>……</a:t>
            </a:r>
            <a:r>
              <a:rPr lang="en-US" altLang="zh-CN" dirty="0"/>
              <a:t>*10   </a:t>
            </a:r>
            <a:r>
              <a:rPr lang="zh-CN" altLang="en-US" dirty="0"/>
              <a:t>的</a:t>
            </a:r>
            <a:r>
              <a:rPr lang="en-US" altLang="zh-CN" dirty="0"/>
              <a:t>NS</a:t>
            </a:r>
            <a:r>
              <a:rPr lang="zh-CN" altLang="en-US" dirty="0"/>
              <a:t>图</a:t>
            </a:r>
            <a:endParaRPr lang="en-US" altLang="zh-CN" dirty="0"/>
          </a:p>
          <a:p>
            <a:pPr marL="342900" indent="-342900">
              <a:buFont typeface="Wingdings" panose="05000000000000000000" pitchFamily="2" charset="2"/>
              <a:buChar char="l"/>
            </a:pPr>
            <a:endParaRPr lang="zh-CN" altLang="en-US" dirty="0"/>
          </a:p>
        </p:txBody>
      </p:sp>
      <p:grpSp>
        <p:nvGrpSpPr>
          <p:cNvPr id="5" name="Group 3"/>
          <p:cNvGrpSpPr>
            <a:grpSpLocks/>
          </p:cNvGrpSpPr>
          <p:nvPr/>
        </p:nvGrpSpPr>
        <p:grpSpPr bwMode="auto">
          <a:xfrm>
            <a:off x="1440295" y="2155243"/>
            <a:ext cx="4035713" cy="2246851"/>
            <a:chOff x="1156" y="2523"/>
            <a:chExt cx="3039" cy="543"/>
          </a:xfrm>
        </p:grpSpPr>
        <p:sp>
          <p:nvSpPr>
            <p:cNvPr id="6" name="Text Box 4"/>
            <p:cNvSpPr txBox="1">
              <a:spLocks noChangeArrowheads="1"/>
            </p:cNvSpPr>
            <p:nvPr/>
          </p:nvSpPr>
          <p:spPr bwMode="auto">
            <a:xfrm>
              <a:off x="1156" y="2523"/>
              <a:ext cx="3039" cy="543"/>
            </a:xfrm>
            <a:prstGeom prst="rect">
              <a:avLst/>
            </a:prstGeom>
            <a:noFill/>
            <a:ln w="25400" cap="sq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342900" indent="-3429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2000" dirty="0">
                  <a:solidFill>
                    <a:srgbClr val="000000"/>
                  </a:solidFill>
                  <a:latin typeface="+mn-ea"/>
                  <a:ea typeface="+mn-ea"/>
                </a:rPr>
                <a:t>声明循环变量</a:t>
              </a:r>
              <a:r>
                <a:rPr lang="en-US" altLang="zh-CN" sz="2000" dirty="0" err="1">
                  <a:solidFill>
                    <a:srgbClr val="000000"/>
                  </a:solidFill>
                  <a:latin typeface="+mn-ea"/>
                  <a:ea typeface="+mn-ea"/>
                </a:rPr>
                <a:t>i</a:t>
              </a:r>
              <a:r>
                <a:rPr lang="en-US" altLang="zh-CN" sz="2000" dirty="0">
                  <a:solidFill>
                    <a:srgbClr val="000000"/>
                  </a:solidFill>
                  <a:latin typeface="+mn-ea"/>
                  <a:ea typeface="+mn-ea"/>
                </a:rPr>
                <a:t> (</a:t>
              </a:r>
              <a:r>
                <a:rPr lang="en-US" altLang="zh-CN" sz="2000" dirty="0" err="1">
                  <a:solidFill>
                    <a:srgbClr val="000000"/>
                  </a:solidFill>
                  <a:latin typeface="+mn-ea"/>
                  <a:ea typeface="+mn-ea"/>
                </a:rPr>
                <a:t>int</a:t>
              </a:r>
              <a:r>
                <a:rPr lang="en-US" altLang="zh-CN" sz="2000" dirty="0">
                  <a:solidFill>
                    <a:srgbClr val="000000"/>
                  </a:solidFill>
                  <a:latin typeface="+mn-ea"/>
                  <a:ea typeface="+mn-ea"/>
                </a:rPr>
                <a:t> </a:t>
              </a:r>
              <a:r>
                <a:rPr lang="en-US" altLang="zh-CN" sz="2000" dirty="0" err="1">
                  <a:solidFill>
                    <a:srgbClr val="000000"/>
                  </a:solidFill>
                  <a:latin typeface="+mn-ea"/>
                  <a:ea typeface="+mn-ea"/>
                </a:rPr>
                <a:t>i</a:t>
              </a:r>
              <a:r>
                <a:rPr lang="en-US" altLang="zh-CN" sz="2000" dirty="0">
                  <a:solidFill>
                    <a:srgbClr val="000000"/>
                  </a:solidFill>
                  <a:latin typeface="+mn-ea"/>
                  <a:ea typeface="+mn-ea"/>
                </a:rPr>
                <a:t>;)</a:t>
              </a:r>
            </a:p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2000" dirty="0">
                  <a:solidFill>
                    <a:srgbClr val="000000"/>
                  </a:solidFill>
                  <a:latin typeface="+mn-ea"/>
                  <a:ea typeface="+mn-ea"/>
                </a:rPr>
                <a:t>初始化阶乘变量</a:t>
              </a:r>
              <a:r>
                <a:rPr lang="en-US" altLang="zh-CN" sz="2000" dirty="0">
                  <a:solidFill>
                    <a:srgbClr val="000000"/>
                  </a:solidFill>
                  <a:latin typeface="+mn-ea"/>
                  <a:ea typeface="+mn-ea"/>
                </a:rPr>
                <a:t>:long </a:t>
              </a:r>
              <a:r>
                <a:rPr lang="en-US" altLang="zh-CN" sz="2000" dirty="0" err="1">
                  <a:solidFill>
                    <a:srgbClr val="000000"/>
                  </a:solidFill>
                  <a:latin typeface="+mn-ea"/>
                  <a:ea typeface="+mn-ea"/>
                </a:rPr>
                <a:t>long</a:t>
              </a:r>
              <a:r>
                <a:rPr lang="en-US" altLang="zh-CN" sz="2000" dirty="0">
                  <a:solidFill>
                    <a:srgbClr val="000000"/>
                  </a:solidFill>
                  <a:latin typeface="+mn-ea"/>
                  <a:ea typeface="+mn-ea"/>
                </a:rPr>
                <a:t> sum=1</a:t>
              </a:r>
              <a:r>
                <a:rPr lang="zh-CN" altLang="en-US" sz="2000" dirty="0">
                  <a:solidFill>
                    <a:srgbClr val="000000"/>
                  </a:solidFill>
                  <a:latin typeface="+mn-ea"/>
                  <a:ea typeface="+mn-ea"/>
                </a:rPr>
                <a:t>；</a:t>
              </a:r>
              <a:endParaRPr lang="en-US" altLang="zh-CN" sz="2000" baseline="0" dirty="0">
                <a:solidFill>
                  <a:srgbClr val="000000"/>
                </a:solidFill>
                <a:latin typeface="+mn-ea"/>
                <a:ea typeface="+mn-ea"/>
              </a:endParaRPr>
            </a:p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000" baseline="0" dirty="0">
                  <a:solidFill>
                    <a:srgbClr val="000000"/>
                  </a:solidFill>
                  <a:latin typeface="+mn-ea"/>
                  <a:ea typeface="+mn-ea"/>
                </a:rPr>
                <a:t>for (</a:t>
              </a:r>
              <a:r>
                <a:rPr lang="en-US" altLang="zh-CN" sz="2000" baseline="0" dirty="0" err="1">
                  <a:solidFill>
                    <a:srgbClr val="000000"/>
                  </a:solidFill>
                  <a:latin typeface="+mn-ea"/>
                  <a:ea typeface="+mn-ea"/>
                </a:rPr>
                <a:t>i</a:t>
              </a:r>
              <a:r>
                <a:rPr lang="en-US" altLang="zh-CN" sz="2000" baseline="0" dirty="0">
                  <a:solidFill>
                    <a:srgbClr val="000000"/>
                  </a:solidFill>
                  <a:latin typeface="+mn-ea"/>
                  <a:ea typeface="+mn-ea"/>
                </a:rPr>
                <a:t>=1; </a:t>
              </a:r>
              <a:r>
                <a:rPr lang="en-US" altLang="zh-CN" sz="2000" baseline="0" dirty="0" err="1">
                  <a:solidFill>
                    <a:srgbClr val="000000"/>
                  </a:solidFill>
                  <a:latin typeface="+mn-ea"/>
                  <a:ea typeface="+mn-ea"/>
                </a:rPr>
                <a:t>i</a:t>
              </a:r>
              <a:r>
                <a:rPr lang="en-US" altLang="zh-CN" sz="2000" baseline="0" dirty="0">
                  <a:solidFill>
                    <a:srgbClr val="000000"/>
                  </a:solidFill>
                  <a:latin typeface="+mn-ea"/>
                  <a:ea typeface="+mn-ea"/>
                </a:rPr>
                <a:t>&lt;=</a:t>
              </a:r>
              <a:r>
                <a:rPr lang="en-US" altLang="zh-CN" sz="2000" dirty="0">
                  <a:solidFill>
                    <a:srgbClr val="000000"/>
                  </a:solidFill>
                  <a:latin typeface="+mn-ea"/>
                  <a:ea typeface="+mn-ea"/>
                </a:rPr>
                <a:t>10</a:t>
              </a:r>
              <a:r>
                <a:rPr lang="en-US" altLang="zh-CN" sz="2000" baseline="0" dirty="0">
                  <a:solidFill>
                    <a:srgbClr val="000000"/>
                  </a:solidFill>
                  <a:latin typeface="+mn-ea"/>
                  <a:ea typeface="+mn-ea"/>
                </a:rPr>
                <a:t>; </a:t>
              </a:r>
              <a:r>
                <a:rPr lang="en-US" altLang="zh-CN" sz="2000" baseline="0" dirty="0" err="1">
                  <a:solidFill>
                    <a:srgbClr val="000000"/>
                  </a:solidFill>
                  <a:latin typeface="+mn-ea"/>
                  <a:ea typeface="+mn-ea"/>
                </a:rPr>
                <a:t>i</a:t>
              </a:r>
              <a:r>
                <a:rPr lang="en-US" altLang="zh-CN" sz="2000" baseline="0" dirty="0">
                  <a:solidFill>
                    <a:srgbClr val="000000"/>
                  </a:solidFill>
                  <a:latin typeface="+mn-ea"/>
                  <a:ea typeface="+mn-ea"/>
                </a:rPr>
                <a:t>=i+1)</a:t>
              </a:r>
            </a:p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endParaRPr lang="en-US" altLang="zh-CN" sz="2000" baseline="0" dirty="0">
                <a:solidFill>
                  <a:srgbClr val="000000"/>
                </a:solidFill>
                <a:latin typeface="+mn-ea"/>
                <a:ea typeface="+mn-ea"/>
              </a:endParaRPr>
            </a:p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endParaRPr lang="en-US" altLang="zh-CN" sz="2000" dirty="0">
                <a:solidFill>
                  <a:srgbClr val="000000"/>
                </a:solidFill>
                <a:latin typeface="+mn-ea"/>
                <a:ea typeface="+mn-ea"/>
              </a:endParaRPr>
            </a:p>
          </p:txBody>
        </p:sp>
        <p:sp>
          <p:nvSpPr>
            <p:cNvPr id="7" name="Text Box 5"/>
            <p:cNvSpPr txBox="1">
              <a:spLocks noChangeArrowheads="1"/>
            </p:cNvSpPr>
            <p:nvPr/>
          </p:nvSpPr>
          <p:spPr bwMode="auto">
            <a:xfrm>
              <a:off x="2436" y="2884"/>
              <a:ext cx="1759" cy="97"/>
            </a:xfrm>
            <a:prstGeom prst="rect">
              <a:avLst/>
            </a:prstGeom>
            <a:noFill/>
            <a:ln w="12700" cap="sq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marL="342900" indent="-3429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000" dirty="0">
                  <a:solidFill>
                    <a:srgbClr val="000000"/>
                  </a:solidFill>
                  <a:latin typeface="+mn-ea"/>
                  <a:ea typeface="+mn-ea"/>
                </a:rPr>
                <a:t>sum = sum * </a:t>
              </a:r>
              <a:r>
                <a:rPr lang="en-US" altLang="zh-CN" sz="2000" dirty="0" err="1">
                  <a:solidFill>
                    <a:srgbClr val="000000"/>
                  </a:solidFill>
                  <a:latin typeface="+mn-ea"/>
                  <a:ea typeface="+mn-ea"/>
                </a:rPr>
                <a:t>i</a:t>
              </a:r>
              <a:r>
                <a:rPr lang="en-US" altLang="zh-CN" sz="2000" dirty="0">
                  <a:solidFill>
                    <a:srgbClr val="000000"/>
                  </a:solidFill>
                  <a:latin typeface="+mn-ea"/>
                  <a:ea typeface="+mn-ea"/>
                </a:rPr>
                <a:t>;</a:t>
              </a:r>
            </a:p>
          </p:txBody>
        </p:sp>
      </p:grpSp>
      <p:cxnSp>
        <p:nvCxnSpPr>
          <p:cNvPr id="8" name="直接连接符 7"/>
          <p:cNvCxnSpPr/>
          <p:nvPr/>
        </p:nvCxnSpPr>
        <p:spPr bwMode="auto">
          <a:xfrm>
            <a:off x="1294029" y="3065319"/>
            <a:ext cx="403650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03366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for</a:t>
            </a:r>
            <a:r>
              <a:rPr lang="zh-CN" altLang="en-US" dirty="0"/>
              <a:t>循环例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rgbClr val="0000CC"/>
                </a:solidFill>
              </a:rPr>
              <a:t>键盘输入几个整数累加</a:t>
            </a:r>
            <a:endParaRPr lang="pt-BR" altLang="zh-CN" dirty="0">
              <a:solidFill>
                <a:srgbClr val="0000CC"/>
              </a:solidFill>
            </a:endParaRPr>
          </a:p>
          <a:p>
            <a:pPr marL="285750" lvl="1" indent="0">
              <a:buNone/>
            </a:pPr>
            <a:r>
              <a:rPr lang="pt-BR" altLang="zh-CN" sz="1600" dirty="0"/>
              <a:t>// </a:t>
            </a:r>
            <a:r>
              <a:rPr lang="en-US" altLang="zh-CN" sz="1600" dirty="0"/>
              <a:t>i: </a:t>
            </a:r>
            <a:r>
              <a:rPr lang="zh-CN" altLang="en-US" sz="1600" dirty="0"/>
              <a:t>循环变量</a:t>
            </a:r>
            <a:r>
              <a:rPr lang="en-US" altLang="zh-CN" sz="1600" dirty="0"/>
              <a:t>;    </a:t>
            </a:r>
          </a:p>
          <a:p>
            <a:pPr marL="285750" lvl="1" indent="0">
              <a:buNone/>
            </a:pPr>
            <a:r>
              <a:rPr lang="en-US" altLang="zh-CN" sz="1600" dirty="0"/>
              <a:t>//a:</a:t>
            </a:r>
            <a:r>
              <a:rPr lang="zh-CN" altLang="en-US" sz="1600" dirty="0"/>
              <a:t>要累加的整数；</a:t>
            </a:r>
            <a:endParaRPr lang="en-US" altLang="zh-CN" sz="1600" dirty="0"/>
          </a:p>
          <a:p>
            <a:pPr marL="285750" lvl="1" indent="0">
              <a:buNone/>
            </a:pPr>
            <a:r>
              <a:rPr lang="en-US" altLang="zh-CN" sz="1600" dirty="0"/>
              <a:t>// </a:t>
            </a:r>
            <a:r>
              <a:rPr lang="pt-BR" altLang="zh-CN" sz="1600" dirty="0"/>
              <a:t>num: </a:t>
            </a:r>
            <a:r>
              <a:rPr lang="zh-CN" altLang="en-US" sz="1600" dirty="0"/>
              <a:t>累加数字的个数</a:t>
            </a:r>
            <a:r>
              <a:rPr lang="en-US" altLang="zh-CN" sz="1600" dirty="0"/>
              <a:t>; </a:t>
            </a:r>
          </a:p>
          <a:p>
            <a:pPr marL="285750" lvl="1" indent="0">
              <a:buNone/>
            </a:pPr>
            <a:r>
              <a:rPr lang="en-US" altLang="zh-CN" sz="1600" dirty="0"/>
              <a:t>//sum:</a:t>
            </a:r>
            <a:r>
              <a:rPr lang="zh-CN" altLang="en-US" sz="1600" dirty="0"/>
              <a:t>累加和</a:t>
            </a:r>
            <a:endParaRPr lang="pt-BR" altLang="zh-CN" sz="1600" dirty="0"/>
          </a:p>
          <a:p>
            <a:pPr marL="285750" lvl="1" indent="0">
              <a:buNone/>
            </a:pPr>
            <a:r>
              <a:rPr lang="pt-BR" altLang="zh-CN" sz="1600" b="1" dirty="0"/>
              <a:t>int </a:t>
            </a:r>
            <a:r>
              <a:rPr lang="pt-BR" altLang="zh-CN" sz="1600" dirty="0"/>
              <a:t> i</a:t>
            </a:r>
            <a:r>
              <a:rPr lang="zh-CN" altLang="en-US" sz="1600" dirty="0"/>
              <a:t>，</a:t>
            </a:r>
            <a:r>
              <a:rPr lang="en-US" altLang="zh-CN" sz="1600" dirty="0"/>
              <a:t>a, </a:t>
            </a:r>
            <a:r>
              <a:rPr lang="en-US" altLang="zh-CN" sz="1600" dirty="0" err="1"/>
              <a:t>num</a:t>
            </a:r>
            <a:r>
              <a:rPr lang="en-US" altLang="zh-CN" sz="1600" dirty="0"/>
              <a:t>, </a:t>
            </a:r>
            <a:r>
              <a:rPr lang="en-US" altLang="zh-CN" sz="1600" b="1" dirty="0">
                <a:solidFill>
                  <a:srgbClr val="C00000"/>
                </a:solidFill>
              </a:rPr>
              <a:t>sum=0</a:t>
            </a:r>
            <a:r>
              <a:rPr lang="pt-BR" altLang="zh-CN" sz="1600" dirty="0"/>
              <a:t>;     </a:t>
            </a:r>
          </a:p>
          <a:p>
            <a:pPr marL="285750" lvl="1" indent="0">
              <a:buNone/>
            </a:pPr>
            <a:r>
              <a:rPr lang="en-US" altLang="zh-CN" sz="1600" dirty="0" err="1"/>
              <a:t>printf</a:t>
            </a:r>
            <a:r>
              <a:rPr lang="en-US" altLang="zh-CN" sz="1600" dirty="0"/>
              <a:t>(“</a:t>
            </a:r>
            <a:r>
              <a:rPr lang="zh-CN" altLang="en-US" sz="1600" dirty="0"/>
              <a:t>输入要累加数字的个数</a:t>
            </a:r>
            <a:r>
              <a:rPr lang="en-US" altLang="zh-CN" sz="1600" dirty="0"/>
              <a:t>”);</a:t>
            </a:r>
            <a:endParaRPr lang="pt-BR" altLang="zh-CN" sz="1600" dirty="0"/>
          </a:p>
          <a:p>
            <a:pPr marL="285750" lvl="1" indent="0">
              <a:buNone/>
            </a:pPr>
            <a:r>
              <a:rPr lang="pt-BR" altLang="zh-CN" sz="1600" dirty="0">
                <a:solidFill>
                  <a:srgbClr val="FF0000"/>
                </a:solidFill>
              </a:rPr>
              <a:t>scanf</a:t>
            </a:r>
            <a:r>
              <a:rPr lang="pt-BR" altLang="zh-CN" sz="1600" b="1" dirty="0">
                <a:solidFill>
                  <a:srgbClr val="FF0000"/>
                </a:solidFill>
              </a:rPr>
              <a:t>(</a:t>
            </a:r>
            <a:r>
              <a:rPr lang="pt-BR" altLang="zh-CN" sz="1600" dirty="0">
                <a:solidFill>
                  <a:srgbClr val="FF0000"/>
                </a:solidFill>
              </a:rPr>
              <a:t>“%d”</a:t>
            </a:r>
            <a:r>
              <a:rPr lang="pt-BR" altLang="zh-CN" sz="1600" b="1" dirty="0">
                <a:solidFill>
                  <a:srgbClr val="FF0000"/>
                </a:solidFill>
              </a:rPr>
              <a:t>,&amp;</a:t>
            </a:r>
            <a:r>
              <a:rPr lang="en-US" altLang="zh-CN" sz="1600" dirty="0" err="1">
                <a:solidFill>
                  <a:srgbClr val="FF0000"/>
                </a:solidFill>
              </a:rPr>
              <a:t>num</a:t>
            </a:r>
            <a:r>
              <a:rPr lang="pt-BR" altLang="zh-CN" sz="1600" b="1" dirty="0">
                <a:solidFill>
                  <a:srgbClr val="FF0000"/>
                </a:solidFill>
              </a:rPr>
              <a:t>);         </a:t>
            </a:r>
            <a:r>
              <a:rPr lang="pt-BR" altLang="zh-CN" sz="1600" b="1" dirty="0"/>
              <a:t>//</a:t>
            </a:r>
            <a:r>
              <a:rPr lang="zh-CN" altLang="en-US" sz="1600" b="1" dirty="0"/>
              <a:t>输入循环次数，即要累加的数字的个数</a:t>
            </a:r>
            <a:endParaRPr lang="pt-BR" altLang="zh-CN" sz="1600" b="1" dirty="0"/>
          </a:p>
          <a:p>
            <a:pPr marL="285750" lvl="1" indent="0">
              <a:buNone/>
            </a:pPr>
            <a:r>
              <a:rPr lang="pt-BR" altLang="zh-CN" sz="1600" b="1" dirty="0"/>
              <a:t>for(</a:t>
            </a:r>
            <a:r>
              <a:rPr lang="pt-BR" altLang="zh-CN" sz="1600" dirty="0"/>
              <a:t>i</a:t>
            </a:r>
            <a:r>
              <a:rPr lang="pt-BR" altLang="zh-CN" sz="1600" b="1" dirty="0"/>
              <a:t>=</a:t>
            </a:r>
            <a:r>
              <a:rPr lang="pt-BR" altLang="zh-CN" sz="1600" dirty="0"/>
              <a:t>1</a:t>
            </a:r>
            <a:r>
              <a:rPr lang="pt-BR" altLang="zh-CN" sz="1600" b="1" dirty="0"/>
              <a:t>;</a:t>
            </a:r>
            <a:r>
              <a:rPr lang="pt-BR" altLang="zh-CN" sz="1600" dirty="0"/>
              <a:t> i</a:t>
            </a:r>
            <a:r>
              <a:rPr lang="pt-BR" altLang="zh-CN" sz="1600" b="1" dirty="0"/>
              <a:t>&lt;=</a:t>
            </a:r>
            <a:r>
              <a:rPr lang="pt-BR" altLang="zh-CN" sz="1600" dirty="0">
                <a:solidFill>
                  <a:srgbClr val="0000CC"/>
                </a:solidFill>
              </a:rPr>
              <a:t>num</a:t>
            </a:r>
            <a:r>
              <a:rPr lang="pt-BR" altLang="zh-CN" sz="1600" b="1" dirty="0"/>
              <a:t>;</a:t>
            </a:r>
            <a:r>
              <a:rPr lang="pt-BR" altLang="zh-CN" sz="1600" dirty="0"/>
              <a:t> i</a:t>
            </a:r>
            <a:r>
              <a:rPr lang="pt-BR" altLang="zh-CN" sz="1600" b="1" dirty="0"/>
              <a:t>++)</a:t>
            </a:r>
          </a:p>
          <a:p>
            <a:pPr marL="285750" lvl="1" indent="0">
              <a:buNone/>
            </a:pPr>
            <a:r>
              <a:rPr lang="pt-BR" altLang="zh-CN" sz="1600" b="1" dirty="0"/>
              <a:t>{</a:t>
            </a:r>
          </a:p>
          <a:p>
            <a:pPr marL="285750" lvl="1" indent="0">
              <a:buNone/>
            </a:pPr>
            <a:r>
              <a:rPr lang="pt-BR" altLang="zh-CN" sz="1600" dirty="0"/>
              <a:t>    </a:t>
            </a:r>
            <a:r>
              <a:rPr lang="pt-BR" altLang="zh-CN" sz="1600" b="1" dirty="0">
                <a:solidFill>
                  <a:srgbClr val="0000CC"/>
                </a:solidFill>
              </a:rPr>
              <a:t>fflush(stdin);  </a:t>
            </a:r>
            <a:r>
              <a:rPr lang="en-US" altLang="zh-CN" sz="1600" dirty="0" smtClean="0">
                <a:solidFill>
                  <a:srgbClr val="0000CC"/>
                </a:solidFill>
              </a:rPr>
              <a:t>//</a:t>
            </a:r>
            <a:r>
              <a:rPr lang="zh-CN" altLang="en-US" sz="1600" dirty="0" smtClean="0">
                <a:solidFill>
                  <a:srgbClr val="0000CC"/>
                </a:solidFill>
              </a:rPr>
              <a:t>根据具体情况，确定是否需要该语句</a:t>
            </a:r>
            <a:endParaRPr lang="pt-BR" altLang="zh-CN" sz="1600" dirty="0">
              <a:solidFill>
                <a:srgbClr val="0000CC"/>
              </a:solidFill>
            </a:endParaRPr>
          </a:p>
          <a:p>
            <a:pPr marL="285750" lvl="1" indent="0">
              <a:buNone/>
            </a:pPr>
            <a:r>
              <a:rPr lang="pt-BR" altLang="zh-CN" sz="1600" dirty="0">
                <a:solidFill>
                  <a:srgbClr val="FF0000"/>
                </a:solidFill>
              </a:rPr>
              <a:t>    scanf</a:t>
            </a:r>
            <a:r>
              <a:rPr lang="pt-BR" altLang="zh-CN" sz="1600" b="1" dirty="0">
                <a:solidFill>
                  <a:srgbClr val="FF0000"/>
                </a:solidFill>
              </a:rPr>
              <a:t>(</a:t>
            </a:r>
            <a:r>
              <a:rPr lang="pt-BR" altLang="zh-CN" sz="1600" dirty="0">
                <a:solidFill>
                  <a:srgbClr val="FF0000"/>
                </a:solidFill>
              </a:rPr>
              <a:t>"%d"</a:t>
            </a:r>
            <a:r>
              <a:rPr lang="pt-BR" altLang="zh-CN" sz="1600" b="1" dirty="0">
                <a:solidFill>
                  <a:srgbClr val="FF0000"/>
                </a:solidFill>
              </a:rPr>
              <a:t>,</a:t>
            </a:r>
            <a:r>
              <a:rPr lang="en-US" altLang="zh-CN" sz="1600" b="1" dirty="0">
                <a:solidFill>
                  <a:srgbClr val="FF0000"/>
                </a:solidFill>
              </a:rPr>
              <a:t>&amp;</a:t>
            </a:r>
            <a:r>
              <a:rPr lang="pt-BR" altLang="zh-CN" sz="1600" dirty="0">
                <a:solidFill>
                  <a:srgbClr val="FF0000"/>
                </a:solidFill>
              </a:rPr>
              <a:t>a</a:t>
            </a:r>
            <a:r>
              <a:rPr lang="pt-BR" altLang="zh-CN" sz="1600" b="1" dirty="0">
                <a:solidFill>
                  <a:srgbClr val="FF0000"/>
                </a:solidFill>
              </a:rPr>
              <a:t>);</a:t>
            </a:r>
          </a:p>
          <a:p>
            <a:pPr marL="285750" lvl="1" indent="0">
              <a:buNone/>
            </a:pPr>
            <a:r>
              <a:rPr lang="pt-BR" altLang="zh-CN" sz="1600" dirty="0"/>
              <a:t>    sum</a:t>
            </a:r>
            <a:r>
              <a:rPr lang="pt-BR" altLang="zh-CN" sz="1600" b="1" dirty="0"/>
              <a:t>+=</a:t>
            </a:r>
            <a:r>
              <a:rPr lang="pt-BR" altLang="zh-CN" sz="1600" dirty="0"/>
              <a:t>a</a:t>
            </a:r>
            <a:r>
              <a:rPr lang="pt-BR" altLang="zh-CN" sz="1600" b="1" dirty="0"/>
              <a:t>;</a:t>
            </a:r>
            <a:endParaRPr lang="pt-BR" altLang="zh-CN" sz="1600" dirty="0"/>
          </a:p>
          <a:p>
            <a:pPr marL="285750" lvl="1" indent="0">
              <a:buNone/>
            </a:pPr>
            <a:r>
              <a:rPr lang="pt-BR" altLang="zh-CN" sz="1600" b="1" dirty="0"/>
              <a:t>}</a:t>
            </a:r>
            <a:endParaRPr lang="pt-BR" altLang="zh-CN" sz="1600" dirty="0"/>
          </a:p>
          <a:p>
            <a:pPr marL="285750" lvl="1" indent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99393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关于</a:t>
            </a:r>
            <a:r>
              <a:rPr lang="en-US" altLang="zh-CN" dirty="0"/>
              <a:t>for</a:t>
            </a:r>
            <a:r>
              <a:rPr lang="zh-CN" altLang="en-US" dirty="0"/>
              <a:t>循环的几个注释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5775" y="1135063"/>
            <a:ext cx="8375592" cy="5345112"/>
          </a:xfrm>
        </p:spPr>
        <p:txBody>
          <a:bodyPr/>
          <a:lstStyle/>
          <a:p>
            <a:pPr marL="342900" indent="-342900"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 sz="1800" dirty="0">
                <a:latin typeface="宋体" panose="02010600030101010101" pitchFamily="2" charset="-122"/>
              </a:rPr>
              <a:t>例</a:t>
            </a:r>
            <a:r>
              <a:rPr lang="en-US" altLang="zh-CN" sz="1800" dirty="0">
                <a:latin typeface="宋体" panose="02010600030101010101" pitchFamily="2" charset="-122"/>
              </a:rPr>
              <a:t>1</a:t>
            </a:r>
            <a:r>
              <a:rPr lang="zh-CN" altLang="en-US" sz="1800" dirty="0">
                <a:latin typeface="宋体" panose="02010600030101010101" pitchFamily="2" charset="-122"/>
              </a:rPr>
              <a:t>：</a:t>
            </a:r>
            <a:r>
              <a:rPr lang="en-US" altLang="zh-CN" sz="1800" dirty="0">
                <a:solidFill>
                  <a:srgbClr val="0000CC"/>
                </a:solidFill>
                <a:latin typeface="宋体" panose="02010600030101010101" pitchFamily="2" charset="-122"/>
              </a:rPr>
              <a:t>for</a:t>
            </a:r>
            <a:r>
              <a:rPr lang="zh-CN" altLang="en-US" sz="1800" dirty="0">
                <a:solidFill>
                  <a:srgbClr val="0000CC"/>
                </a:solidFill>
                <a:latin typeface="宋体" panose="02010600030101010101" pitchFamily="2" charset="-122"/>
              </a:rPr>
              <a:t>循环外给循环变量赋初值</a:t>
            </a:r>
            <a:endParaRPr lang="en-US" altLang="zh-CN" sz="1800" dirty="0">
              <a:solidFill>
                <a:srgbClr val="0000CC"/>
              </a:solidFill>
              <a:latin typeface="宋体" panose="02010600030101010101" pitchFamily="2" charset="-122"/>
            </a:endParaRPr>
          </a:p>
          <a:p>
            <a:pPr marL="285750" lvl="1" indent="0">
              <a:spcBef>
                <a:spcPts val="0"/>
              </a:spcBef>
              <a:buNone/>
            </a:pPr>
            <a:r>
              <a:rPr lang="en-US" altLang="zh-CN" sz="1600" dirty="0" smtClean="0"/>
              <a:t>  </a:t>
            </a:r>
            <a:r>
              <a:rPr lang="en-US" altLang="zh-CN" sz="1600" dirty="0" err="1" smtClean="0"/>
              <a:t>int</a:t>
            </a:r>
            <a:r>
              <a:rPr lang="en-US" altLang="zh-CN" sz="1600" dirty="0" smtClean="0"/>
              <a:t> </a:t>
            </a:r>
            <a:r>
              <a:rPr lang="en-US" altLang="zh-CN" sz="1600" dirty="0" err="1"/>
              <a:t>i</a:t>
            </a:r>
            <a:r>
              <a:rPr lang="en-US" altLang="zh-CN" sz="1600" dirty="0"/>
              <a:t>=0;</a:t>
            </a:r>
          </a:p>
          <a:p>
            <a:pPr marL="285750" lvl="1" indent="0">
              <a:spcBef>
                <a:spcPts val="0"/>
              </a:spcBef>
              <a:buNone/>
            </a:pPr>
            <a:r>
              <a:rPr lang="en-US" altLang="zh-CN" sz="1600" dirty="0" smtClean="0"/>
              <a:t>  for</a:t>
            </a:r>
            <a:r>
              <a:rPr lang="en-US" altLang="zh-CN" sz="1600" dirty="0"/>
              <a:t>(  </a:t>
            </a:r>
            <a:r>
              <a:rPr lang="zh-CN" altLang="en-US" sz="1600" dirty="0"/>
              <a:t>；</a:t>
            </a:r>
            <a:r>
              <a:rPr lang="en-US" altLang="zh-CN" sz="1600" dirty="0" err="1"/>
              <a:t>i</a:t>
            </a:r>
            <a:r>
              <a:rPr lang="en-US" altLang="zh-CN" sz="1600" dirty="0"/>
              <a:t>&lt;=100;i++)  sum=</a:t>
            </a:r>
            <a:r>
              <a:rPr lang="en-US" altLang="zh-CN" sz="1600" dirty="0" err="1"/>
              <a:t>sum+i</a:t>
            </a:r>
            <a:r>
              <a:rPr lang="en-US" altLang="zh-CN" sz="1600" dirty="0"/>
              <a:t>;</a:t>
            </a:r>
            <a:r>
              <a:rPr lang="en-US" altLang="zh-CN" sz="1600" dirty="0">
                <a:latin typeface="宋体" panose="02010600030101010101" pitchFamily="2" charset="-122"/>
              </a:rPr>
              <a:t> </a:t>
            </a:r>
          </a:p>
          <a:p>
            <a:pPr marL="285750" lvl="1" indent="0">
              <a:spcBef>
                <a:spcPts val="600"/>
              </a:spcBef>
              <a:buNone/>
            </a:pPr>
            <a:r>
              <a:rPr lang="zh-CN" altLang="en-US" sz="1800" b="1" dirty="0">
                <a:solidFill>
                  <a:srgbClr val="C00000"/>
                </a:solidFill>
                <a:latin typeface="宋体" panose="02010600030101010101" pitchFamily="2" charset="-122"/>
              </a:rPr>
              <a:t>等同</a:t>
            </a:r>
            <a:r>
              <a:rPr lang="zh-CN" altLang="en-US" sz="1800" b="1" dirty="0" smtClean="0">
                <a:solidFill>
                  <a:srgbClr val="C00000"/>
                </a:solidFill>
                <a:latin typeface="宋体" panose="02010600030101010101" pitchFamily="2" charset="-122"/>
              </a:rPr>
              <a:t>于 </a:t>
            </a:r>
            <a:r>
              <a:rPr lang="en-US" altLang="zh-CN" sz="1600" dirty="0" smtClean="0"/>
              <a:t>  </a:t>
            </a:r>
            <a:r>
              <a:rPr lang="en-US" altLang="zh-CN" sz="1600" dirty="0" err="1" smtClean="0"/>
              <a:t>int</a:t>
            </a:r>
            <a:r>
              <a:rPr lang="en-US" altLang="zh-CN" sz="1600" dirty="0" smtClean="0"/>
              <a:t> </a:t>
            </a:r>
            <a:r>
              <a:rPr lang="en-US" altLang="zh-CN" sz="1600" dirty="0" err="1"/>
              <a:t>i</a:t>
            </a:r>
            <a:r>
              <a:rPr lang="en-US" altLang="zh-CN" sz="1600" smtClean="0"/>
              <a:t>; for(i</a:t>
            </a:r>
            <a:r>
              <a:rPr lang="en-US" altLang="zh-CN" sz="1600" dirty="0" smtClean="0"/>
              <a:t>=0</a:t>
            </a:r>
            <a:r>
              <a:rPr lang="zh-CN" altLang="en-US" sz="1600" dirty="0"/>
              <a:t>；</a:t>
            </a:r>
            <a:r>
              <a:rPr lang="en-US" altLang="zh-CN" sz="1600" dirty="0" err="1"/>
              <a:t>i</a:t>
            </a:r>
            <a:r>
              <a:rPr lang="en-US" altLang="zh-CN" sz="1600" dirty="0"/>
              <a:t>&lt;=100; </a:t>
            </a:r>
            <a:r>
              <a:rPr lang="en-US" altLang="zh-CN" sz="1600" dirty="0" err="1"/>
              <a:t>i</a:t>
            </a:r>
            <a:r>
              <a:rPr lang="en-US" altLang="zh-CN" sz="1600" dirty="0"/>
              <a:t>++)  sum=</a:t>
            </a:r>
            <a:r>
              <a:rPr lang="en-US" altLang="zh-CN" sz="1600" dirty="0" err="1"/>
              <a:t>sum+i</a:t>
            </a:r>
            <a:r>
              <a:rPr lang="en-US" altLang="zh-CN" sz="1600" dirty="0"/>
              <a:t>;</a:t>
            </a:r>
            <a:r>
              <a:rPr lang="en-US" altLang="zh-CN" sz="1600" dirty="0">
                <a:latin typeface="宋体" panose="02010600030101010101" pitchFamily="2" charset="-122"/>
              </a:rPr>
              <a:t> </a:t>
            </a:r>
          </a:p>
          <a:p>
            <a:pPr marL="342900" indent="-342900"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 sz="1800" dirty="0">
                <a:latin typeface="宋体" panose="02010600030101010101" pitchFamily="2" charset="-122"/>
              </a:rPr>
              <a:t>例</a:t>
            </a:r>
            <a:r>
              <a:rPr lang="en-US" altLang="zh-CN" sz="1800" dirty="0">
                <a:latin typeface="宋体" panose="02010600030101010101" pitchFamily="2" charset="-122"/>
              </a:rPr>
              <a:t>2</a:t>
            </a:r>
            <a:r>
              <a:rPr lang="zh-CN" altLang="en-US" sz="1800" dirty="0">
                <a:latin typeface="宋体" panose="02010600030101010101" pitchFamily="2" charset="-122"/>
              </a:rPr>
              <a:t>：</a:t>
            </a:r>
            <a:r>
              <a:rPr lang="zh-CN" altLang="en-US" sz="1800" dirty="0">
                <a:solidFill>
                  <a:srgbClr val="0000CC"/>
                </a:solidFill>
                <a:latin typeface="宋体" panose="02010600030101010101" pitchFamily="2" charset="-122"/>
              </a:rPr>
              <a:t>无循环终止条件，</a:t>
            </a:r>
            <a:r>
              <a:rPr lang="en-US" altLang="zh-CN" sz="1800" dirty="0"/>
              <a:t> infinite loop</a:t>
            </a:r>
            <a:endParaRPr lang="en-US" altLang="zh-CN" sz="1800" dirty="0">
              <a:solidFill>
                <a:srgbClr val="0000CC"/>
              </a:solidFill>
              <a:latin typeface="宋体" panose="02010600030101010101" pitchFamily="2" charset="-122"/>
            </a:endParaRPr>
          </a:p>
          <a:p>
            <a:pPr marL="285750" lvl="1" indent="0">
              <a:spcBef>
                <a:spcPts val="600"/>
              </a:spcBef>
              <a:buNone/>
            </a:pPr>
            <a:r>
              <a:rPr lang="en-US" altLang="zh-CN" sz="1600" dirty="0" smtClean="0">
                <a:solidFill>
                  <a:srgbClr val="000000"/>
                </a:solidFill>
              </a:rPr>
              <a:t>  for(</a:t>
            </a:r>
            <a:r>
              <a:rPr lang="en-US" altLang="zh-CN" sz="1600" dirty="0" err="1" smtClean="0">
                <a:solidFill>
                  <a:srgbClr val="000000"/>
                </a:solidFill>
              </a:rPr>
              <a:t>int</a:t>
            </a:r>
            <a:r>
              <a:rPr lang="en-US" altLang="zh-CN" sz="1600" dirty="0" smtClean="0">
                <a:solidFill>
                  <a:srgbClr val="000000"/>
                </a:solidFill>
              </a:rPr>
              <a:t> </a:t>
            </a:r>
            <a:r>
              <a:rPr lang="en-US" altLang="zh-CN" sz="1600" dirty="0" err="1">
                <a:solidFill>
                  <a:srgbClr val="000000"/>
                </a:solidFill>
              </a:rPr>
              <a:t>i</a:t>
            </a:r>
            <a:r>
              <a:rPr lang="en-US" altLang="zh-CN" sz="1600" dirty="0">
                <a:solidFill>
                  <a:srgbClr val="000000"/>
                </a:solidFill>
              </a:rPr>
              <a:t>=0</a:t>
            </a:r>
            <a:r>
              <a:rPr lang="zh-CN" altLang="en-US" sz="1600" dirty="0">
                <a:solidFill>
                  <a:srgbClr val="000000"/>
                </a:solidFill>
              </a:rPr>
              <a:t>；</a:t>
            </a:r>
            <a:r>
              <a:rPr lang="en-US" altLang="zh-CN" sz="1600" dirty="0">
                <a:solidFill>
                  <a:srgbClr val="000000"/>
                </a:solidFill>
              </a:rPr>
              <a:t>; </a:t>
            </a:r>
            <a:r>
              <a:rPr lang="en-US" altLang="zh-CN" sz="1600" dirty="0" err="1">
                <a:solidFill>
                  <a:srgbClr val="000000"/>
                </a:solidFill>
              </a:rPr>
              <a:t>i</a:t>
            </a:r>
            <a:r>
              <a:rPr lang="en-US" altLang="zh-CN" sz="1600" dirty="0">
                <a:solidFill>
                  <a:srgbClr val="000000"/>
                </a:solidFill>
              </a:rPr>
              <a:t>++)  sum=</a:t>
            </a:r>
            <a:r>
              <a:rPr lang="en-US" altLang="zh-CN" sz="1600" dirty="0" err="1">
                <a:solidFill>
                  <a:srgbClr val="000000"/>
                </a:solidFill>
              </a:rPr>
              <a:t>sum+i</a:t>
            </a:r>
            <a:r>
              <a:rPr lang="en-US" altLang="zh-CN" sz="1600" dirty="0">
                <a:solidFill>
                  <a:srgbClr val="000000"/>
                </a:solidFill>
              </a:rPr>
              <a:t>;</a:t>
            </a:r>
            <a:r>
              <a:rPr lang="en-US" altLang="zh-CN" sz="1600" dirty="0">
                <a:solidFill>
                  <a:srgbClr val="000000"/>
                </a:solidFill>
                <a:latin typeface="宋体" panose="02010600030101010101" pitchFamily="2" charset="-122"/>
              </a:rPr>
              <a:t>  //</a:t>
            </a:r>
            <a:r>
              <a:rPr lang="zh-CN" altLang="en-US" sz="1600" b="1" dirty="0">
                <a:solidFill>
                  <a:srgbClr val="C00000"/>
                </a:solidFill>
                <a:latin typeface="宋体" panose="02010600030101010101" pitchFamily="2" charset="-122"/>
              </a:rPr>
              <a:t>没有循环终止条件</a:t>
            </a:r>
            <a:r>
              <a:rPr lang="zh-CN" altLang="en-US" sz="1600" dirty="0" smtClean="0">
                <a:solidFill>
                  <a:srgbClr val="000000"/>
                </a:solidFill>
                <a:latin typeface="宋体" panose="02010600030101010101" pitchFamily="2" charset="-122"/>
              </a:rPr>
              <a:t>，永远为真，</a:t>
            </a:r>
            <a:r>
              <a:rPr lang="zh-CN" altLang="en-US" sz="1600" dirty="0" smtClean="0">
                <a:solidFill>
                  <a:srgbClr val="7030A0"/>
                </a:solidFill>
                <a:latin typeface="宋体" panose="02010600030101010101" pitchFamily="2" charset="-122"/>
              </a:rPr>
              <a:t>无限</a:t>
            </a:r>
            <a:r>
              <a:rPr lang="zh-CN" altLang="en-US" sz="1600" dirty="0">
                <a:solidFill>
                  <a:srgbClr val="7030A0"/>
                </a:solidFill>
                <a:latin typeface="宋体" panose="02010600030101010101" pitchFamily="2" charset="-122"/>
              </a:rPr>
              <a:t>循环，死循环</a:t>
            </a:r>
            <a:endParaRPr lang="en-US" altLang="zh-CN" sz="1600" dirty="0">
              <a:solidFill>
                <a:srgbClr val="7030A0"/>
              </a:solidFill>
              <a:latin typeface="宋体" panose="02010600030101010101" pitchFamily="2" charset="-122"/>
            </a:endParaRPr>
          </a:p>
          <a:p>
            <a:pPr marL="342900" indent="-342900"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 sz="1800" dirty="0" smtClean="0">
                <a:latin typeface="宋体" panose="02010600030101010101" pitchFamily="2" charset="-122"/>
              </a:rPr>
              <a:t>例</a:t>
            </a:r>
            <a:r>
              <a:rPr lang="en-US" altLang="zh-CN" sz="1800" dirty="0" smtClean="0">
                <a:latin typeface="宋体" panose="02010600030101010101" pitchFamily="2" charset="-122"/>
              </a:rPr>
              <a:t>3</a:t>
            </a:r>
            <a:r>
              <a:rPr lang="zh-CN" altLang="en-US" sz="1800" dirty="0" smtClean="0">
                <a:latin typeface="宋体" panose="02010600030101010101" pitchFamily="2" charset="-122"/>
              </a:rPr>
              <a:t>：</a:t>
            </a:r>
            <a:r>
              <a:rPr lang="zh-CN" altLang="en-US" sz="1800" dirty="0" smtClean="0">
                <a:solidFill>
                  <a:srgbClr val="0000CC"/>
                </a:solidFill>
                <a:latin typeface="宋体" panose="02010600030101010101" pitchFamily="2" charset="-122"/>
              </a:rPr>
              <a:t>循环</a:t>
            </a:r>
            <a:r>
              <a:rPr lang="zh-CN" altLang="en-US" sz="1800" dirty="0">
                <a:solidFill>
                  <a:srgbClr val="0000CC"/>
                </a:solidFill>
                <a:latin typeface="宋体" panose="02010600030101010101" pitchFamily="2" charset="-122"/>
              </a:rPr>
              <a:t>终止</a:t>
            </a:r>
            <a:r>
              <a:rPr lang="zh-CN" altLang="en-US" sz="1800" dirty="0" smtClean="0">
                <a:solidFill>
                  <a:srgbClr val="0000CC"/>
                </a:solidFill>
                <a:latin typeface="宋体" panose="02010600030101010101" pitchFamily="2" charset="-122"/>
              </a:rPr>
              <a:t>条件为真，</a:t>
            </a:r>
            <a:r>
              <a:rPr lang="en-US" altLang="zh-CN" sz="1800" dirty="0" smtClean="0"/>
              <a:t> </a:t>
            </a:r>
            <a:r>
              <a:rPr lang="en-US" altLang="zh-CN" sz="1800" dirty="0"/>
              <a:t>infinite loop</a:t>
            </a:r>
            <a:endParaRPr lang="en-US" altLang="zh-CN" sz="1800" dirty="0">
              <a:solidFill>
                <a:srgbClr val="0000CC"/>
              </a:solidFill>
              <a:latin typeface="宋体" panose="02010600030101010101" pitchFamily="2" charset="-122"/>
            </a:endParaRPr>
          </a:p>
          <a:p>
            <a:pPr marL="285750" lvl="1" indent="0">
              <a:spcBef>
                <a:spcPts val="600"/>
              </a:spcBef>
              <a:buNone/>
            </a:pPr>
            <a:r>
              <a:rPr lang="en-US" altLang="zh-CN" sz="1600" dirty="0"/>
              <a:t>  for(</a:t>
            </a:r>
            <a:r>
              <a:rPr lang="en-US" altLang="zh-CN" sz="1600" dirty="0" err="1"/>
              <a:t>int</a:t>
            </a:r>
            <a:r>
              <a:rPr lang="en-US" altLang="zh-CN" sz="1600" dirty="0"/>
              <a:t> </a:t>
            </a:r>
            <a:r>
              <a:rPr lang="en-US" altLang="zh-CN" sz="1600" dirty="0" err="1" smtClean="0"/>
              <a:t>i</a:t>
            </a:r>
            <a:r>
              <a:rPr lang="en-US" altLang="zh-CN" sz="1600" dirty="0" smtClean="0"/>
              <a:t>=0; 6 ; </a:t>
            </a:r>
            <a:r>
              <a:rPr lang="en-US" altLang="zh-CN" sz="1600" dirty="0" err="1"/>
              <a:t>i</a:t>
            </a:r>
            <a:r>
              <a:rPr lang="en-US" altLang="zh-CN" sz="1600" dirty="0"/>
              <a:t>++)  sum=</a:t>
            </a:r>
            <a:r>
              <a:rPr lang="en-US" altLang="zh-CN" sz="1600" dirty="0" err="1"/>
              <a:t>sum+i</a:t>
            </a:r>
            <a:r>
              <a:rPr lang="en-US" altLang="zh-CN" sz="1600" dirty="0"/>
              <a:t>;</a:t>
            </a:r>
            <a:r>
              <a:rPr lang="en-US" altLang="zh-CN" sz="1600" dirty="0">
                <a:latin typeface="宋体" panose="02010600030101010101" pitchFamily="2" charset="-122"/>
              </a:rPr>
              <a:t>  </a:t>
            </a:r>
            <a:r>
              <a:rPr lang="en-US" altLang="zh-CN" sz="1600" dirty="0" smtClean="0">
                <a:latin typeface="宋体" panose="02010600030101010101" pitchFamily="2" charset="-122"/>
              </a:rPr>
              <a:t>//</a:t>
            </a:r>
            <a:r>
              <a:rPr lang="zh-CN" altLang="en-US" sz="1600" b="1" dirty="0" smtClean="0">
                <a:solidFill>
                  <a:srgbClr val="C00000"/>
                </a:solidFill>
                <a:latin typeface="宋体" panose="02010600030101010101" pitchFamily="2" charset="-122"/>
              </a:rPr>
              <a:t>循环</a:t>
            </a:r>
            <a:r>
              <a:rPr lang="zh-CN" altLang="en-US" sz="1600" b="1" dirty="0">
                <a:solidFill>
                  <a:srgbClr val="C00000"/>
                </a:solidFill>
                <a:latin typeface="宋体" panose="02010600030101010101" pitchFamily="2" charset="-122"/>
              </a:rPr>
              <a:t>终止</a:t>
            </a:r>
            <a:r>
              <a:rPr lang="zh-CN" altLang="en-US" sz="1600" b="1" dirty="0" smtClean="0">
                <a:solidFill>
                  <a:srgbClr val="C00000"/>
                </a:solidFill>
                <a:latin typeface="宋体" panose="02010600030101010101" pitchFamily="2" charset="-122"/>
              </a:rPr>
              <a:t>条件永为真</a:t>
            </a:r>
            <a:r>
              <a:rPr lang="zh-CN" altLang="en-US" sz="1600" dirty="0" smtClean="0">
                <a:latin typeface="宋体" panose="02010600030101010101" pitchFamily="2" charset="-122"/>
              </a:rPr>
              <a:t>，</a:t>
            </a:r>
            <a:r>
              <a:rPr lang="zh-CN" altLang="en-US" sz="1600" dirty="0">
                <a:solidFill>
                  <a:srgbClr val="7030A0"/>
                </a:solidFill>
                <a:latin typeface="宋体" panose="02010600030101010101" pitchFamily="2" charset="-122"/>
              </a:rPr>
              <a:t>无限循环，死循环</a:t>
            </a:r>
            <a:endParaRPr lang="en-US" altLang="zh-CN" sz="1600" dirty="0">
              <a:solidFill>
                <a:srgbClr val="7030A0"/>
              </a:solidFill>
              <a:latin typeface="宋体" panose="02010600030101010101" pitchFamily="2" charset="-122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1800" dirty="0" smtClean="0">
                <a:latin typeface="宋体" panose="02010600030101010101" pitchFamily="2" charset="-122"/>
              </a:rPr>
              <a:t>例</a:t>
            </a:r>
            <a:r>
              <a:rPr lang="en-US" altLang="zh-CN" sz="1800" dirty="0">
                <a:latin typeface="宋体" panose="02010600030101010101" pitchFamily="2" charset="-122"/>
              </a:rPr>
              <a:t>4</a:t>
            </a:r>
            <a:r>
              <a:rPr lang="zh-CN" altLang="en-US" sz="1800" dirty="0" smtClean="0">
                <a:latin typeface="宋体" panose="02010600030101010101" pitchFamily="2" charset="-122"/>
              </a:rPr>
              <a:t>：</a:t>
            </a:r>
            <a:r>
              <a:rPr lang="zh-CN" altLang="en-US" sz="1800" dirty="0">
                <a:solidFill>
                  <a:srgbClr val="0000CC"/>
                </a:solidFill>
                <a:latin typeface="宋体" panose="02010600030101010101" pitchFamily="2" charset="-122"/>
              </a:rPr>
              <a:t>无限循环，</a:t>
            </a:r>
            <a:r>
              <a:rPr lang="en-US" altLang="zh-CN" sz="1800" dirty="0"/>
              <a:t>infinite loop</a:t>
            </a:r>
            <a:endParaRPr lang="en-US" altLang="zh-CN" sz="1800" dirty="0">
              <a:solidFill>
                <a:srgbClr val="0000CC"/>
              </a:solidFill>
              <a:latin typeface="宋体" panose="02010600030101010101" pitchFamily="2" charset="-122"/>
            </a:endParaRPr>
          </a:p>
          <a:p>
            <a:pPr marL="285750" lvl="1" indent="0">
              <a:buNone/>
            </a:pPr>
            <a:r>
              <a:rPr lang="en-US" altLang="zh-CN" sz="1600" b="1" dirty="0" smtClean="0">
                <a:solidFill>
                  <a:srgbClr val="C00000"/>
                </a:solidFill>
              </a:rPr>
              <a:t>  for</a:t>
            </a:r>
            <a:r>
              <a:rPr lang="en-US" altLang="zh-CN" sz="1600" b="1" dirty="0">
                <a:solidFill>
                  <a:srgbClr val="C00000"/>
                </a:solidFill>
              </a:rPr>
              <a:t>( ; ;  )   ;  </a:t>
            </a:r>
            <a:r>
              <a:rPr lang="zh-CN" altLang="en-US" sz="1600" b="1" dirty="0">
                <a:solidFill>
                  <a:srgbClr val="C00000"/>
                </a:solidFill>
              </a:rPr>
              <a:t> </a:t>
            </a:r>
            <a:r>
              <a:rPr lang="en-US" altLang="zh-CN" sz="1600" b="1" dirty="0">
                <a:solidFill>
                  <a:srgbClr val="C00000"/>
                </a:solidFill>
              </a:rPr>
              <a:t> </a:t>
            </a:r>
            <a:r>
              <a:rPr lang="en-US" altLang="zh-CN" sz="1600" dirty="0"/>
              <a:t>//</a:t>
            </a:r>
            <a:r>
              <a:rPr lang="zh-CN" altLang="en-US" sz="1600" dirty="0">
                <a:latin typeface="宋体" panose="02010600030101010101" pitchFamily="2" charset="-122"/>
              </a:rPr>
              <a:t>无限循环，</a:t>
            </a:r>
            <a:r>
              <a:rPr lang="zh-CN" altLang="en-US" sz="1600" dirty="0"/>
              <a:t>死循环，执行一个空语句，即不执行任何操作</a:t>
            </a:r>
            <a:endParaRPr lang="en-US" altLang="zh-CN" sz="1600" dirty="0"/>
          </a:p>
          <a:p>
            <a:pPr indent="-342900">
              <a:buFont typeface="Wingdings" panose="05000000000000000000" pitchFamily="2" charset="2"/>
              <a:buChar char="l"/>
            </a:pPr>
            <a:r>
              <a:rPr lang="zh-CN" altLang="en-US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宋体" panose="02010600030101010101" pitchFamily="2" charset="-122"/>
              </a:rPr>
              <a:t>注</a:t>
            </a:r>
            <a:r>
              <a:rPr lang="en-US" altLang="zh-CN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宋体" panose="02010600030101010101" pitchFamily="2" charset="-122"/>
              </a:rPr>
              <a:t>:    </a:t>
            </a:r>
            <a:r>
              <a:rPr lang="zh-CN" altLang="en-US" sz="18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宋体" panose="02010600030101010101" pitchFamily="2" charset="-122"/>
              </a:rPr>
              <a:t>单个逗号  </a:t>
            </a:r>
            <a:r>
              <a:rPr lang="en-US" altLang="zh-CN" sz="18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宋体" panose="02010600030101010101" pitchFamily="2" charset="-122"/>
              </a:rPr>
              <a:t>;   </a:t>
            </a:r>
            <a:r>
              <a:rPr lang="zh-CN" altLang="en-US" sz="1800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宋体" panose="02010600030101010101" pitchFamily="2" charset="-122"/>
              </a:rPr>
              <a:t>是一个空语句</a:t>
            </a:r>
            <a:r>
              <a:rPr lang="zh-CN" altLang="en-US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宋体" panose="02010600030101010101" pitchFamily="2" charset="-122"/>
              </a:rPr>
              <a:t>，不执行任何操作；</a:t>
            </a:r>
            <a:endParaRPr lang="en-US" altLang="zh-CN" sz="18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宋体" panose="02010600030101010101" pitchFamily="2" charset="-122"/>
            </a:endParaRPr>
          </a:p>
          <a:p>
            <a:pPr marL="285750" lvl="1" indent="0">
              <a:buNone/>
            </a:pPr>
            <a:endParaRPr lang="zh-CN" altLang="en-US" sz="18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8516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rgbClr val="7030A0"/>
                </a:solidFill>
              </a:rPr>
              <a:t>讨论：</a:t>
            </a:r>
            <a:r>
              <a:rPr lang="zh-CN" altLang="en-US" dirty="0" smtClean="0"/>
              <a:t>下述程序的执行结果？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5775" y="1135063"/>
            <a:ext cx="4094538" cy="5345112"/>
          </a:xfrm>
        </p:spPr>
        <p:txBody>
          <a:bodyPr/>
          <a:lstStyle/>
          <a:p>
            <a:pPr lvl="1">
              <a:lnSpc>
                <a:spcPct val="100000"/>
              </a:lnSpc>
              <a:buNone/>
            </a:pPr>
            <a:r>
              <a:rPr lang="en-US" altLang="zh-CN" sz="1600" dirty="0"/>
              <a:t>#include &lt;</a:t>
            </a:r>
            <a:r>
              <a:rPr lang="en-US" altLang="zh-CN" sz="1600" dirty="0" err="1"/>
              <a:t>stdio.h</a:t>
            </a:r>
            <a:r>
              <a:rPr lang="en-US" altLang="zh-CN" sz="1600" dirty="0"/>
              <a:t>&gt;</a:t>
            </a:r>
          </a:p>
          <a:p>
            <a:pPr lvl="1">
              <a:lnSpc>
                <a:spcPct val="100000"/>
              </a:lnSpc>
              <a:buNone/>
            </a:pPr>
            <a:r>
              <a:rPr lang="en-US" altLang="zh-CN" sz="1600" dirty="0" err="1"/>
              <a:t>int</a:t>
            </a:r>
            <a:r>
              <a:rPr lang="en-US" altLang="zh-CN" sz="1600" dirty="0"/>
              <a:t> main()</a:t>
            </a:r>
          </a:p>
          <a:p>
            <a:pPr lvl="1">
              <a:lnSpc>
                <a:spcPct val="100000"/>
              </a:lnSpc>
              <a:buNone/>
            </a:pPr>
            <a:r>
              <a:rPr lang="en-US" altLang="zh-CN" sz="1600" dirty="0"/>
              <a:t>{</a:t>
            </a:r>
          </a:p>
          <a:p>
            <a:pPr lvl="1">
              <a:lnSpc>
                <a:spcPct val="100000"/>
              </a:lnSpc>
              <a:buNone/>
            </a:pPr>
            <a:r>
              <a:rPr lang="en-US" altLang="zh-CN" sz="1600" dirty="0"/>
              <a:t>	</a:t>
            </a:r>
            <a:r>
              <a:rPr lang="en-US" altLang="zh-CN" sz="1600" dirty="0" smtClean="0"/>
              <a:t> </a:t>
            </a:r>
            <a:endParaRPr lang="en-US" altLang="zh-CN" sz="1600" dirty="0"/>
          </a:p>
          <a:p>
            <a:pPr lvl="1">
              <a:lnSpc>
                <a:spcPct val="100000"/>
              </a:lnSpc>
              <a:buNone/>
            </a:pPr>
            <a:r>
              <a:rPr lang="en-US" altLang="zh-CN" sz="1600" dirty="0"/>
              <a:t>	</a:t>
            </a:r>
            <a:r>
              <a:rPr lang="en-US" altLang="zh-CN" sz="1600" dirty="0" smtClean="0"/>
              <a:t>unsigned long </a:t>
            </a:r>
            <a:r>
              <a:rPr lang="en-US" altLang="zh-CN" sz="1600" dirty="0" err="1" smtClean="0"/>
              <a:t>long</a:t>
            </a:r>
            <a:r>
              <a:rPr lang="en-US" altLang="zh-CN" sz="1600" dirty="0" smtClean="0"/>
              <a:t>  </a:t>
            </a:r>
            <a:r>
              <a:rPr lang="en-US" altLang="zh-CN" sz="1600" dirty="0"/>
              <a:t>factorial=1;</a:t>
            </a:r>
          </a:p>
          <a:p>
            <a:pPr lvl="1">
              <a:lnSpc>
                <a:spcPct val="100000"/>
              </a:lnSpc>
              <a:buNone/>
            </a:pPr>
            <a:r>
              <a:rPr lang="en-US" altLang="zh-CN" sz="1600" dirty="0"/>
              <a:t>    </a:t>
            </a:r>
            <a:r>
              <a:rPr lang="en-US" altLang="zh-CN" sz="1600" dirty="0" smtClean="0"/>
              <a:t>   for (</a:t>
            </a:r>
            <a:r>
              <a:rPr lang="en-US" altLang="zh-CN" sz="1600" dirty="0">
                <a:solidFill>
                  <a:srgbClr val="7030A0"/>
                </a:solidFill>
              </a:rPr>
              <a:t>unsigned </a:t>
            </a:r>
            <a:r>
              <a:rPr lang="en-US" altLang="zh-CN" sz="1600" dirty="0" err="1" smtClean="0">
                <a:solidFill>
                  <a:srgbClr val="7030A0"/>
                </a:solidFill>
              </a:rPr>
              <a:t>i</a:t>
            </a:r>
            <a:r>
              <a:rPr lang="en-US" altLang="zh-CN" sz="1600" dirty="0" smtClean="0"/>
              <a:t>=1</a:t>
            </a:r>
            <a:r>
              <a:rPr lang="en-US" altLang="zh-CN" sz="1600" dirty="0"/>
              <a:t>; </a:t>
            </a:r>
            <a:r>
              <a:rPr lang="en-US" altLang="zh-CN" sz="1600" dirty="0" err="1"/>
              <a:t>i</a:t>
            </a:r>
            <a:r>
              <a:rPr lang="en-US" altLang="zh-CN" sz="1600" dirty="0"/>
              <a:t>&lt;=10; </a:t>
            </a:r>
            <a:r>
              <a:rPr lang="en-US" altLang="zh-CN" sz="1600" dirty="0" err="1"/>
              <a:t>i</a:t>
            </a:r>
            <a:r>
              <a:rPr lang="en-US" altLang="zh-CN" sz="1600" dirty="0"/>
              <a:t>++ ) </a:t>
            </a:r>
            <a:r>
              <a:rPr lang="en-US" altLang="zh-CN" sz="1600" dirty="0">
                <a:solidFill>
                  <a:srgbClr val="C00000"/>
                </a:solidFill>
              </a:rPr>
              <a:t>;</a:t>
            </a:r>
            <a:r>
              <a:rPr lang="en-US" altLang="zh-CN" sz="1600" dirty="0"/>
              <a:t>	</a:t>
            </a:r>
          </a:p>
          <a:p>
            <a:pPr lvl="1">
              <a:lnSpc>
                <a:spcPct val="100000"/>
              </a:lnSpc>
              <a:buNone/>
            </a:pPr>
            <a:r>
              <a:rPr lang="en-US" altLang="zh-CN" sz="1600" dirty="0"/>
              <a:t>    </a:t>
            </a:r>
            <a:r>
              <a:rPr lang="en-US" altLang="zh-CN" sz="1600" dirty="0" smtClean="0"/>
              <a:t>  { </a:t>
            </a:r>
            <a:endParaRPr lang="en-US" altLang="zh-CN" sz="1600" dirty="0"/>
          </a:p>
          <a:p>
            <a:pPr lvl="1">
              <a:lnSpc>
                <a:spcPct val="100000"/>
              </a:lnSpc>
              <a:buNone/>
            </a:pPr>
            <a:r>
              <a:rPr lang="en-US" altLang="zh-CN" sz="1600" dirty="0"/>
              <a:t>     </a:t>
            </a:r>
            <a:r>
              <a:rPr lang="en-US" altLang="zh-CN" sz="1600" dirty="0" smtClean="0"/>
              <a:t>      </a:t>
            </a:r>
            <a:r>
              <a:rPr lang="en-US" altLang="zh-CN" sz="1600" dirty="0"/>
              <a:t>factorial *= </a:t>
            </a:r>
            <a:r>
              <a:rPr lang="en-US" altLang="zh-CN" sz="1600" dirty="0" err="1"/>
              <a:t>i</a:t>
            </a:r>
            <a:r>
              <a:rPr lang="en-US" altLang="zh-CN" sz="1600" dirty="0"/>
              <a:t>; </a:t>
            </a:r>
          </a:p>
          <a:p>
            <a:pPr lvl="1">
              <a:lnSpc>
                <a:spcPct val="100000"/>
              </a:lnSpc>
              <a:buNone/>
            </a:pPr>
            <a:r>
              <a:rPr lang="en-US" altLang="zh-CN" sz="1600" dirty="0"/>
              <a:t>     </a:t>
            </a:r>
            <a:r>
              <a:rPr lang="en-US" altLang="zh-CN" sz="1600" dirty="0" smtClean="0"/>
              <a:t>      </a:t>
            </a:r>
            <a:r>
              <a:rPr lang="en-US" altLang="zh-CN" sz="1600" dirty="0" err="1"/>
              <a:t>printf</a:t>
            </a:r>
            <a:r>
              <a:rPr lang="en-US" altLang="zh-CN" sz="1600" dirty="0" smtClean="0"/>
              <a:t>("</a:t>
            </a:r>
            <a:r>
              <a:rPr lang="en-US" altLang="zh-CN" sz="1600" dirty="0"/>
              <a:t> (“%u! =%u\n", </a:t>
            </a:r>
            <a:r>
              <a:rPr lang="en-US" altLang="zh-CN" sz="1600" dirty="0" err="1"/>
              <a:t>i,factorial</a:t>
            </a:r>
            <a:r>
              <a:rPr lang="en-US" altLang="zh-CN" sz="1600" dirty="0" smtClean="0"/>
              <a:t>);</a:t>
            </a:r>
            <a:endParaRPr lang="en-US" altLang="zh-CN" sz="1600" dirty="0"/>
          </a:p>
          <a:p>
            <a:pPr lvl="1">
              <a:lnSpc>
                <a:spcPct val="100000"/>
              </a:lnSpc>
              <a:buNone/>
            </a:pPr>
            <a:r>
              <a:rPr lang="en-US" altLang="zh-CN" sz="1600" dirty="0"/>
              <a:t>    </a:t>
            </a:r>
            <a:r>
              <a:rPr lang="en-US" altLang="zh-CN" sz="1600" dirty="0" smtClean="0"/>
              <a:t>   }</a:t>
            </a:r>
            <a:endParaRPr lang="en-US" altLang="zh-CN" sz="1600" dirty="0"/>
          </a:p>
          <a:p>
            <a:pPr lvl="1">
              <a:lnSpc>
                <a:spcPct val="100000"/>
              </a:lnSpc>
              <a:buNone/>
            </a:pPr>
            <a:r>
              <a:rPr lang="en-US" altLang="zh-CN" sz="1600" dirty="0"/>
              <a:t>    </a:t>
            </a:r>
            <a:r>
              <a:rPr lang="en-US" altLang="zh-CN" sz="1600" dirty="0" smtClean="0"/>
              <a:t>   </a:t>
            </a:r>
            <a:r>
              <a:rPr lang="en-US" altLang="zh-CN" sz="1600" dirty="0" err="1" smtClean="0"/>
              <a:t>printf</a:t>
            </a:r>
            <a:r>
              <a:rPr lang="en-US" altLang="zh-CN" sz="1600" dirty="0"/>
              <a:t>("factorial =%u\n", factorial);</a:t>
            </a:r>
          </a:p>
          <a:p>
            <a:pPr lvl="1">
              <a:lnSpc>
                <a:spcPct val="100000"/>
              </a:lnSpc>
              <a:buNone/>
            </a:pPr>
            <a:r>
              <a:rPr lang="en-US" altLang="zh-CN" sz="1600" dirty="0"/>
              <a:t>	return 0; </a:t>
            </a:r>
          </a:p>
          <a:p>
            <a:pPr lvl="1">
              <a:lnSpc>
                <a:spcPct val="100000"/>
              </a:lnSpc>
              <a:buNone/>
            </a:pPr>
            <a:r>
              <a:rPr lang="en-US" altLang="zh-CN" sz="1600" dirty="0"/>
              <a:t> } 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zh-CN" sz="2000" dirty="0" smtClean="0"/>
          </a:p>
        </p:txBody>
      </p:sp>
      <p:sp>
        <p:nvSpPr>
          <p:cNvPr id="4" name="圆角矩形标注 3"/>
          <p:cNvSpPr/>
          <p:nvPr/>
        </p:nvSpPr>
        <p:spPr bwMode="auto">
          <a:xfrm>
            <a:off x="4814764" y="1659018"/>
            <a:ext cx="2392371" cy="369287"/>
          </a:xfrm>
          <a:prstGeom prst="wedgeRoundRectCallout">
            <a:avLst>
              <a:gd name="adj1" fmla="val -20833"/>
              <a:gd name="adj2" fmla="val 37225"/>
              <a:gd name="adj3" fmla="val 16667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zh-CN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注意</a:t>
            </a:r>
            <a:r>
              <a:rPr kumimoji="0" lang="en-US" altLang="zh-CN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for</a:t>
            </a:r>
            <a:r>
              <a:rPr kumimoji="0" lang="zh-CN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语句后面的分号。</a:t>
            </a:r>
            <a:endParaRPr kumimoji="0" lang="en-US" altLang="zh-CN" sz="16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" name="圆角矩形标注 4"/>
          <p:cNvSpPr/>
          <p:nvPr/>
        </p:nvSpPr>
        <p:spPr bwMode="auto">
          <a:xfrm>
            <a:off x="4814763" y="2182720"/>
            <a:ext cx="3946852" cy="1246280"/>
          </a:xfrm>
          <a:prstGeom prst="wedgeRoundRectCallout">
            <a:avLst>
              <a:gd name="adj1" fmla="val -20833"/>
              <a:gd name="adj2" fmla="val 37225"/>
              <a:gd name="adj3" fmla="val 16667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zh-CN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该程序编译出错，错误信息：</a:t>
            </a:r>
            <a:endParaRPr kumimoji="0" lang="en-US" altLang="zh-CN" sz="16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r>
              <a:rPr lang="en-US" altLang="zh-CN" sz="1600" dirty="0" smtClean="0">
                <a:solidFill>
                  <a:srgbClr val="C00000"/>
                </a:solidFill>
                <a:ea typeface="宋体" panose="02010600030101010101" pitchFamily="2" charset="-122"/>
              </a:rPr>
              <a:t>[</a:t>
            </a:r>
            <a:r>
              <a:rPr lang="en-US" altLang="zh-CN" sz="1600" dirty="0">
                <a:solidFill>
                  <a:srgbClr val="C00000"/>
                </a:solidFill>
                <a:ea typeface="宋体" panose="02010600030101010101" pitchFamily="2" charset="-122"/>
              </a:rPr>
              <a:t>Error] '</a:t>
            </a:r>
            <a:r>
              <a:rPr lang="en-US" altLang="zh-CN" sz="1600" dirty="0" err="1">
                <a:solidFill>
                  <a:srgbClr val="C00000"/>
                </a:solidFill>
                <a:ea typeface="宋体" panose="02010600030101010101" pitchFamily="2" charset="-122"/>
              </a:rPr>
              <a:t>i</a:t>
            </a:r>
            <a:r>
              <a:rPr lang="en-US" altLang="zh-CN" sz="1600" dirty="0">
                <a:solidFill>
                  <a:srgbClr val="C00000"/>
                </a:solidFill>
                <a:ea typeface="宋体" panose="02010600030101010101" pitchFamily="2" charset="-122"/>
              </a:rPr>
              <a:t>' was not declared in this </a:t>
            </a:r>
            <a:r>
              <a:rPr lang="en-US" altLang="zh-CN" sz="1600" dirty="0" smtClean="0">
                <a:solidFill>
                  <a:srgbClr val="C00000"/>
                </a:solidFill>
                <a:ea typeface="宋体" panose="02010600030101010101" pitchFamily="2" charset="-122"/>
              </a:rPr>
              <a:t>scope</a:t>
            </a:r>
          </a:p>
          <a:p>
            <a:r>
              <a:rPr kumimoji="0" lang="zh-CN" altLang="en-US" sz="1600" b="1" i="0" u="none" strike="noStrike" cap="none" normalizeH="0" baseline="0" dirty="0" smtClean="0">
                <a:ln>
                  <a:noFill/>
                </a:ln>
                <a:solidFill>
                  <a:srgbClr val="0000CC"/>
                </a:solidFill>
                <a:effectLst/>
                <a:ea typeface="宋体" panose="02010600030101010101" pitchFamily="2" charset="-122"/>
              </a:rPr>
              <a:t>循环体中使用变量了</a:t>
            </a:r>
            <a:r>
              <a:rPr kumimoji="0" lang="en-US" altLang="zh-CN" sz="1600" b="1" i="0" u="none" strike="noStrike" cap="none" normalizeH="0" baseline="0" dirty="0" err="1" smtClean="0">
                <a:ln>
                  <a:noFill/>
                </a:ln>
                <a:solidFill>
                  <a:srgbClr val="0000CC"/>
                </a:solidFill>
                <a:effectLst/>
                <a:ea typeface="宋体" panose="02010600030101010101" pitchFamily="2" charset="-122"/>
              </a:rPr>
              <a:t>i</a:t>
            </a:r>
            <a:r>
              <a:rPr kumimoji="0" lang="zh-CN" altLang="en-US" sz="1600" b="1" i="0" u="none" strike="noStrike" cap="none" normalizeH="0" baseline="0" dirty="0" smtClean="0">
                <a:ln>
                  <a:noFill/>
                </a:ln>
                <a:solidFill>
                  <a:srgbClr val="0000CC"/>
                </a:solidFill>
                <a:effectLst/>
                <a:ea typeface="宋体" panose="02010600030101010101" pitchFamily="2" charset="-122"/>
              </a:rPr>
              <a:t>，但</a:t>
            </a:r>
            <a:r>
              <a:rPr kumimoji="0" lang="en-US" altLang="zh-CN" sz="1600" b="1" i="0" u="none" strike="noStrike" cap="none" normalizeH="0" baseline="0" dirty="0" err="1" smtClean="0">
                <a:ln>
                  <a:noFill/>
                </a:ln>
                <a:solidFill>
                  <a:srgbClr val="0000CC"/>
                </a:solidFill>
                <a:effectLst/>
                <a:ea typeface="宋体" panose="02010600030101010101" pitchFamily="2" charset="-122"/>
              </a:rPr>
              <a:t>i</a:t>
            </a:r>
            <a:r>
              <a:rPr kumimoji="0" lang="zh-CN" altLang="en-US" sz="1600" b="1" i="0" u="none" strike="noStrike" cap="none" normalizeH="0" baseline="0" dirty="0" smtClean="0">
                <a:ln>
                  <a:noFill/>
                </a:ln>
                <a:solidFill>
                  <a:srgbClr val="0000CC"/>
                </a:solidFill>
                <a:effectLst/>
                <a:ea typeface="宋体" panose="02010600030101010101" pitchFamily="2" charset="-122"/>
              </a:rPr>
              <a:t>未定义</a:t>
            </a:r>
            <a:endParaRPr kumimoji="0" lang="en-US" altLang="zh-CN" sz="1600" b="1" i="0" u="none" strike="noStrike" cap="none" normalizeH="0" baseline="0" dirty="0" smtClean="0">
              <a:ln>
                <a:noFill/>
              </a:ln>
              <a:solidFill>
                <a:srgbClr val="0000CC"/>
              </a:solidFill>
              <a:effectLst/>
              <a:ea typeface="宋体" panose="02010600030101010101" pitchFamily="2" charset="-122"/>
            </a:endParaRPr>
          </a:p>
        </p:txBody>
      </p:sp>
      <p:sp>
        <p:nvSpPr>
          <p:cNvPr id="6" name="圆角矩形标注 5"/>
          <p:cNvSpPr/>
          <p:nvPr/>
        </p:nvSpPr>
        <p:spPr bwMode="auto">
          <a:xfrm>
            <a:off x="4732468" y="3670459"/>
            <a:ext cx="3946852" cy="1865681"/>
          </a:xfrm>
          <a:prstGeom prst="wedgeRoundRectCallout">
            <a:avLst>
              <a:gd name="adj1" fmla="val -20833"/>
              <a:gd name="adj2" fmla="val 49482"/>
              <a:gd name="adj3" fmla="val 16667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285750" marR="0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1600" b="1" i="0" u="none" strike="noStrike" cap="none" normalizeH="0" baseline="0" dirty="0" smtClean="0">
                <a:ln>
                  <a:noFill/>
                </a:ln>
                <a:solidFill>
                  <a:srgbClr val="7030A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根据变量的作用域</a:t>
            </a:r>
            <a:r>
              <a:rPr kumimoji="0" lang="zh-CN" altLang="en-US" sz="16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，</a:t>
            </a:r>
            <a:r>
              <a:rPr kumimoji="0" lang="en-US" altLang="zh-CN" sz="16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for</a:t>
            </a:r>
            <a:r>
              <a:rPr kumimoji="0" lang="zh-CN" altLang="en-US" sz="16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循环中定义的循环变量</a:t>
            </a:r>
            <a:r>
              <a:rPr kumimoji="0" lang="en-US" altLang="zh-CN" sz="1600" b="1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i</a:t>
            </a:r>
            <a:r>
              <a:rPr kumimoji="0" lang="zh-CN" altLang="en-US" sz="16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只在循环体内访问，循环体外不能访问；</a:t>
            </a:r>
            <a:endParaRPr kumimoji="0" lang="en-US" altLang="zh-CN" sz="1600" b="1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285750" marR="0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for</a:t>
            </a:r>
            <a:r>
              <a:rPr kumimoji="0" lang="zh-CN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循环的循环体是一条空语句</a:t>
            </a:r>
            <a:r>
              <a:rPr lang="en-US" altLang="zh-CN" sz="1600" dirty="0" smtClean="0">
                <a:solidFill>
                  <a:srgbClr val="000000"/>
                </a:solidFill>
                <a:ea typeface="宋体" panose="02010600030101010101" pitchFamily="2" charset="-122"/>
              </a:rPr>
              <a:t>;</a:t>
            </a:r>
          </a:p>
          <a:p>
            <a:pPr marL="285750" marR="0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for</a:t>
            </a:r>
            <a:r>
              <a:rPr kumimoji="0" lang="zh-CN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语句后面的语句在循环体外，因此变量</a:t>
            </a:r>
            <a:r>
              <a:rPr kumimoji="0" lang="en-US" altLang="zh-CN" sz="16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i</a:t>
            </a:r>
            <a:r>
              <a:rPr kumimoji="0" lang="zh-CN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没有定义，故上述错误信息。</a:t>
            </a:r>
            <a:endParaRPr kumimoji="0" lang="en-US" altLang="zh-CN" sz="16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98822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rgbClr val="7030A0"/>
                </a:solidFill>
              </a:rPr>
              <a:t>讨论：</a:t>
            </a:r>
            <a:r>
              <a:rPr lang="zh-CN" altLang="en-US" dirty="0" smtClean="0"/>
              <a:t>下述程序的执行结果？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5775" y="1135063"/>
            <a:ext cx="4094538" cy="5345112"/>
          </a:xfrm>
        </p:spPr>
        <p:txBody>
          <a:bodyPr/>
          <a:lstStyle/>
          <a:p>
            <a:pPr lvl="1">
              <a:lnSpc>
                <a:spcPct val="100000"/>
              </a:lnSpc>
              <a:buNone/>
            </a:pPr>
            <a:r>
              <a:rPr lang="en-US" altLang="zh-CN" sz="1600" dirty="0"/>
              <a:t>#include &lt;</a:t>
            </a:r>
            <a:r>
              <a:rPr lang="en-US" altLang="zh-CN" sz="1600" dirty="0" err="1"/>
              <a:t>stdio.h</a:t>
            </a:r>
            <a:r>
              <a:rPr lang="en-US" altLang="zh-CN" sz="1600" dirty="0"/>
              <a:t>&gt;</a:t>
            </a:r>
          </a:p>
          <a:p>
            <a:pPr lvl="1">
              <a:lnSpc>
                <a:spcPct val="100000"/>
              </a:lnSpc>
              <a:buNone/>
            </a:pPr>
            <a:r>
              <a:rPr lang="en-US" altLang="zh-CN" sz="1600" dirty="0" err="1"/>
              <a:t>int</a:t>
            </a:r>
            <a:r>
              <a:rPr lang="en-US" altLang="zh-CN" sz="1600" dirty="0"/>
              <a:t> main()</a:t>
            </a:r>
          </a:p>
          <a:p>
            <a:pPr lvl="1">
              <a:lnSpc>
                <a:spcPct val="100000"/>
              </a:lnSpc>
              <a:buNone/>
            </a:pPr>
            <a:r>
              <a:rPr lang="en-US" altLang="zh-CN" sz="1600" dirty="0"/>
              <a:t>{</a:t>
            </a:r>
          </a:p>
          <a:p>
            <a:pPr lvl="1">
              <a:lnSpc>
                <a:spcPct val="100000"/>
              </a:lnSpc>
              <a:buNone/>
            </a:pPr>
            <a:r>
              <a:rPr lang="en-US" altLang="zh-CN" sz="1600" dirty="0"/>
              <a:t>	</a:t>
            </a:r>
            <a:r>
              <a:rPr lang="en-US" altLang="zh-CN" sz="1600" dirty="0" smtClean="0">
                <a:solidFill>
                  <a:srgbClr val="7030A0"/>
                </a:solidFill>
              </a:rPr>
              <a:t>unsigned </a:t>
            </a:r>
            <a:r>
              <a:rPr lang="en-US" altLang="zh-CN" sz="1600" dirty="0" err="1" smtClean="0">
                <a:solidFill>
                  <a:srgbClr val="7030A0"/>
                </a:solidFill>
              </a:rPr>
              <a:t>i</a:t>
            </a:r>
            <a:r>
              <a:rPr lang="en-US" altLang="zh-CN" sz="1600" dirty="0" smtClean="0"/>
              <a:t>;</a:t>
            </a:r>
            <a:endParaRPr lang="en-US" altLang="zh-CN" sz="1600" dirty="0"/>
          </a:p>
          <a:p>
            <a:pPr lvl="1">
              <a:lnSpc>
                <a:spcPct val="100000"/>
              </a:lnSpc>
              <a:buNone/>
            </a:pPr>
            <a:r>
              <a:rPr lang="en-US" altLang="zh-CN" sz="1600" dirty="0"/>
              <a:t>	</a:t>
            </a:r>
            <a:r>
              <a:rPr lang="en-US" altLang="zh-CN" sz="1600" dirty="0" smtClean="0"/>
              <a:t>unsigned long </a:t>
            </a:r>
            <a:r>
              <a:rPr lang="en-US" altLang="zh-CN" sz="1600" dirty="0" err="1" smtClean="0"/>
              <a:t>long</a:t>
            </a:r>
            <a:r>
              <a:rPr lang="en-US" altLang="zh-CN" sz="1600" dirty="0" smtClean="0"/>
              <a:t>  </a:t>
            </a:r>
            <a:r>
              <a:rPr lang="en-US" altLang="zh-CN" sz="1600" dirty="0"/>
              <a:t>factorial=1;</a:t>
            </a:r>
          </a:p>
          <a:p>
            <a:pPr lvl="1">
              <a:lnSpc>
                <a:spcPct val="100000"/>
              </a:lnSpc>
              <a:buNone/>
            </a:pPr>
            <a:r>
              <a:rPr lang="en-US" altLang="zh-CN" sz="1600" dirty="0"/>
              <a:t>    </a:t>
            </a:r>
            <a:r>
              <a:rPr lang="en-US" altLang="zh-CN" sz="1600" dirty="0" smtClean="0"/>
              <a:t>   for (</a:t>
            </a:r>
            <a:r>
              <a:rPr lang="en-US" altLang="zh-CN" sz="1600" dirty="0" err="1" smtClean="0"/>
              <a:t>i</a:t>
            </a:r>
            <a:r>
              <a:rPr lang="en-US" altLang="zh-CN" sz="1600" dirty="0" smtClean="0"/>
              <a:t>=1</a:t>
            </a:r>
            <a:r>
              <a:rPr lang="en-US" altLang="zh-CN" sz="1600" dirty="0"/>
              <a:t>; </a:t>
            </a:r>
            <a:r>
              <a:rPr lang="en-US" altLang="zh-CN" sz="1600" dirty="0" err="1"/>
              <a:t>i</a:t>
            </a:r>
            <a:r>
              <a:rPr lang="en-US" altLang="zh-CN" sz="1600" dirty="0"/>
              <a:t>&lt;=10; </a:t>
            </a:r>
            <a:r>
              <a:rPr lang="en-US" altLang="zh-CN" sz="1600" dirty="0" err="1"/>
              <a:t>i</a:t>
            </a:r>
            <a:r>
              <a:rPr lang="en-US" altLang="zh-CN" sz="1600" dirty="0"/>
              <a:t>++ ) </a:t>
            </a:r>
            <a:r>
              <a:rPr lang="en-US" altLang="zh-CN" sz="1600" dirty="0">
                <a:solidFill>
                  <a:srgbClr val="C00000"/>
                </a:solidFill>
              </a:rPr>
              <a:t>;</a:t>
            </a:r>
            <a:r>
              <a:rPr lang="en-US" altLang="zh-CN" sz="1600" dirty="0"/>
              <a:t>	</a:t>
            </a:r>
          </a:p>
          <a:p>
            <a:pPr lvl="1">
              <a:lnSpc>
                <a:spcPct val="100000"/>
              </a:lnSpc>
              <a:buNone/>
            </a:pPr>
            <a:r>
              <a:rPr lang="en-US" altLang="zh-CN" sz="1600" dirty="0"/>
              <a:t>    </a:t>
            </a:r>
            <a:r>
              <a:rPr lang="en-US" altLang="zh-CN" sz="1600" dirty="0" smtClean="0"/>
              <a:t>  { </a:t>
            </a:r>
            <a:endParaRPr lang="en-US" altLang="zh-CN" sz="1600" dirty="0"/>
          </a:p>
          <a:p>
            <a:pPr lvl="1">
              <a:lnSpc>
                <a:spcPct val="100000"/>
              </a:lnSpc>
              <a:buNone/>
            </a:pPr>
            <a:r>
              <a:rPr lang="en-US" altLang="zh-CN" sz="1600" dirty="0"/>
              <a:t>     </a:t>
            </a:r>
            <a:r>
              <a:rPr lang="en-US" altLang="zh-CN" sz="1600" dirty="0" smtClean="0"/>
              <a:t>      </a:t>
            </a:r>
            <a:r>
              <a:rPr lang="en-US" altLang="zh-CN" sz="1600" dirty="0"/>
              <a:t>factorial *= </a:t>
            </a:r>
            <a:r>
              <a:rPr lang="en-US" altLang="zh-CN" sz="1600" dirty="0" err="1"/>
              <a:t>i</a:t>
            </a:r>
            <a:r>
              <a:rPr lang="en-US" altLang="zh-CN" sz="1600" dirty="0"/>
              <a:t>; </a:t>
            </a:r>
          </a:p>
          <a:p>
            <a:pPr lvl="1">
              <a:lnSpc>
                <a:spcPct val="100000"/>
              </a:lnSpc>
              <a:buNone/>
            </a:pPr>
            <a:r>
              <a:rPr lang="en-US" altLang="zh-CN" sz="1600" dirty="0"/>
              <a:t>     </a:t>
            </a:r>
            <a:r>
              <a:rPr lang="en-US" altLang="zh-CN" sz="1600" dirty="0" smtClean="0"/>
              <a:t>      </a:t>
            </a:r>
            <a:r>
              <a:rPr lang="en-US" altLang="zh-CN" sz="1600" dirty="0" err="1"/>
              <a:t>printf</a:t>
            </a:r>
            <a:r>
              <a:rPr lang="en-US" altLang="zh-CN" sz="1600" dirty="0" smtClean="0"/>
              <a:t>("</a:t>
            </a:r>
            <a:r>
              <a:rPr lang="en-US" altLang="zh-CN" sz="1600" dirty="0"/>
              <a:t> (“%u! =%u\n", </a:t>
            </a:r>
            <a:r>
              <a:rPr lang="en-US" altLang="zh-CN" sz="1600" dirty="0" err="1"/>
              <a:t>i,factorial</a:t>
            </a:r>
            <a:r>
              <a:rPr lang="en-US" altLang="zh-CN" sz="1600" dirty="0" smtClean="0"/>
              <a:t>);</a:t>
            </a:r>
            <a:endParaRPr lang="en-US" altLang="zh-CN" sz="1600" dirty="0"/>
          </a:p>
          <a:p>
            <a:pPr lvl="1">
              <a:lnSpc>
                <a:spcPct val="100000"/>
              </a:lnSpc>
              <a:buNone/>
            </a:pPr>
            <a:r>
              <a:rPr lang="en-US" altLang="zh-CN" sz="1600" dirty="0"/>
              <a:t>    </a:t>
            </a:r>
            <a:r>
              <a:rPr lang="en-US" altLang="zh-CN" sz="1600" dirty="0" smtClean="0"/>
              <a:t>   }</a:t>
            </a:r>
            <a:endParaRPr lang="en-US" altLang="zh-CN" sz="1600" dirty="0"/>
          </a:p>
          <a:p>
            <a:pPr lvl="1">
              <a:lnSpc>
                <a:spcPct val="100000"/>
              </a:lnSpc>
              <a:buNone/>
            </a:pPr>
            <a:r>
              <a:rPr lang="en-US" altLang="zh-CN" sz="1600" dirty="0"/>
              <a:t>    </a:t>
            </a:r>
            <a:r>
              <a:rPr lang="en-US" altLang="zh-CN" sz="1600" dirty="0" smtClean="0"/>
              <a:t>   </a:t>
            </a:r>
            <a:r>
              <a:rPr lang="en-US" altLang="zh-CN" sz="1600" dirty="0" err="1" smtClean="0"/>
              <a:t>printf</a:t>
            </a:r>
            <a:r>
              <a:rPr lang="en-US" altLang="zh-CN" sz="1600" dirty="0"/>
              <a:t>("factorial =%u\n", factorial);</a:t>
            </a:r>
          </a:p>
          <a:p>
            <a:pPr lvl="1">
              <a:lnSpc>
                <a:spcPct val="100000"/>
              </a:lnSpc>
              <a:buNone/>
            </a:pPr>
            <a:r>
              <a:rPr lang="en-US" altLang="zh-CN" sz="1600" dirty="0"/>
              <a:t>	return 0; </a:t>
            </a:r>
          </a:p>
          <a:p>
            <a:pPr lvl="1">
              <a:lnSpc>
                <a:spcPct val="100000"/>
              </a:lnSpc>
              <a:buNone/>
            </a:pPr>
            <a:r>
              <a:rPr lang="en-US" altLang="zh-CN" sz="1600" dirty="0"/>
              <a:t> } 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zh-CN" sz="2000" dirty="0" smtClean="0"/>
          </a:p>
        </p:txBody>
      </p:sp>
      <p:sp>
        <p:nvSpPr>
          <p:cNvPr id="4" name="圆角矩形标注 3"/>
          <p:cNvSpPr/>
          <p:nvPr/>
        </p:nvSpPr>
        <p:spPr bwMode="auto">
          <a:xfrm>
            <a:off x="4814764" y="1659018"/>
            <a:ext cx="2392371" cy="369287"/>
          </a:xfrm>
          <a:prstGeom prst="wedgeRoundRectCallout">
            <a:avLst>
              <a:gd name="adj1" fmla="val -20833"/>
              <a:gd name="adj2" fmla="val 37225"/>
              <a:gd name="adj3" fmla="val 16667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zh-CN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注意</a:t>
            </a:r>
            <a:r>
              <a:rPr kumimoji="0" lang="en-US" altLang="zh-CN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for</a:t>
            </a:r>
            <a:r>
              <a:rPr kumimoji="0" lang="zh-CN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语句后面的分号。</a:t>
            </a:r>
            <a:endParaRPr kumimoji="0" lang="en-US" altLang="zh-CN" sz="16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" name="圆角矩形标注 5"/>
          <p:cNvSpPr/>
          <p:nvPr/>
        </p:nvSpPr>
        <p:spPr bwMode="auto">
          <a:xfrm>
            <a:off x="4748263" y="2240807"/>
            <a:ext cx="3946852" cy="1649549"/>
          </a:xfrm>
          <a:prstGeom prst="wedgeRoundRectCallout">
            <a:avLst>
              <a:gd name="adj1" fmla="val -20833"/>
              <a:gd name="adj2" fmla="val 37225"/>
              <a:gd name="adj3" fmla="val 16667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en-US" altLang="zh-CN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for</a:t>
            </a:r>
            <a:r>
              <a:rPr kumimoji="0" lang="zh-CN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循环的循环体是一条空语句</a:t>
            </a:r>
            <a:r>
              <a:rPr lang="zh-CN" altLang="en-US" sz="1600" dirty="0" smtClean="0">
                <a:solidFill>
                  <a:srgbClr val="000000"/>
                </a:solidFill>
                <a:ea typeface="宋体" panose="02010600030101010101" pitchFamily="2" charset="-122"/>
              </a:rPr>
              <a:t>，循环结束后，</a:t>
            </a:r>
            <a:r>
              <a:rPr lang="en-US" altLang="zh-CN" sz="1600" dirty="0" err="1" smtClean="0">
                <a:solidFill>
                  <a:srgbClr val="000000"/>
                </a:solidFill>
                <a:ea typeface="宋体" panose="02010600030101010101" pitchFamily="2" charset="-122"/>
              </a:rPr>
              <a:t>i</a:t>
            </a:r>
            <a:r>
              <a:rPr lang="zh-CN" altLang="en-US" sz="1600" dirty="0" smtClean="0">
                <a:solidFill>
                  <a:srgbClr val="000000"/>
                </a:solidFill>
                <a:ea typeface="宋体" panose="02010600030101010101" pitchFamily="2" charset="-122"/>
              </a:rPr>
              <a:t>的值是</a:t>
            </a:r>
            <a:r>
              <a:rPr lang="en-US" altLang="zh-CN" sz="1600" dirty="0" smtClean="0">
                <a:solidFill>
                  <a:srgbClr val="000000"/>
                </a:solidFill>
                <a:ea typeface="宋体" panose="02010600030101010101" pitchFamily="2" charset="-122"/>
              </a:rPr>
              <a:t>11</a:t>
            </a:r>
            <a:r>
              <a:rPr lang="zh-CN" altLang="en-US" sz="1600" dirty="0" smtClean="0">
                <a:solidFill>
                  <a:srgbClr val="000000"/>
                </a:solidFill>
                <a:ea typeface="宋体" panose="02010600030101010101" pitchFamily="2" charset="-122"/>
              </a:rPr>
              <a:t>；</a:t>
            </a:r>
            <a:endParaRPr lang="en-US" altLang="zh-CN" sz="1600" dirty="0" smtClean="0">
              <a:solidFill>
                <a:srgbClr val="000000"/>
              </a:solidFill>
              <a:ea typeface="宋体" panose="02010600030101010101" pitchFamily="2" charset="-122"/>
            </a:endParaRPr>
          </a:p>
          <a:p>
            <a:r>
              <a:rPr lang="en-US" altLang="zh-CN" sz="1600" dirty="0">
                <a:solidFill>
                  <a:srgbClr val="000000"/>
                </a:solidFill>
                <a:ea typeface="宋体" panose="02010600030101010101" pitchFamily="2" charset="-122"/>
              </a:rPr>
              <a:t>factorial *= </a:t>
            </a:r>
            <a:r>
              <a:rPr lang="en-US" altLang="zh-CN" sz="1600" dirty="0" err="1">
                <a:solidFill>
                  <a:srgbClr val="000000"/>
                </a:solidFill>
                <a:ea typeface="宋体" panose="02010600030101010101" pitchFamily="2" charset="-122"/>
              </a:rPr>
              <a:t>i</a:t>
            </a:r>
            <a:r>
              <a:rPr lang="en-US" altLang="zh-CN" sz="1600" dirty="0">
                <a:solidFill>
                  <a:srgbClr val="000000"/>
                </a:solidFill>
                <a:ea typeface="宋体" panose="02010600030101010101" pitchFamily="2" charset="-122"/>
              </a:rPr>
              <a:t>; </a:t>
            </a:r>
            <a:r>
              <a:rPr lang="en-US" altLang="zh-CN" sz="1600" dirty="0" smtClean="0">
                <a:solidFill>
                  <a:srgbClr val="000000"/>
                </a:solidFill>
                <a:ea typeface="宋体" panose="02010600030101010101" pitchFamily="2" charset="-122"/>
                <a:sym typeface="Wingdings" panose="05000000000000000000" pitchFamily="2" charset="2"/>
              </a:rPr>
              <a:t></a:t>
            </a:r>
            <a:r>
              <a:rPr lang="en-US" altLang="zh-CN" sz="1600" dirty="0">
                <a:solidFill>
                  <a:srgbClr val="000000"/>
                </a:solidFill>
                <a:ea typeface="宋体" panose="02010600030101010101" pitchFamily="2" charset="-122"/>
              </a:rPr>
              <a:t> factorial </a:t>
            </a:r>
            <a:r>
              <a:rPr lang="en-US" altLang="zh-CN" sz="1600" dirty="0" smtClean="0">
                <a:solidFill>
                  <a:srgbClr val="000000"/>
                </a:solidFill>
                <a:ea typeface="宋体" panose="02010600030101010101" pitchFamily="2" charset="-122"/>
              </a:rPr>
              <a:t>= 1*11; </a:t>
            </a:r>
            <a:endParaRPr lang="en-US" altLang="zh-CN" sz="1600" dirty="0">
              <a:solidFill>
                <a:srgbClr val="000000"/>
              </a:solidFill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lang="zh-CN" altLang="en-US" sz="1600" dirty="0" smtClean="0">
                <a:solidFill>
                  <a:srgbClr val="000000"/>
                </a:solidFill>
                <a:ea typeface="宋体" panose="02010600030101010101" pitchFamily="2" charset="-122"/>
              </a:rPr>
              <a:t>第一条</a:t>
            </a:r>
            <a:r>
              <a:rPr lang="en-US" altLang="zh-CN" sz="1600" dirty="0" err="1" smtClean="0">
                <a:solidFill>
                  <a:srgbClr val="000000"/>
                </a:solidFill>
                <a:ea typeface="宋体" panose="02010600030101010101" pitchFamily="2" charset="-122"/>
              </a:rPr>
              <a:t>printf</a:t>
            </a:r>
            <a:r>
              <a:rPr lang="zh-CN" altLang="en-US" sz="1600" dirty="0" smtClean="0">
                <a:solidFill>
                  <a:srgbClr val="000000"/>
                </a:solidFill>
                <a:ea typeface="宋体" panose="02010600030101010101" pitchFamily="2" charset="-122"/>
              </a:rPr>
              <a:t>语句输出：</a:t>
            </a:r>
            <a:r>
              <a:rPr lang="en-US" altLang="zh-CN" sz="1600" dirty="0" smtClean="0">
                <a:solidFill>
                  <a:srgbClr val="000000"/>
                </a:solidFill>
                <a:ea typeface="宋体" panose="02010600030101010101" pitchFamily="2" charset="-122"/>
              </a:rPr>
              <a:t>11!=11;</a:t>
            </a:r>
          </a:p>
          <a:p>
            <a:r>
              <a:rPr lang="zh-CN" altLang="en-US" sz="1600" dirty="0" smtClean="0">
                <a:solidFill>
                  <a:srgbClr val="000000"/>
                </a:solidFill>
                <a:ea typeface="宋体" panose="02010600030101010101" pitchFamily="2" charset="-122"/>
              </a:rPr>
              <a:t>第二条</a:t>
            </a:r>
            <a:r>
              <a:rPr lang="en-US" altLang="zh-CN" sz="1600" dirty="0" err="1">
                <a:solidFill>
                  <a:srgbClr val="000000"/>
                </a:solidFill>
                <a:ea typeface="宋体" panose="02010600030101010101" pitchFamily="2" charset="-122"/>
              </a:rPr>
              <a:t>printf</a:t>
            </a:r>
            <a:r>
              <a:rPr lang="zh-CN" altLang="en-US" sz="1600" dirty="0">
                <a:solidFill>
                  <a:srgbClr val="000000"/>
                </a:solidFill>
                <a:ea typeface="宋体" panose="02010600030101010101" pitchFamily="2" charset="-122"/>
              </a:rPr>
              <a:t>语句</a:t>
            </a:r>
            <a:r>
              <a:rPr lang="zh-CN" altLang="en-US" sz="1600" dirty="0" smtClean="0">
                <a:solidFill>
                  <a:srgbClr val="000000"/>
                </a:solidFill>
                <a:ea typeface="宋体" panose="02010600030101010101" pitchFamily="2" charset="-122"/>
              </a:rPr>
              <a:t>输出：</a:t>
            </a:r>
            <a:r>
              <a:rPr lang="en-US" altLang="zh-CN" sz="1600" dirty="0">
                <a:solidFill>
                  <a:srgbClr val="000000"/>
                </a:solidFill>
                <a:ea typeface="宋体" panose="02010600030101010101" pitchFamily="2" charset="-122"/>
              </a:rPr>
              <a:t>factorial =11;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lang="en-US" altLang="zh-CN" sz="1600" dirty="0" smtClean="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sp>
        <p:nvSpPr>
          <p:cNvPr id="11" name="圆角矩形标注 10"/>
          <p:cNvSpPr/>
          <p:nvPr/>
        </p:nvSpPr>
        <p:spPr bwMode="auto">
          <a:xfrm>
            <a:off x="1872058" y="4428112"/>
            <a:ext cx="5069069" cy="701796"/>
          </a:xfrm>
          <a:prstGeom prst="wedgeRoundRectCallout">
            <a:avLst>
              <a:gd name="adj1" fmla="val -20833"/>
              <a:gd name="adj2" fmla="val 37225"/>
              <a:gd name="adj3" fmla="val 16667"/>
            </a:avLst>
          </a:prstGeom>
          <a:noFill/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en-US" altLang="zh-CN" sz="1600" b="1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C</a:t>
            </a:r>
            <a:r>
              <a:rPr kumimoji="0" lang="zh-CN" altLang="en-US" sz="1600" b="1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语言中，分号是一条空语句，表示不执行任何操作。</a:t>
            </a:r>
            <a:endParaRPr kumimoji="0" lang="en-US" altLang="zh-CN" sz="1600" b="1" i="0" u="none" strike="noStrike" cap="none" normalizeH="0" baseline="0" dirty="0" smtClean="0">
              <a:ln>
                <a:noFill/>
              </a:ln>
              <a:solidFill>
                <a:srgbClr val="C00000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zh-CN" altLang="en-US" sz="1600" b="1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但不能乱用；</a:t>
            </a:r>
            <a:endParaRPr kumimoji="0" lang="en-US" altLang="zh-CN" sz="1600" b="1" i="0" u="none" strike="noStrike" cap="none" normalizeH="0" baseline="0" dirty="0" smtClean="0">
              <a:ln>
                <a:noFill/>
              </a:ln>
              <a:solidFill>
                <a:srgbClr val="C00000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42797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11" grpId="0" animBg="1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rgbClr val="7030A0"/>
                </a:solidFill>
              </a:rPr>
              <a:t>思考：</a:t>
            </a:r>
            <a:r>
              <a:rPr lang="zh-CN" altLang="en-US" dirty="0" smtClean="0"/>
              <a:t>下述程序的执行结果？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5775" y="1135063"/>
            <a:ext cx="4094538" cy="3378748"/>
          </a:xfrm>
          <a:ln>
            <a:solidFill>
              <a:srgbClr val="000000"/>
            </a:solidFill>
          </a:ln>
        </p:spPr>
        <p:txBody>
          <a:bodyPr/>
          <a:lstStyle/>
          <a:p>
            <a:pPr lvl="1">
              <a:lnSpc>
                <a:spcPct val="100000"/>
              </a:lnSpc>
              <a:buNone/>
            </a:pPr>
            <a:r>
              <a:rPr lang="en-US" altLang="zh-CN" sz="1600" dirty="0"/>
              <a:t>#include &lt;</a:t>
            </a:r>
            <a:r>
              <a:rPr lang="en-US" altLang="zh-CN" sz="1600" dirty="0" err="1"/>
              <a:t>stdio.h</a:t>
            </a:r>
            <a:r>
              <a:rPr lang="en-US" altLang="zh-CN" sz="1600" dirty="0"/>
              <a:t>&gt;</a:t>
            </a:r>
          </a:p>
          <a:p>
            <a:pPr lvl="1">
              <a:lnSpc>
                <a:spcPct val="100000"/>
              </a:lnSpc>
              <a:buNone/>
            </a:pPr>
            <a:r>
              <a:rPr lang="en-US" altLang="zh-CN" sz="1600" dirty="0" err="1"/>
              <a:t>int</a:t>
            </a:r>
            <a:r>
              <a:rPr lang="en-US" altLang="zh-CN" sz="1600" dirty="0"/>
              <a:t> main()</a:t>
            </a:r>
          </a:p>
          <a:p>
            <a:pPr lvl="1">
              <a:lnSpc>
                <a:spcPct val="100000"/>
              </a:lnSpc>
              <a:buNone/>
            </a:pPr>
            <a:r>
              <a:rPr lang="en-US" altLang="zh-CN" sz="1600" dirty="0"/>
              <a:t>{</a:t>
            </a:r>
          </a:p>
          <a:p>
            <a:pPr lvl="1">
              <a:lnSpc>
                <a:spcPct val="100000"/>
              </a:lnSpc>
              <a:buNone/>
            </a:pPr>
            <a:r>
              <a:rPr lang="en-US" altLang="zh-CN" sz="1600" dirty="0"/>
              <a:t>	</a:t>
            </a:r>
            <a:r>
              <a:rPr lang="en-US" altLang="zh-CN" sz="1600" dirty="0" smtClean="0">
                <a:solidFill>
                  <a:srgbClr val="7030A0"/>
                </a:solidFill>
              </a:rPr>
              <a:t>unsigned </a:t>
            </a:r>
            <a:r>
              <a:rPr lang="en-US" altLang="zh-CN" sz="1600" dirty="0" err="1" smtClean="0">
                <a:solidFill>
                  <a:srgbClr val="7030A0"/>
                </a:solidFill>
              </a:rPr>
              <a:t>i</a:t>
            </a:r>
            <a:r>
              <a:rPr lang="en-US" altLang="zh-CN" sz="1600" dirty="0" smtClean="0">
                <a:solidFill>
                  <a:srgbClr val="7030A0"/>
                </a:solidFill>
              </a:rPr>
              <a:t>=5</a:t>
            </a:r>
            <a:r>
              <a:rPr lang="en-US" altLang="zh-CN" sz="1600" dirty="0" smtClean="0"/>
              <a:t>;</a:t>
            </a:r>
            <a:endParaRPr lang="en-US" altLang="zh-CN" sz="1600" dirty="0"/>
          </a:p>
          <a:p>
            <a:pPr lvl="1">
              <a:lnSpc>
                <a:spcPct val="100000"/>
              </a:lnSpc>
              <a:buNone/>
            </a:pPr>
            <a:r>
              <a:rPr lang="en-US" altLang="zh-CN" sz="1600" dirty="0"/>
              <a:t>	</a:t>
            </a:r>
            <a:r>
              <a:rPr lang="en-US" altLang="zh-CN" sz="1600" dirty="0" smtClean="0"/>
              <a:t>unsigned long </a:t>
            </a:r>
            <a:r>
              <a:rPr lang="en-US" altLang="zh-CN" sz="1600" dirty="0" err="1" smtClean="0"/>
              <a:t>long</a:t>
            </a:r>
            <a:r>
              <a:rPr lang="en-US" altLang="zh-CN" sz="1600" dirty="0" smtClean="0"/>
              <a:t>  </a:t>
            </a:r>
            <a:r>
              <a:rPr lang="en-US" altLang="zh-CN" sz="1600" dirty="0"/>
              <a:t>factorial=1</a:t>
            </a:r>
            <a:r>
              <a:rPr lang="en-US" altLang="zh-CN" sz="1600" dirty="0" smtClean="0"/>
              <a:t>;</a:t>
            </a:r>
            <a:r>
              <a:rPr lang="en-US" altLang="zh-CN" sz="1600" dirty="0" smtClean="0">
                <a:solidFill>
                  <a:srgbClr val="C00000"/>
                </a:solidFill>
              </a:rPr>
              <a:t> </a:t>
            </a:r>
            <a:endParaRPr lang="en-US" altLang="zh-CN" sz="1400" dirty="0" smtClean="0">
              <a:solidFill>
                <a:srgbClr val="C00000"/>
              </a:solidFill>
            </a:endParaRPr>
          </a:p>
          <a:p>
            <a:pPr lvl="1">
              <a:lnSpc>
                <a:spcPct val="100000"/>
              </a:lnSpc>
              <a:buNone/>
            </a:pPr>
            <a:r>
              <a:rPr lang="en-US" altLang="zh-CN" sz="1600" dirty="0" smtClean="0"/>
              <a:t>       for (</a:t>
            </a:r>
            <a:r>
              <a:rPr lang="en-US" altLang="zh-CN" sz="1600" dirty="0" smtClean="0">
                <a:solidFill>
                  <a:srgbClr val="7030A0"/>
                </a:solidFill>
              </a:rPr>
              <a:t>unsigned </a:t>
            </a:r>
            <a:r>
              <a:rPr lang="en-US" altLang="zh-CN" sz="1600" dirty="0" err="1" smtClean="0"/>
              <a:t>i</a:t>
            </a:r>
            <a:r>
              <a:rPr lang="en-US" altLang="zh-CN" sz="1600" dirty="0" smtClean="0"/>
              <a:t>=1; </a:t>
            </a:r>
            <a:r>
              <a:rPr lang="en-US" altLang="zh-CN" sz="1600" dirty="0" err="1" smtClean="0"/>
              <a:t>i</a:t>
            </a:r>
            <a:r>
              <a:rPr lang="en-US" altLang="zh-CN" sz="1600" dirty="0" smtClean="0"/>
              <a:t>&lt;=10; </a:t>
            </a:r>
            <a:r>
              <a:rPr lang="en-US" altLang="zh-CN" sz="1600" dirty="0" err="1" smtClean="0"/>
              <a:t>i</a:t>
            </a:r>
            <a:r>
              <a:rPr lang="en-US" altLang="zh-CN" sz="1600" dirty="0" smtClean="0"/>
              <a:t>++ ) </a:t>
            </a:r>
            <a:r>
              <a:rPr lang="en-US" altLang="zh-CN" sz="1600" dirty="0" smtClean="0">
                <a:solidFill>
                  <a:srgbClr val="C00000"/>
                </a:solidFill>
              </a:rPr>
              <a:t>;</a:t>
            </a:r>
            <a:r>
              <a:rPr lang="en-US" altLang="zh-CN" sz="1600" dirty="0">
                <a:solidFill>
                  <a:srgbClr val="C00000"/>
                </a:solidFill>
              </a:rPr>
              <a:t> </a:t>
            </a:r>
            <a:r>
              <a:rPr lang="en-US" altLang="zh-CN" sz="1400" dirty="0">
                <a:solidFill>
                  <a:srgbClr val="C00000"/>
                </a:solidFill>
              </a:rPr>
              <a:t>//</a:t>
            </a:r>
            <a:r>
              <a:rPr lang="zh-CN" altLang="en-US" sz="1400" dirty="0" smtClean="0">
                <a:solidFill>
                  <a:srgbClr val="C00000"/>
                </a:solidFill>
              </a:rPr>
              <a:t>分号</a:t>
            </a:r>
            <a:endParaRPr lang="en-US" altLang="zh-CN" sz="1600" dirty="0" smtClean="0"/>
          </a:p>
          <a:p>
            <a:pPr lvl="1">
              <a:lnSpc>
                <a:spcPct val="100000"/>
              </a:lnSpc>
              <a:buNone/>
            </a:pPr>
            <a:r>
              <a:rPr lang="en-US" altLang="zh-CN" sz="1600" dirty="0" smtClean="0"/>
              <a:t>      { </a:t>
            </a:r>
            <a:endParaRPr lang="en-US" altLang="zh-CN" sz="1600" dirty="0"/>
          </a:p>
          <a:p>
            <a:pPr lvl="1">
              <a:lnSpc>
                <a:spcPct val="100000"/>
              </a:lnSpc>
              <a:buNone/>
            </a:pPr>
            <a:r>
              <a:rPr lang="en-US" altLang="zh-CN" sz="1600" dirty="0"/>
              <a:t>     </a:t>
            </a:r>
            <a:r>
              <a:rPr lang="en-US" altLang="zh-CN" sz="1600" dirty="0" smtClean="0"/>
              <a:t>      </a:t>
            </a:r>
            <a:r>
              <a:rPr lang="en-US" altLang="zh-CN" sz="1600" dirty="0"/>
              <a:t>factorial *= </a:t>
            </a:r>
            <a:r>
              <a:rPr lang="en-US" altLang="zh-CN" sz="1600" dirty="0" err="1"/>
              <a:t>i</a:t>
            </a:r>
            <a:r>
              <a:rPr lang="en-US" altLang="zh-CN" sz="1600" dirty="0"/>
              <a:t>; </a:t>
            </a:r>
          </a:p>
          <a:p>
            <a:pPr lvl="1">
              <a:lnSpc>
                <a:spcPct val="100000"/>
              </a:lnSpc>
              <a:buNone/>
            </a:pPr>
            <a:r>
              <a:rPr lang="en-US" altLang="zh-CN" sz="1600" dirty="0"/>
              <a:t>     </a:t>
            </a:r>
            <a:r>
              <a:rPr lang="en-US" altLang="zh-CN" sz="1600" dirty="0" smtClean="0"/>
              <a:t>      </a:t>
            </a:r>
            <a:r>
              <a:rPr lang="en-US" altLang="zh-CN" sz="1600" dirty="0" err="1"/>
              <a:t>printf</a:t>
            </a:r>
            <a:r>
              <a:rPr lang="en-US" altLang="zh-CN" sz="1600" dirty="0" smtClean="0"/>
              <a:t>(“%u! </a:t>
            </a:r>
            <a:r>
              <a:rPr lang="en-US" altLang="zh-CN" sz="1600" dirty="0"/>
              <a:t>=%u\n", </a:t>
            </a:r>
            <a:r>
              <a:rPr lang="en-US" altLang="zh-CN" sz="1600" dirty="0" err="1"/>
              <a:t>i</a:t>
            </a:r>
            <a:r>
              <a:rPr lang="en-US" altLang="zh-CN" sz="1600" dirty="0" err="1" smtClean="0"/>
              <a:t>,factorial</a:t>
            </a:r>
            <a:r>
              <a:rPr lang="en-US" altLang="zh-CN" sz="1600" dirty="0" smtClean="0"/>
              <a:t>); </a:t>
            </a:r>
            <a:r>
              <a:rPr lang="en-US" altLang="zh-CN" sz="1600" dirty="0" smtClean="0">
                <a:solidFill>
                  <a:srgbClr val="7030A0"/>
                </a:solidFill>
              </a:rPr>
              <a:t>//5</a:t>
            </a:r>
            <a:endParaRPr lang="en-US" altLang="zh-CN" sz="1600" dirty="0">
              <a:solidFill>
                <a:srgbClr val="7030A0"/>
              </a:solidFill>
            </a:endParaRPr>
          </a:p>
          <a:p>
            <a:pPr lvl="1">
              <a:lnSpc>
                <a:spcPct val="100000"/>
              </a:lnSpc>
              <a:buNone/>
            </a:pPr>
            <a:r>
              <a:rPr lang="en-US" altLang="zh-CN" sz="1600" dirty="0"/>
              <a:t>    </a:t>
            </a:r>
            <a:r>
              <a:rPr lang="en-US" altLang="zh-CN" sz="1600" dirty="0" smtClean="0"/>
              <a:t>   }</a:t>
            </a:r>
            <a:endParaRPr lang="en-US" altLang="zh-CN" sz="1600" dirty="0"/>
          </a:p>
          <a:p>
            <a:pPr lvl="1">
              <a:lnSpc>
                <a:spcPct val="100000"/>
              </a:lnSpc>
              <a:buNone/>
            </a:pPr>
            <a:r>
              <a:rPr lang="en-US" altLang="zh-CN" sz="1600" dirty="0"/>
              <a:t>    </a:t>
            </a:r>
            <a:r>
              <a:rPr lang="en-US" altLang="zh-CN" sz="1600" dirty="0" smtClean="0"/>
              <a:t>   </a:t>
            </a:r>
            <a:r>
              <a:rPr lang="en-US" altLang="zh-CN" sz="1600" dirty="0" err="1" smtClean="0"/>
              <a:t>printf</a:t>
            </a:r>
            <a:r>
              <a:rPr lang="en-US" altLang="zh-CN" sz="1600" dirty="0" smtClean="0"/>
              <a:t>(“</a:t>
            </a:r>
            <a:r>
              <a:rPr lang="en-US" altLang="zh-CN" sz="1600" dirty="0" err="1" smtClean="0">
                <a:solidFill>
                  <a:srgbClr val="C00000"/>
                </a:solidFill>
              </a:rPr>
              <a:t>i</a:t>
            </a:r>
            <a:r>
              <a:rPr lang="en-US" altLang="zh-CN" sz="1600" dirty="0" smtClean="0">
                <a:solidFill>
                  <a:srgbClr val="C00000"/>
                </a:solidFill>
              </a:rPr>
              <a:t> </a:t>
            </a:r>
            <a:r>
              <a:rPr lang="en-US" altLang="zh-CN" sz="1600" dirty="0">
                <a:solidFill>
                  <a:srgbClr val="C00000"/>
                </a:solidFill>
              </a:rPr>
              <a:t>=%u\n", </a:t>
            </a:r>
            <a:r>
              <a:rPr lang="en-US" altLang="zh-CN" sz="1600" dirty="0" err="1" smtClean="0">
                <a:solidFill>
                  <a:srgbClr val="C00000"/>
                </a:solidFill>
              </a:rPr>
              <a:t>i</a:t>
            </a:r>
            <a:r>
              <a:rPr lang="en-US" altLang="zh-CN" sz="1600" dirty="0" smtClean="0"/>
              <a:t>);  </a:t>
            </a:r>
            <a:r>
              <a:rPr lang="en-US" altLang="zh-CN" sz="1600" dirty="0" smtClean="0">
                <a:solidFill>
                  <a:srgbClr val="7030A0"/>
                </a:solidFill>
              </a:rPr>
              <a:t>//5</a:t>
            </a:r>
            <a:endParaRPr lang="en-US" altLang="zh-CN" sz="1600" dirty="0">
              <a:solidFill>
                <a:srgbClr val="7030A0"/>
              </a:solidFill>
            </a:endParaRPr>
          </a:p>
          <a:p>
            <a:pPr lvl="1">
              <a:lnSpc>
                <a:spcPct val="100000"/>
              </a:lnSpc>
              <a:buNone/>
            </a:pPr>
            <a:r>
              <a:rPr lang="en-US" altLang="zh-CN" sz="1600" dirty="0"/>
              <a:t>	return 0; </a:t>
            </a:r>
          </a:p>
          <a:p>
            <a:pPr lvl="1">
              <a:lnSpc>
                <a:spcPct val="100000"/>
              </a:lnSpc>
              <a:buNone/>
            </a:pPr>
            <a:r>
              <a:rPr lang="en-US" altLang="zh-CN" sz="1600" dirty="0"/>
              <a:t> } 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zh-CN" sz="2000" dirty="0" smtClean="0"/>
          </a:p>
        </p:txBody>
      </p:sp>
      <p:sp>
        <p:nvSpPr>
          <p:cNvPr id="7" name="内容占位符 2"/>
          <p:cNvSpPr txBox="1">
            <a:spLocks/>
          </p:cNvSpPr>
          <p:nvPr/>
        </p:nvSpPr>
        <p:spPr bwMode="auto">
          <a:xfrm>
            <a:off x="4721628" y="1131282"/>
            <a:ext cx="4330931" cy="3440718"/>
          </a:xfrm>
          <a:prstGeom prst="rect">
            <a:avLst/>
          </a:prstGeom>
          <a:noFill/>
          <a:ln>
            <a:solidFill>
              <a:srgbClr val="0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l" defTabSz="685800" rtl="0" fontAlgn="base">
              <a:lnSpc>
                <a:spcPct val="90000"/>
              </a:lnSpc>
              <a:spcBef>
                <a:spcPts val="135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anose="05020102010507070707" pitchFamily="18" charset="2"/>
              <a:buChar char=""/>
              <a:defRPr sz="2400" kern="1200">
                <a:solidFill>
                  <a:srgbClr val="1A93C8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1pPr>
            <a:lvl2pPr marL="628650" indent="-342900" algn="l" defTabSz="685800" rtl="0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SzPct val="80000"/>
              <a:buFont typeface="Wingdings" panose="05000000000000000000" pitchFamily="2" charset="2"/>
              <a:buChar char="ü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2pPr>
            <a:lvl3pPr marL="857250" indent="-17145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Calibri" panose="020F0502020204030204" pitchFamily="34" charset="0"/>
              <a:buChar char="•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3pPr>
            <a:lvl4pPr marL="1200150" indent="-17145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Calibri" panose="020F0502020204030204" pitchFamily="34" charset="0"/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4pPr>
            <a:lvl5pPr marL="1543050" indent="-17145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Calibri" panose="020F0502020204030204" pitchFamily="34" charset="0"/>
              <a:buChar char="•"/>
              <a:defRPr sz="1300" kern="1200">
                <a:solidFill>
                  <a:srgbClr val="7F7F7F"/>
                </a:solidFill>
                <a:latin typeface="+mn-lt"/>
                <a:ea typeface="幼圆" panose="02010509060101010101" pitchFamily="49" charset="-122"/>
                <a:cs typeface="+mn-cs"/>
                <a:sym typeface="宋体" panose="02010600030101010101" pitchFamily="2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  <a:buFont typeface="Wingdings" panose="05000000000000000000" pitchFamily="2" charset="2"/>
              <a:buNone/>
            </a:pPr>
            <a:r>
              <a:rPr lang="en-US" altLang="zh-CN" sz="1600" dirty="0" smtClean="0"/>
              <a:t>#include &lt;</a:t>
            </a:r>
            <a:r>
              <a:rPr lang="en-US" altLang="zh-CN" sz="1600" dirty="0" err="1" smtClean="0"/>
              <a:t>stdio.h</a:t>
            </a:r>
            <a:r>
              <a:rPr lang="en-US" altLang="zh-CN" sz="1600" dirty="0" smtClean="0"/>
              <a:t>&gt;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None/>
            </a:pPr>
            <a:r>
              <a:rPr lang="en-US" altLang="zh-CN" sz="1600" dirty="0" err="1" smtClean="0"/>
              <a:t>int</a:t>
            </a:r>
            <a:r>
              <a:rPr lang="en-US" altLang="zh-CN" sz="1600" dirty="0" smtClean="0"/>
              <a:t> main()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None/>
            </a:pPr>
            <a:r>
              <a:rPr lang="en-US" altLang="zh-CN" sz="1600" dirty="0" smtClean="0"/>
              <a:t>{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None/>
            </a:pPr>
            <a:r>
              <a:rPr lang="en-US" altLang="zh-CN" sz="1600" dirty="0" smtClean="0"/>
              <a:t>	</a:t>
            </a:r>
            <a:r>
              <a:rPr lang="en-US" altLang="zh-CN" sz="1600" dirty="0" smtClean="0">
                <a:solidFill>
                  <a:srgbClr val="7030A0"/>
                </a:solidFill>
              </a:rPr>
              <a:t>unsigned </a:t>
            </a:r>
            <a:r>
              <a:rPr lang="en-US" altLang="zh-CN" sz="1600" dirty="0" err="1" smtClean="0">
                <a:solidFill>
                  <a:srgbClr val="7030A0"/>
                </a:solidFill>
              </a:rPr>
              <a:t>i</a:t>
            </a:r>
            <a:r>
              <a:rPr lang="en-US" altLang="zh-CN" sz="1600" dirty="0" smtClean="0"/>
              <a:t>;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None/>
            </a:pPr>
            <a:r>
              <a:rPr lang="en-US" altLang="zh-CN" sz="1600" dirty="0" smtClean="0"/>
              <a:t>	unsigned long </a:t>
            </a:r>
            <a:r>
              <a:rPr lang="en-US" altLang="zh-CN" sz="1600" dirty="0" err="1" smtClean="0"/>
              <a:t>long</a:t>
            </a:r>
            <a:r>
              <a:rPr lang="en-US" altLang="zh-CN" sz="1600" dirty="0" smtClean="0"/>
              <a:t>  </a:t>
            </a:r>
            <a:r>
              <a:rPr lang="en-US" altLang="zh-CN" sz="1600" dirty="0"/>
              <a:t>factorial=1;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None/>
            </a:pPr>
            <a:r>
              <a:rPr lang="en-US" altLang="zh-CN" sz="1600" dirty="0" smtClean="0"/>
              <a:t>       for (</a:t>
            </a:r>
            <a:r>
              <a:rPr lang="en-US" altLang="zh-CN" sz="1600" dirty="0" smtClean="0">
                <a:solidFill>
                  <a:srgbClr val="7030A0"/>
                </a:solidFill>
              </a:rPr>
              <a:t>unsigned </a:t>
            </a:r>
            <a:r>
              <a:rPr lang="en-US" altLang="zh-CN" sz="1600" dirty="0" err="1" smtClean="0"/>
              <a:t>i</a:t>
            </a:r>
            <a:r>
              <a:rPr lang="en-US" altLang="zh-CN" sz="1600" dirty="0" smtClean="0"/>
              <a:t>=1; </a:t>
            </a:r>
            <a:r>
              <a:rPr lang="en-US" altLang="zh-CN" sz="1600" dirty="0" err="1" smtClean="0"/>
              <a:t>i</a:t>
            </a:r>
            <a:r>
              <a:rPr lang="en-US" altLang="zh-CN" sz="1600" dirty="0" smtClean="0"/>
              <a:t>&lt;=10; </a:t>
            </a:r>
            <a:r>
              <a:rPr lang="en-US" altLang="zh-CN" sz="1600" dirty="0" err="1" smtClean="0"/>
              <a:t>i</a:t>
            </a:r>
            <a:r>
              <a:rPr lang="en-US" altLang="zh-CN" sz="1600" dirty="0" smtClean="0"/>
              <a:t>++ )  </a:t>
            </a:r>
            <a:r>
              <a:rPr lang="en-US" altLang="zh-CN" sz="1400" dirty="0" smtClean="0">
                <a:solidFill>
                  <a:srgbClr val="C00000"/>
                </a:solidFill>
              </a:rPr>
              <a:t>//</a:t>
            </a:r>
            <a:r>
              <a:rPr lang="zh-CN" altLang="en-US" sz="1400" dirty="0" smtClean="0">
                <a:solidFill>
                  <a:srgbClr val="C00000"/>
                </a:solidFill>
              </a:rPr>
              <a:t>无分号</a:t>
            </a:r>
            <a:r>
              <a:rPr lang="en-US" altLang="zh-CN" sz="1400" dirty="0" smtClean="0">
                <a:solidFill>
                  <a:srgbClr val="C00000"/>
                </a:solidFill>
              </a:rPr>
              <a:t>	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None/>
            </a:pPr>
            <a:r>
              <a:rPr lang="en-US" altLang="zh-CN" sz="1600" dirty="0" smtClean="0"/>
              <a:t>      { 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None/>
            </a:pPr>
            <a:r>
              <a:rPr lang="en-US" altLang="zh-CN" sz="1600" dirty="0" smtClean="0"/>
              <a:t>           factorial *= </a:t>
            </a:r>
            <a:r>
              <a:rPr lang="en-US" altLang="zh-CN" sz="1600" dirty="0" err="1" smtClean="0"/>
              <a:t>i</a:t>
            </a:r>
            <a:r>
              <a:rPr lang="en-US" altLang="zh-CN" sz="1600" dirty="0" smtClean="0"/>
              <a:t>; 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None/>
            </a:pPr>
            <a:r>
              <a:rPr lang="en-US" altLang="zh-CN" sz="1600" dirty="0" smtClean="0"/>
              <a:t>           </a:t>
            </a:r>
            <a:r>
              <a:rPr lang="en-US" altLang="zh-CN" sz="1600" dirty="0" err="1" smtClean="0"/>
              <a:t>printf</a:t>
            </a:r>
            <a:r>
              <a:rPr lang="en-US" altLang="zh-CN" sz="1600" dirty="0" smtClean="0"/>
              <a:t>("10! =%u\n", factorial);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None/>
            </a:pPr>
            <a:r>
              <a:rPr lang="en-US" altLang="zh-CN" sz="1600" dirty="0" smtClean="0"/>
              <a:t>       }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None/>
            </a:pPr>
            <a:r>
              <a:rPr lang="en-US" altLang="zh-CN" sz="1600" dirty="0" smtClean="0"/>
              <a:t>       </a:t>
            </a:r>
            <a:r>
              <a:rPr lang="en-US" altLang="zh-CN" sz="1600" dirty="0" err="1" smtClean="0"/>
              <a:t>printf</a:t>
            </a:r>
            <a:r>
              <a:rPr lang="en-US" altLang="zh-CN" sz="1600" dirty="0" smtClean="0"/>
              <a:t>(“</a:t>
            </a:r>
            <a:r>
              <a:rPr lang="en-US" altLang="zh-CN" sz="1600" dirty="0" err="1" smtClean="0">
                <a:solidFill>
                  <a:srgbClr val="C00000"/>
                </a:solidFill>
              </a:rPr>
              <a:t>i</a:t>
            </a:r>
            <a:r>
              <a:rPr lang="en-US" altLang="zh-CN" sz="1600" dirty="0" smtClean="0">
                <a:solidFill>
                  <a:srgbClr val="C00000"/>
                </a:solidFill>
              </a:rPr>
              <a:t> =%u\n", </a:t>
            </a:r>
            <a:r>
              <a:rPr lang="en-US" altLang="zh-CN" sz="1600" dirty="0" err="1" smtClean="0">
                <a:solidFill>
                  <a:srgbClr val="C00000"/>
                </a:solidFill>
              </a:rPr>
              <a:t>i</a:t>
            </a:r>
            <a:r>
              <a:rPr lang="en-US" altLang="zh-CN" sz="1600" dirty="0" smtClean="0"/>
              <a:t>);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None/>
            </a:pPr>
            <a:r>
              <a:rPr lang="en-US" altLang="zh-CN" sz="1600" dirty="0" smtClean="0"/>
              <a:t>	return 0; 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None/>
            </a:pPr>
            <a:r>
              <a:rPr lang="en-US" altLang="zh-CN" sz="1600" dirty="0" smtClean="0"/>
              <a:t> } 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zh-CN" sz="2000" dirty="0" smtClean="0"/>
          </a:p>
        </p:txBody>
      </p:sp>
      <p:sp>
        <p:nvSpPr>
          <p:cNvPr id="8" name="圆角矩形标注 7"/>
          <p:cNvSpPr/>
          <p:nvPr/>
        </p:nvSpPr>
        <p:spPr bwMode="auto">
          <a:xfrm>
            <a:off x="559618" y="4768223"/>
            <a:ext cx="4527771" cy="423249"/>
          </a:xfrm>
          <a:prstGeom prst="wedgeRoundRectCallout">
            <a:avLst>
              <a:gd name="adj1" fmla="val -20833"/>
              <a:gd name="adj2" fmla="val 37225"/>
              <a:gd name="adj3" fmla="val 16667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lang="zh-CN" altLang="en-US" sz="1600" dirty="0" smtClean="0">
                <a:solidFill>
                  <a:srgbClr val="000000"/>
                </a:solidFill>
                <a:ea typeface="宋体" panose="02010600030101010101" pitchFamily="2" charset="-122"/>
              </a:rPr>
              <a:t>涉及到变量的作用域问题。后面将要详细介绍。</a:t>
            </a:r>
            <a:endParaRPr lang="en-US" altLang="zh-CN" sz="1600" dirty="0" smtClean="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74818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rgbClr val="7030A0"/>
                </a:solidFill>
              </a:rPr>
              <a:t>自学：</a:t>
            </a:r>
            <a:r>
              <a:rPr lang="zh-CN" altLang="en-US" dirty="0" smtClean="0">
                <a:solidFill>
                  <a:srgbClr val="0000CC"/>
                </a:solidFill>
              </a:rPr>
              <a:t>有符号整数</a:t>
            </a:r>
            <a:r>
              <a:rPr lang="zh-CN" altLang="en-US" dirty="0" smtClean="0"/>
              <a:t>与</a:t>
            </a:r>
            <a:r>
              <a:rPr lang="zh-CN" altLang="en-US" dirty="0" smtClean="0">
                <a:solidFill>
                  <a:srgbClr val="0000CC"/>
                </a:solidFill>
              </a:rPr>
              <a:t>无符号整数</a:t>
            </a:r>
            <a:r>
              <a:rPr lang="zh-CN" altLang="en-US" dirty="0" smtClean="0"/>
              <a:t>之间的比较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17990" y="1135063"/>
            <a:ext cx="8593254" cy="5345112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b="1" u="sng" dirty="0">
                <a:solidFill>
                  <a:srgbClr val="C00000"/>
                </a:solidFill>
              </a:rPr>
              <a:t>注意</a:t>
            </a:r>
            <a:r>
              <a:rPr lang="zh-CN" altLang="en-US" sz="2000" b="1" u="sng" dirty="0">
                <a:solidFill>
                  <a:srgbClr val="0000CC"/>
                </a:solidFill>
              </a:rPr>
              <a:t>有符号数</a:t>
            </a:r>
            <a:r>
              <a:rPr lang="zh-CN" altLang="en-US" sz="2000" b="1" u="sng" dirty="0">
                <a:solidFill>
                  <a:srgbClr val="C00000"/>
                </a:solidFill>
              </a:rPr>
              <a:t>与</a:t>
            </a:r>
            <a:r>
              <a:rPr lang="zh-CN" altLang="en-US" sz="2000" b="1" u="sng" dirty="0">
                <a:solidFill>
                  <a:srgbClr val="0000CC"/>
                </a:solidFill>
              </a:rPr>
              <a:t>无符号数</a:t>
            </a:r>
            <a:r>
              <a:rPr lang="zh-CN" altLang="en-US" sz="2000" b="1" u="sng" dirty="0">
                <a:solidFill>
                  <a:srgbClr val="C00000"/>
                </a:solidFill>
              </a:rPr>
              <a:t>之间的</a:t>
            </a:r>
            <a:r>
              <a:rPr lang="zh-CN" altLang="en-US" sz="2000" b="1" u="sng" dirty="0" smtClean="0">
                <a:solidFill>
                  <a:srgbClr val="C00000"/>
                </a:solidFill>
              </a:rPr>
              <a:t>比较运算（</a:t>
            </a:r>
            <a:r>
              <a:rPr lang="zh-CN" altLang="en-US" sz="2000" b="1" i="1" u="sng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不符合</a:t>
            </a:r>
            <a:r>
              <a:rPr lang="zh-CN" altLang="en-US" sz="2000" b="1" u="sng" dirty="0" smtClean="0"/>
              <a:t>我们平时的</a:t>
            </a:r>
            <a:r>
              <a:rPr lang="zh-CN" altLang="en-US" sz="2000" b="1" u="sng" dirty="0"/>
              <a:t>比较习惯</a:t>
            </a:r>
            <a:r>
              <a:rPr lang="zh-CN" altLang="en-US" sz="2000" b="1" u="sng" dirty="0" smtClean="0">
                <a:solidFill>
                  <a:srgbClr val="C00000"/>
                </a:solidFill>
              </a:rPr>
              <a:t>）</a:t>
            </a:r>
            <a:endParaRPr lang="en-US" altLang="zh-CN" sz="2000" b="1" u="sng" dirty="0" smtClean="0">
              <a:solidFill>
                <a:srgbClr val="C000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b="1" dirty="0" smtClean="0">
                <a:solidFill>
                  <a:srgbClr val="C00000"/>
                </a:solidFill>
              </a:rPr>
              <a:t>慎用！！！</a:t>
            </a:r>
            <a:endParaRPr lang="en-US" altLang="zh-CN" sz="2000" b="1" dirty="0" smtClean="0">
              <a:solidFill>
                <a:srgbClr val="C000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dirty="0" smtClean="0"/>
              <a:t>例如：</a:t>
            </a:r>
            <a:endParaRPr lang="en-US" altLang="zh-CN" sz="2000" dirty="0" smtClean="0"/>
          </a:p>
          <a:p>
            <a:pPr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dirty="0" smtClean="0">
                <a:solidFill>
                  <a:srgbClr val="000000"/>
                </a:solidFill>
              </a:rPr>
              <a:t>        </a:t>
            </a:r>
            <a:r>
              <a:rPr lang="en-US" altLang="zh-CN" sz="1600" dirty="0" err="1" smtClean="0">
                <a:solidFill>
                  <a:srgbClr val="000000"/>
                </a:solidFill>
              </a:rPr>
              <a:t>int</a:t>
            </a:r>
            <a:r>
              <a:rPr lang="en-US" altLang="zh-CN" sz="1600" dirty="0" smtClean="0">
                <a:solidFill>
                  <a:srgbClr val="000000"/>
                </a:solidFill>
              </a:rPr>
              <a:t> </a:t>
            </a:r>
            <a:r>
              <a:rPr lang="en-US" altLang="zh-CN" sz="1600" dirty="0">
                <a:solidFill>
                  <a:srgbClr val="7030A0"/>
                </a:solidFill>
              </a:rPr>
              <a:t>a</a:t>
            </a:r>
            <a:r>
              <a:rPr lang="en-US" altLang="zh-CN" sz="1600" dirty="0" smtClean="0">
                <a:solidFill>
                  <a:srgbClr val="7030A0"/>
                </a:solidFill>
              </a:rPr>
              <a:t>=  -4</a:t>
            </a:r>
          </a:p>
          <a:p>
            <a:pPr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dirty="0">
                <a:solidFill>
                  <a:srgbClr val="000000"/>
                </a:solidFill>
              </a:rPr>
              <a:t> </a:t>
            </a:r>
            <a:r>
              <a:rPr lang="en-US" altLang="zh-CN" sz="1600" dirty="0" smtClean="0">
                <a:solidFill>
                  <a:srgbClr val="000000"/>
                </a:solidFill>
              </a:rPr>
              <a:t>       unsigned  b=3</a:t>
            </a:r>
            <a:r>
              <a:rPr lang="en-US" altLang="zh-CN" sz="1600" dirty="0">
                <a:solidFill>
                  <a:srgbClr val="000000"/>
                </a:solidFill>
              </a:rPr>
              <a:t>;</a:t>
            </a:r>
          </a:p>
          <a:p>
            <a:pPr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dirty="0">
                <a:solidFill>
                  <a:srgbClr val="000000"/>
                </a:solidFill>
              </a:rPr>
              <a:t>        a&gt;b        </a:t>
            </a:r>
            <a:r>
              <a:rPr lang="en-US" altLang="zh-CN" sz="1600" dirty="0" smtClean="0">
                <a:solidFill>
                  <a:srgbClr val="000000"/>
                </a:solidFill>
              </a:rPr>
              <a:t>//</a:t>
            </a:r>
            <a:r>
              <a:rPr lang="en-US" altLang="zh-CN" sz="1600" b="1" dirty="0" smtClean="0">
                <a:solidFill>
                  <a:srgbClr val="7030A0"/>
                </a:solidFill>
              </a:rPr>
              <a:t>true</a:t>
            </a:r>
            <a:r>
              <a:rPr lang="zh-CN" altLang="en-US" sz="1600" dirty="0" smtClean="0">
                <a:solidFill>
                  <a:srgbClr val="000000"/>
                </a:solidFill>
              </a:rPr>
              <a:t>，值为 </a:t>
            </a:r>
            <a:r>
              <a:rPr lang="en-US" altLang="zh-CN" sz="1600" dirty="0" smtClean="0">
                <a:solidFill>
                  <a:srgbClr val="000000"/>
                </a:solidFill>
              </a:rPr>
              <a:t>1</a:t>
            </a:r>
            <a:endParaRPr lang="en-US" altLang="zh-CN" sz="1600" dirty="0">
              <a:solidFill>
                <a:srgbClr val="000000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dirty="0">
                <a:solidFill>
                  <a:srgbClr val="000000"/>
                </a:solidFill>
              </a:rPr>
              <a:t>        a</a:t>
            </a:r>
            <a:r>
              <a:rPr lang="en-US" altLang="zh-CN" sz="1600" dirty="0" smtClean="0">
                <a:solidFill>
                  <a:srgbClr val="000000"/>
                </a:solidFill>
              </a:rPr>
              <a:t>&lt;=b      //</a:t>
            </a:r>
            <a:r>
              <a:rPr lang="en-US" altLang="zh-CN" sz="1600" b="1" dirty="0" smtClean="0">
                <a:solidFill>
                  <a:srgbClr val="7030A0"/>
                </a:solidFill>
              </a:rPr>
              <a:t>false</a:t>
            </a:r>
            <a:r>
              <a:rPr lang="zh-CN" altLang="en-US" sz="1600" dirty="0" smtClean="0">
                <a:solidFill>
                  <a:srgbClr val="000000"/>
                </a:solidFill>
              </a:rPr>
              <a:t>，值为 </a:t>
            </a:r>
            <a:r>
              <a:rPr lang="en-US" altLang="zh-CN" sz="1600" dirty="0" smtClean="0">
                <a:solidFill>
                  <a:srgbClr val="000000"/>
                </a:solidFill>
              </a:rPr>
              <a:t>0</a:t>
            </a:r>
            <a:endParaRPr lang="en-US" altLang="zh-CN" sz="1600" dirty="0">
              <a:solidFill>
                <a:srgbClr val="000000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dirty="0">
                <a:solidFill>
                  <a:srgbClr val="FF0000"/>
                </a:solidFill>
              </a:rPr>
              <a:t>        a= = b    </a:t>
            </a:r>
            <a:r>
              <a:rPr lang="en-US" altLang="zh-CN" sz="1600" dirty="0" smtClean="0">
                <a:solidFill>
                  <a:srgbClr val="FF0000"/>
                </a:solidFill>
              </a:rPr>
              <a:t>//false</a:t>
            </a:r>
            <a:r>
              <a:rPr lang="zh-CN" altLang="en-US" sz="1600" dirty="0" smtClean="0">
                <a:solidFill>
                  <a:srgbClr val="FF0000"/>
                </a:solidFill>
              </a:rPr>
              <a:t>，值为 </a:t>
            </a:r>
            <a:r>
              <a:rPr lang="en-US" altLang="zh-CN" sz="1600" dirty="0">
                <a:solidFill>
                  <a:srgbClr val="FF0000"/>
                </a:solidFill>
              </a:rPr>
              <a:t>0</a:t>
            </a:r>
          </a:p>
          <a:p>
            <a:pPr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dirty="0">
                <a:solidFill>
                  <a:srgbClr val="FF0000"/>
                </a:solidFill>
              </a:rPr>
              <a:t>        a != b     </a:t>
            </a:r>
            <a:r>
              <a:rPr lang="en-US" altLang="zh-CN" sz="1600" dirty="0" smtClean="0">
                <a:solidFill>
                  <a:srgbClr val="FF0000"/>
                </a:solidFill>
              </a:rPr>
              <a:t>//true</a:t>
            </a:r>
            <a:r>
              <a:rPr lang="zh-CN" altLang="en-US" sz="1600" dirty="0" smtClean="0">
                <a:solidFill>
                  <a:srgbClr val="FF0000"/>
                </a:solidFill>
              </a:rPr>
              <a:t>，值为</a:t>
            </a:r>
            <a:r>
              <a:rPr lang="en-US" altLang="zh-CN" sz="1600" dirty="0" smtClean="0">
                <a:solidFill>
                  <a:srgbClr val="FF0000"/>
                </a:solidFill>
              </a:rPr>
              <a:t>1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b="1" dirty="0">
                <a:solidFill>
                  <a:srgbClr val="0000CC"/>
                </a:solidFill>
              </a:rPr>
              <a:t>有符号数</a:t>
            </a:r>
            <a:r>
              <a:rPr lang="zh-CN" altLang="en-US" sz="2000" b="1" dirty="0">
                <a:solidFill>
                  <a:srgbClr val="C00000"/>
                </a:solidFill>
              </a:rPr>
              <a:t>与</a:t>
            </a:r>
            <a:r>
              <a:rPr lang="zh-CN" altLang="en-US" sz="2000" b="1" dirty="0">
                <a:solidFill>
                  <a:srgbClr val="0000CC"/>
                </a:solidFill>
              </a:rPr>
              <a:t>无符号数</a:t>
            </a:r>
            <a:r>
              <a:rPr lang="zh-CN" altLang="en-US" sz="2000" b="1" dirty="0">
                <a:solidFill>
                  <a:srgbClr val="C00000"/>
                </a:solidFill>
              </a:rPr>
              <a:t>之间的</a:t>
            </a:r>
            <a:r>
              <a:rPr lang="zh-CN" altLang="en-US" sz="2000" b="1" dirty="0">
                <a:solidFill>
                  <a:srgbClr val="7030A0"/>
                </a:solidFill>
              </a:rPr>
              <a:t>比较</a:t>
            </a:r>
            <a:r>
              <a:rPr lang="zh-CN" altLang="en-US" sz="2000" b="1" dirty="0" smtClean="0">
                <a:solidFill>
                  <a:srgbClr val="7030A0"/>
                </a:solidFill>
              </a:rPr>
              <a:t>运算</a:t>
            </a:r>
            <a:r>
              <a:rPr lang="zh-CN" altLang="en-US" sz="2000" b="1" dirty="0" smtClean="0">
                <a:solidFill>
                  <a:srgbClr val="C00000"/>
                </a:solidFill>
              </a:rPr>
              <a:t>过程</a:t>
            </a:r>
            <a:endParaRPr lang="en-US" altLang="zh-CN" sz="2000" b="1" dirty="0">
              <a:solidFill>
                <a:srgbClr val="C00000"/>
              </a:solidFill>
            </a:endParaRPr>
          </a:p>
          <a:p>
            <a:pPr marL="971550" lvl="1"/>
            <a:r>
              <a:rPr lang="zh-CN" altLang="en-US" sz="1600" dirty="0" smtClean="0"/>
              <a:t>将</a:t>
            </a:r>
            <a:r>
              <a:rPr lang="zh-CN" altLang="en-US" sz="1600" b="1" dirty="0" smtClean="0">
                <a:solidFill>
                  <a:srgbClr val="7030A0"/>
                </a:solidFill>
              </a:rPr>
              <a:t>有符号数隐式</a:t>
            </a:r>
            <a:r>
              <a:rPr lang="zh-CN" altLang="en-US" sz="1600" dirty="0" smtClean="0"/>
              <a:t>转换成无</a:t>
            </a:r>
            <a:r>
              <a:rPr lang="zh-CN" altLang="en-US" sz="1600" b="1" dirty="0" smtClean="0">
                <a:solidFill>
                  <a:srgbClr val="0070C0"/>
                </a:solidFill>
              </a:rPr>
              <a:t>符号数</a:t>
            </a:r>
            <a:r>
              <a:rPr lang="zh-CN" altLang="en-US" sz="1600" dirty="0" smtClean="0"/>
              <a:t>（即将有符号数视为无符号数）</a:t>
            </a:r>
            <a:endParaRPr lang="en-US" altLang="zh-CN" sz="1600" dirty="0" smtClean="0"/>
          </a:p>
          <a:p>
            <a:pPr marL="971550" lvl="1"/>
            <a:r>
              <a:rPr lang="zh-CN" altLang="en-US" sz="1600" dirty="0" smtClean="0"/>
              <a:t>两数再进行比较（</a:t>
            </a:r>
            <a:r>
              <a:rPr lang="zh-CN" altLang="en-US" sz="1600" b="1" dirty="0" smtClean="0">
                <a:solidFill>
                  <a:srgbClr val="7030A0"/>
                </a:solidFill>
              </a:rPr>
              <a:t>按照无符号数进行比较</a:t>
            </a:r>
            <a:r>
              <a:rPr lang="zh-CN" altLang="en-US" sz="1600" dirty="0" smtClean="0"/>
              <a:t>）</a:t>
            </a:r>
            <a:endParaRPr lang="en-US" altLang="zh-CN" sz="1600" dirty="0" smtClean="0"/>
          </a:p>
          <a:p>
            <a:pPr marL="971550" lvl="1"/>
            <a:r>
              <a:rPr lang="en-US" altLang="zh-CN" sz="1600" dirty="0" err="1"/>
              <a:t>int</a:t>
            </a:r>
            <a:r>
              <a:rPr lang="en-US" altLang="zh-CN" sz="1600" dirty="0"/>
              <a:t> a=-4</a:t>
            </a:r>
            <a:r>
              <a:rPr lang="zh-CN" altLang="en-US" sz="1600" dirty="0"/>
              <a:t>的机器数（即补码）：</a:t>
            </a:r>
            <a:r>
              <a:rPr lang="en-US" altLang="zh-CN" sz="1600" dirty="0"/>
              <a:t>0xFF FF </a:t>
            </a:r>
            <a:r>
              <a:rPr lang="en-US" altLang="zh-CN" sz="1600" dirty="0" err="1"/>
              <a:t>FF</a:t>
            </a:r>
            <a:r>
              <a:rPr lang="en-US" altLang="zh-CN" sz="1600" dirty="0"/>
              <a:t> FC</a:t>
            </a:r>
          </a:p>
          <a:p>
            <a:pPr marL="971550" lvl="1"/>
            <a:r>
              <a:rPr lang="en-US" altLang="zh-CN" sz="1600" dirty="0" smtClean="0"/>
              <a:t>unsigned b=3</a:t>
            </a:r>
            <a:r>
              <a:rPr lang="zh-CN" altLang="en-US" sz="1600" dirty="0" smtClean="0"/>
              <a:t>的机器数：</a:t>
            </a:r>
            <a:r>
              <a:rPr lang="en-US" altLang="zh-CN" sz="1600" dirty="0" smtClean="0"/>
              <a:t>0x00 00 00 03</a:t>
            </a:r>
          </a:p>
          <a:p>
            <a:pPr marL="971550" lvl="1"/>
            <a:r>
              <a:rPr lang="zh-CN" altLang="en-US" sz="1600" b="1" dirty="0" smtClean="0">
                <a:solidFill>
                  <a:srgbClr val="7030A0"/>
                </a:solidFill>
              </a:rPr>
              <a:t>两个无符号数</a:t>
            </a:r>
            <a:r>
              <a:rPr lang="en-US" altLang="zh-CN" sz="1600" b="1" dirty="0" smtClean="0">
                <a:solidFill>
                  <a:srgbClr val="7030A0"/>
                </a:solidFill>
              </a:rPr>
              <a:t> </a:t>
            </a:r>
            <a:r>
              <a:rPr lang="en-US" altLang="zh-CN" sz="1600" b="1" dirty="0">
                <a:solidFill>
                  <a:srgbClr val="0000CC"/>
                </a:solidFill>
              </a:rPr>
              <a:t>0xFF FF </a:t>
            </a:r>
            <a:r>
              <a:rPr lang="en-US" altLang="zh-CN" sz="1600" b="1" dirty="0" err="1">
                <a:solidFill>
                  <a:srgbClr val="0000CC"/>
                </a:solidFill>
              </a:rPr>
              <a:t>FF</a:t>
            </a:r>
            <a:r>
              <a:rPr lang="en-US" altLang="zh-CN" sz="1600" b="1" dirty="0">
                <a:solidFill>
                  <a:srgbClr val="0000CC"/>
                </a:solidFill>
              </a:rPr>
              <a:t> </a:t>
            </a:r>
            <a:r>
              <a:rPr lang="en-US" altLang="zh-CN" sz="1600" b="1" dirty="0" smtClean="0">
                <a:solidFill>
                  <a:srgbClr val="0000CC"/>
                </a:solidFill>
              </a:rPr>
              <a:t>FC</a:t>
            </a:r>
            <a:r>
              <a:rPr lang="zh-CN" altLang="en-US" sz="1600" b="1" dirty="0">
                <a:solidFill>
                  <a:srgbClr val="7030A0"/>
                </a:solidFill>
              </a:rPr>
              <a:t>、</a:t>
            </a:r>
            <a:r>
              <a:rPr lang="en-US" altLang="zh-CN" sz="1600" b="1" dirty="0" smtClean="0">
                <a:solidFill>
                  <a:srgbClr val="0000CC"/>
                </a:solidFill>
              </a:rPr>
              <a:t>0x00 </a:t>
            </a:r>
            <a:r>
              <a:rPr lang="en-US" altLang="zh-CN" sz="1600" b="1" dirty="0">
                <a:solidFill>
                  <a:srgbClr val="0000CC"/>
                </a:solidFill>
              </a:rPr>
              <a:t>00 00 </a:t>
            </a:r>
            <a:r>
              <a:rPr lang="en-US" altLang="zh-CN" sz="1600" b="1" dirty="0" smtClean="0">
                <a:solidFill>
                  <a:srgbClr val="0000CC"/>
                </a:solidFill>
              </a:rPr>
              <a:t>03</a:t>
            </a:r>
            <a:r>
              <a:rPr lang="zh-CN" altLang="en-US" sz="1600" dirty="0" smtClean="0"/>
              <a:t>比较</a:t>
            </a:r>
            <a:r>
              <a:rPr lang="zh-CN" altLang="en-US" sz="1600" b="1" dirty="0" smtClean="0">
                <a:solidFill>
                  <a:srgbClr val="7030A0"/>
                </a:solidFill>
              </a:rPr>
              <a:t>，显然有</a:t>
            </a:r>
            <a:r>
              <a:rPr lang="en-US" altLang="zh-CN" sz="1600" b="1" dirty="0">
                <a:solidFill>
                  <a:srgbClr val="0000CC"/>
                </a:solidFill>
              </a:rPr>
              <a:t>-</a:t>
            </a:r>
            <a:r>
              <a:rPr lang="en-US" altLang="zh-CN" sz="1600" b="1" dirty="0" smtClean="0">
                <a:solidFill>
                  <a:srgbClr val="0000CC"/>
                </a:solidFill>
              </a:rPr>
              <a:t>4&gt;3</a:t>
            </a:r>
            <a:r>
              <a:rPr lang="zh-CN" altLang="en-US" sz="1600" b="1" dirty="0" smtClean="0">
                <a:solidFill>
                  <a:srgbClr val="7030A0"/>
                </a:solidFill>
              </a:rPr>
              <a:t>，即</a:t>
            </a:r>
            <a:r>
              <a:rPr lang="zh-CN" altLang="en-US" sz="1600" b="1" dirty="0" smtClean="0">
                <a:solidFill>
                  <a:srgbClr val="0000CC"/>
                </a:solidFill>
              </a:rPr>
              <a:t> </a:t>
            </a:r>
            <a:r>
              <a:rPr lang="en-US" altLang="zh-CN" sz="1600" b="1" dirty="0" smtClean="0">
                <a:solidFill>
                  <a:srgbClr val="0000CC"/>
                </a:solidFill>
              </a:rPr>
              <a:t>a&gt;b</a:t>
            </a:r>
          </a:p>
          <a:p>
            <a:pPr marL="971550" lvl="1"/>
            <a:r>
              <a:rPr lang="zh-CN" altLang="en-US" sz="1600" dirty="0" smtClean="0"/>
              <a:t>隐式将</a:t>
            </a:r>
            <a:r>
              <a:rPr lang="zh-CN" altLang="en-US" sz="1600" dirty="0" smtClean="0">
                <a:solidFill>
                  <a:srgbClr val="7030A0"/>
                </a:solidFill>
              </a:rPr>
              <a:t>有符号数</a:t>
            </a:r>
            <a:r>
              <a:rPr lang="en-US" altLang="zh-CN" sz="1600" dirty="0" smtClean="0">
                <a:solidFill>
                  <a:srgbClr val="7030A0"/>
                </a:solidFill>
                <a:sym typeface="Wingdings" panose="05000000000000000000" pitchFamily="2" charset="2"/>
              </a:rPr>
              <a:t></a:t>
            </a:r>
            <a:r>
              <a:rPr lang="zh-CN" altLang="en-US" sz="1600" dirty="0" smtClean="0">
                <a:solidFill>
                  <a:srgbClr val="7030A0"/>
                </a:solidFill>
                <a:sym typeface="Wingdings" panose="05000000000000000000" pitchFamily="2" charset="2"/>
              </a:rPr>
              <a:t>无符号数</a:t>
            </a:r>
            <a:r>
              <a:rPr lang="zh-CN" altLang="en-US" sz="1600" b="1" dirty="0" smtClean="0">
                <a:solidFill>
                  <a:srgbClr val="0070C0"/>
                </a:solidFill>
              </a:rPr>
              <a:t>可能</a:t>
            </a:r>
            <a:r>
              <a:rPr lang="zh-CN" altLang="en-US" sz="1600" dirty="0" smtClean="0"/>
              <a:t>的理由：无符号数表示的范围较大</a:t>
            </a:r>
            <a:endParaRPr lang="en-US" altLang="zh-CN" sz="1600" dirty="0" smtClean="0"/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zh-CN" sz="2000" dirty="0" smtClean="0"/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zh-CN" sz="2000" dirty="0"/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zh-CN" sz="2000" dirty="0"/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zh-CN" sz="2000" dirty="0" smtClean="0"/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172002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rgbClr val="7030A0"/>
                </a:solidFill>
              </a:rPr>
              <a:t>课后练习：</a:t>
            </a:r>
            <a:r>
              <a:rPr lang="zh-CN" altLang="en-US" dirty="0" smtClean="0"/>
              <a:t>关于</a:t>
            </a:r>
            <a:r>
              <a:rPr lang="en-US" altLang="zh-CN" dirty="0"/>
              <a:t>for</a:t>
            </a:r>
            <a:r>
              <a:rPr lang="zh-CN" altLang="en-US" dirty="0"/>
              <a:t>循环变量的增量与步长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宋体" panose="02010600030101010101" pitchFamily="2" charset="-122"/>
              </a:rPr>
              <a:t>例</a:t>
            </a:r>
            <a:r>
              <a:rPr lang="en-US" altLang="zh-CN" sz="2000" dirty="0">
                <a:latin typeface="宋体" panose="02010600030101010101" pitchFamily="2" charset="-122"/>
              </a:rPr>
              <a:t>4</a:t>
            </a:r>
            <a:r>
              <a:rPr lang="zh-CN" altLang="en-US" sz="2000" dirty="0">
                <a:latin typeface="宋体" panose="02010600030101010101" pitchFamily="2" charset="-122"/>
              </a:rPr>
              <a:t>：</a:t>
            </a:r>
            <a:r>
              <a:rPr lang="en-US" altLang="zh-CN" sz="2000" b="1" dirty="0">
                <a:solidFill>
                  <a:srgbClr val="0000CC"/>
                </a:solidFill>
              </a:rPr>
              <a:t> </a:t>
            </a:r>
            <a:r>
              <a:rPr lang="en-US" altLang="zh-CN" sz="2000" b="1" dirty="0" err="1">
                <a:solidFill>
                  <a:srgbClr val="FF0000"/>
                </a:solidFill>
              </a:rPr>
              <a:t>i</a:t>
            </a:r>
            <a:r>
              <a:rPr lang="en-US" altLang="zh-CN" sz="2000" b="1" dirty="0">
                <a:solidFill>
                  <a:srgbClr val="FF0000"/>
                </a:solidFill>
              </a:rPr>
              <a:t>++ </a:t>
            </a:r>
            <a:r>
              <a:rPr lang="zh-CN" altLang="en-US" sz="2000" b="1" dirty="0">
                <a:solidFill>
                  <a:srgbClr val="0000CC"/>
                </a:solidFill>
              </a:rPr>
              <a:t>，即</a:t>
            </a:r>
            <a:r>
              <a:rPr lang="en-US" altLang="zh-CN" sz="2000" b="1" dirty="0" err="1">
                <a:solidFill>
                  <a:srgbClr val="0000CC"/>
                </a:solidFill>
              </a:rPr>
              <a:t>i</a:t>
            </a:r>
            <a:r>
              <a:rPr lang="en-US" altLang="zh-CN" sz="2000" b="1" dirty="0">
                <a:solidFill>
                  <a:srgbClr val="0000CC"/>
                </a:solidFill>
              </a:rPr>
              <a:t>=i+1</a:t>
            </a:r>
            <a:r>
              <a:rPr lang="zh-CN" altLang="en-US" sz="2000" b="1" dirty="0">
                <a:solidFill>
                  <a:srgbClr val="0000CC"/>
                </a:solidFill>
              </a:rPr>
              <a:t>，步长为</a:t>
            </a:r>
            <a:r>
              <a:rPr lang="en-US" altLang="zh-CN" sz="2000" b="1" dirty="0">
                <a:solidFill>
                  <a:srgbClr val="0000CC"/>
                </a:solidFill>
              </a:rPr>
              <a:t>1</a:t>
            </a:r>
            <a:endParaRPr lang="en-US" altLang="zh-CN" sz="2000" dirty="0">
              <a:solidFill>
                <a:srgbClr val="C00000"/>
              </a:solidFill>
              <a:latin typeface="宋体" panose="02010600030101010101" pitchFamily="2" charset="-122"/>
            </a:endParaRPr>
          </a:p>
          <a:p>
            <a:pPr marL="285750" lvl="1" indent="0">
              <a:buNone/>
            </a:pPr>
            <a:r>
              <a:rPr lang="en-US" altLang="zh-CN" sz="1800" dirty="0"/>
              <a:t>  for(int </a:t>
            </a:r>
            <a:r>
              <a:rPr lang="en-US" altLang="zh-CN" sz="1800" dirty="0" err="1"/>
              <a:t>i</a:t>
            </a:r>
            <a:r>
              <a:rPr lang="en-US" altLang="zh-CN" sz="1800" dirty="0"/>
              <a:t>=1; </a:t>
            </a:r>
            <a:r>
              <a:rPr lang="en-US" altLang="zh-CN" sz="1800" dirty="0" err="1"/>
              <a:t>i</a:t>
            </a:r>
            <a:r>
              <a:rPr lang="en-US" altLang="zh-CN" sz="1800" dirty="0"/>
              <a:t> &lt;100 ; </a:t>
            </a:r>
            <a:r>
              <a:rPr lang="en-US" altLang="zh-CN" sz="1800" b="1" dirty="0" err="1">
                <a:solidFill>
                  <a:srgbClr val="FF0000"/>
                </a:solidFill>
              </a:rPr>
              <a:t>i</a:t>
            </a:r>
            <a:r>
              <a:rPr lang="en-US" altLang="zh-CN" sz="1800" b="1" dirty="0">
                <a:solidFill>
                  <a:srgbClr val="FF0000"/>
                </a:solidFill>
              </a:rPr>
              <a:t>++ </a:t>
            </a:r>
            <a:r>
              <a:rPr lang="en-US" altLang="zh-CN" sz="1800" dirty="0"/>
              <a:t>) </a:t>
            </a:r>
          </a:p>
          <a:p>
            <a:pPr marL="285750" lvl="1" indent="0">
              <a:buNone/>
            </a:pPr>
            <a:r>
              <a:rPr lang="en-US" altLang="zh-CN" sz="1800" dirty="0"/>
              <a:t>         </a:t>
            </a:r>
            <a:r>
              <a:rPr lang="en-US" altLang="zh-CN" sz="1800" dirty="0" err="1"/>
              <a:t>printf</a:t>
            </a:r>
            <a:r>
              <a:rPr lang="en-US" altLang="zh-CN" sz="1800" dirty="0"/>
              <a:t>(“%d ”,</a:t>
            </a:r>
            <a:r>
              <a:rPr lang="en-US" altLang="zh-CN" sz="1800" dirty="0" err="1"/>
              <a:t>i</a:t>
            </a:r>
            <a:r>
              <a:rPr lang="en-US" altLang="zh-CN" sz="1800" dirty="0"/>
              <a:t>);              //</a:t>
            </a:r>
            <a:r>
              <a:rPr lang="zh-CN" altLang="en-US" sz="1800" dirty="0"/>
              <a:t>循环</a:t>
            </a:r>
            <a:r>
              <a:rPr lang="en-US" altLang="zh-CN" sz="1800" dirty="0"/>
              <a:t>99</a:t>
            </a:r>
            <a:r>
              <a:rPr lang="zh-CN" altLang="en-US" sz="1800" dirty="0"/>
              <a:t>次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宋体" panose="02010600030101010101" pitchFamily="2" charset="-122"/>
              </a:rPr>
              <a:t>例</a:t>
            </a:r>
            <a:r>
              <a:rPr lang="en-US" altLang="zh-CN" sz="2000" dirty="0">
                <a:latin typeface="宋体" panose="02010600030101010101" pitchFamily="2" charset="-122"/>
              </a:rPr>
              <a:t>5</a:t>
            </a:r>
            <a:r>
              <a:rPr lang="zh-CN" altLang="en-US" sz="2000" dirty="0">
                <a:latin typeface="宋体" panose="02010600030101010101" pitchFamily="2" charset="-122"/>
              </a:rPr>
              <a:t>：</a:t>
            </a:r>
            <a:r>
              <a:rPr lang="en-US" altLang="zh-CN" sz="2000" b="1" dirty="0">
                <a:solidFill>
                  <a:srgbClr val="0000CC"/>
                </a:solidFill>
              </a:rPr>
              <a:t> </a:t>
            </a:r>
            <a:r>
              <a:rPr lang="en-US" altLang="zh-CN" sz="2000" b="1" dirty="0" err="1">
                <a:solidFill>
                  <a:srgbClr val="FF0000"/>
                </a:solidFill>
              </a:rPr>
              <a:t>i</a:t>
            </a:r>
            <a:r>
              <a:rPr lang="en-US" altLang="zh-CN" sz="2000" b="1" dirty="0">
                <a:solidFill>
                  <a:srgbClr val="FF0000"/>
                </a:solidFill>
              </a:rPr>
              <a:t> = i+1 </a:t>
            </a:r>
            <a:r>
              <a:rPr lang="zh-CN" altLang="en-US" sz="2000" b="1" dirty="0">
                <a:solidFill>
                  <a:srgbClr val="0000CC"/>
                </a:solidFill>
              </a:rPr>
              <a:t>，步长为</a:t>
            </a:r>
            <a:r>
              <a:rPr lang="en-US" altLang="zh-CN" sz="2000" b="1" dirty="0">
                <a:solidFill>
                  <a:srgbClr val="0000CC"/>
                </a:solidFill>
              </a:rPr>
              <a:t>1</a:t>
            </a:r>
            <a:endParaRPr lang="en-US" altLang="zh-CN" sz="2000" dirty="0">
              <a:latin typeface="宋体" panose="02010600030101010101" pitchFamily="2" charset="-122"/>
            </a:endParaRPr>
          </a:p>
          <a:p>
            <a:pPr marL="285750" lvl="1" indent="0">
              <a:buNone/>
            </a:pPr>
            <a:r>
              <a:rPr lang="en-US" altLang="zh-CN" sz="1800" dirty="0"/>
              <a:t> for(int </a:t>
            </a:r>
            <a:r>
              <a:rPr lang="en-US" altLang="zh-CN" sz="1800" dirty="0" err="1"/>
              <a:t>i</a:t>
            </a:r>
            <a:r>
              <a:rPr lang="en-US" altLang="zh-CN" sz="1800" dirty="0"/>
              <a:t>=1; </a:t>
            </a:r>
            <a:r>
              <a:rPr lang="en-US" altLang="zh-CN" sz="1800" dirty="0" err="1"/>
              <a:t>i</a:t>
            </a:r>
            <a:r>
              <a:rPr lang="en-US" altLang="zh-CN" sz="1800" dirty="0"/>
              <a:t> &lt;100 ; </a:t>
            </a:r>
            <a:r>
              <a:rPr lang="en-US" altLang="zh-CN" sz="1800" b="1" dirty="0" err="1">
                <a:solidFill>
                  <a:srgbClr val="FF0000"/>
                </a:solidFill>
              </a:rPr>
              <a:t>i</a:t>
            </a:r>
            <a:r>
              <a:rPr lang="en-US" altLang="zh-CN" sz="1800" b="1" dirty="0">
                <a:solidFill>
                  <a:srgbClr val="FF0000"/>
                </a:solidFill>
              </a:rPr>
              <a:t> = i+1 </a:t>
            </a:r>
            <a:r>
              <a:rPr lang="en-US" altLang="zh-CN" sz="1800" dirty="0"/>
              <a:t>) </a:t>
            </a:r>
          </a:p>
          <a:p>
            <a:pPr marL="285750" lvl="1" indent="0">
              <a:buNone/>
            </a:pPr>
            <a:r>
              <a:rPr lang="en-US" altLang="zh-CN" sz="1800" dirty="0"/>
              <a:t>       </a:t>
            </a:r>
            <a:r>
              <a:rPr lang="en-US" altLang="zh-CN" sz="1800" dirty="0" err="1"/>
              <a:t>printf</a:t>
            </a:r>
            <a:r>
              <a:rPr lang="en-US" altLang="zh-CN" sz="1800" dirty="0"/>
              <a:t>(“%d ”,</a:t>
            </a:r>
            <a:r>
              <a:rPr lang="en-US" altLang="zh-CN" sz="1800" dirty="0" err="1"/>
              <a:t>i</a:t>
            </a:r>
            <a:r>
              <a:rPr lang="en-US" altLang="zh-CN" sz="1800" dirty="0"/>
              <a:t>);          </a:t>
            </a:r>
            <a:r>
              <a:rPr lang="zh-CN" altLang="en-US" sz="1800" dirty="0"/>
              <a:t>   </a:t>
            </a:r>
            <a:r>
              <a:rPr lang="en-US" altLang="zh-CN" sz="1800" dirty="0"/>
              <a:t>   //</a:t>
            </a:r>
            <a:r>
              <a:rPr lang="zh-CN" altLang="en-US" sz="1800" dirty="0"/>
              <a:t>循环</a:t>
            </a:r>
            <a:r>
              <a:rPr lang="en-US" altLang="zh-CN" sz="1800" dirty="0"/>
              <a:t>99</a:t>
            </a:r>
            <a:r>
              <a:rPr lang="zh-CN" altLang="en-US" sz="1800" dirty="0"/>
              <a:t>次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宋体" panose="02010600030101010101" pitchFamily="2" charset="-122"/>
              </a:rPr>
              <a:t>例</a:t>
            </a:r>
            <a:r>
              <a:rPr lang="en-US" altLang="zh-CN" sz="2000" dirty="0">
                <a:latin typeface="宋体" panose="02010600030101010101" pitchFamily="2" charset="-122"/>
              </a:rPr>
              <a:t>6</a:t>
            </a:r>
            <a:r>
              <a:rPr lang="zh-CN" altLang="en-US" sz="2000" dirty="0">
                <a:latin typeface="宋体" panose="02010600030101010101" pitchFamily="2" charset="-122"/>
              </a:rPr>
              <a:t>：</a:t>
            </a:r>
            <a:r>
              <a:rPr lang="en-US" altLang="zh-CN" sz="2000" b="1" dirty="0">
                <a:solidFill>
                  <a:srgbClr val="0000CC"/>
                </a:solidFill>
              </a:rPr>
              <a:t> </a:t>
            </a:r>
            <a:r>
              <a:rPr lang="en-US" altLang="zh-CN" sz="2000" b="1" dirty="0" err="1">
                <a:solidFill>
                  <a:srgbClr val="FF0000"/>
                </a:solidFill>
              </a:rPr>
              <a:t>i</a:t>
            </a:r>
            <a:r>
              <a:rPr lang="en-US" altLang="zh-CN" sz="2000" b="1" dirty="0">
                <a:solidFill>
                  <a:srgbClr val="FF0000"/>
                </a:solidFill>
              </a:rPr>
              <a:t> = i+2 </a:t>
            </a:r>
            <a:r>
              <a:rPr lang="zh-CN" altLang="en-US" sz="2000" b="1" dirty="0">
                <a:solidFill>
                  <a:srgbClr val="0000CC"/>
                </a:solidFill>
              </a:rPr>
              <a:t>，步长为</a:t>
            </a:r>
            <a:r>
              <a:rPr lang="en-US" altLang="zh-CN" sz="2000" b="1" dirty="0">
                <a:solidFill>
                  <a:srgbClr val="0000CC"/>
                </a:solidFill>
              </a:rPr>
              <a:t>2</a:t>
            </a:r>
            <a:endParaRPr lang="en-US" altLang="zh-CN" sz="2000" dirty="0">
              <a:latin typeface="宋体" panose="02010600030101010101" pitchFamily="2" charset="-122"/>
            </a:endParaRPr>
          </a:p>
          <a:p>
            <a:pPr marL="285750" lvl="1" indent="0">
              <a:buNone/>
            </a:pPr>
            <a:r>
              <a:rPr lang="en-US" altLang="zh-CN" sz="1800" dirty="0"/>
              <a:t> for(int </a:t>
            </a:r>
            <a:r>
              <a:rPr lang="en-US" altLang="zh-CN" sz="1800" dirty="0" err="1"/>
              <a:t>i</a:t>
            </a:r>
            <a:r>
              <a:rPr lang="en-US" altLang="zh-CN" sz="1800" dirty="0"/>
              <a:t>=1; </a:t>
            </a:r>
            <a:r>
              <a:rPr lang="en-US" altLang="zh-CN" sz="1800" dirty="0" err="1"/>
              <a:t>i</a:t>
            </a:r>
            <a:r>
              <a:rPr lang="en-US" altLang="zh-CN" sz="1800" dirty="0"/>
              <a:t> &lt;100 ; </a:t>
            </a:r>
            <a:r>
              <a:rPr lang="en-US" altLang="zh-CN" sz="1800" b="1" dirty="0" err="1">
                <a:solidFill>
                  <a:srgbClr val="FF0000"/>
                </a:solidFill>
              </a:rPr>
              <a:t>i</a:t>
            </a:r>
            <a:r>
              <a:rPr lang="en-US" altLang="zh-CN" sz="1800" b="1" dirty="0">
                <a:solidFill>
                  <a:srgbClr val="FF0000"/>
                </a:solidFill>
              </a:rPr>
              <a:t> = i+2 </a:t>
            </a:r>
            <a:r>
              <a:rPr lang="en-US" altLang="zh-CN" sz="1800" dirty="0"/>
              <a:t>)    // for(int </a:t>
            </a:r>
            <a:r>
              <a:rPr lang="en-US" altLang="zh-CN" sz="1800" dirty="0" err="1"/>
              <a:t>i</a:t>
            </a:r>
            <a:r>
              <a:rPr lang="en-US" altLang="zh-CN" sz="1800" dirty="0"/>
              <a:t>=1; </a:t>
            </a:r>
            <a:r>
              <a:rPr lang="en-US" altLang="zh-CN" sz="1800" dirty="0" err="1"/>
              <a:t>i</a:t>
            </a:r>
            <a:r>
              <a:rPr lang="en-US" altLang="zh-CN" sz="1800" dirty="0"/>
              <a:t> &lt;100 ; </a:t>
            </a:r>
            <a:r>
              <a:rPr lang="en-US" altLang="zh-CN" sz="1800" dirty="0" err="1"/>
              <a:t>i</a:t>
            </a:r>
            <a:r>
              <a:rPr lang="en-US" altLang="zh-CN" sz="1800" dirty="0"/>
              <a:t> +=2 )   </a:t>
            </a:r>
          </a:p>
          <a:p>
            <a:pPr marL="285750" lvl="1" indent="0">
              <a:buNone/>
            </a:pPr>
            <a:r>
              <a:rPr lang="en-US" altLang="zh-CN" sz="1800" dirty="0"/>
              <a:t>       </a:t>
            </a:r>
            <a:r>
              <a:rPr lang="en-US" altLang="zh-CN" sz="1800" dirty="0" err="1"/>
              <a:t>printf</a:t>
            </a:r>
            <a:r>
              <a:rPr lang="en-US" altLang="zh-CN" sz="1800" dirty="0"/>
              <a:t>(“%d”,</a:t>
            </a:r>
            <a:r>
              <a:rPr lang="en-US" altLang="zh-CN" sz="1800" dirty="0" err="1"/>
              <a:t>i</a:t>
            </a:r>
            <a:r>
              <a:rPr lang="en-US" altLang="zh-CN" sz="1800" dirty="0"/>
              <a:t>);            //</a:t>
            </a:r>
            <a:r>
              <a:rPr lang="zh-CN" altLang="en-US" sz="1800" dirty="0"/>
              <a:t>循环</a:t>
            </a:r>
            <a:r>
              <a:rPr lang="en-US" altLang="zh-CN" sz="1800" dirty="0"/>
              <a:t>50</a:t>
            </a:r>
            <a:r>
              <a:rPr lang="zh-CN" altLang="en-US" sz="1800" dirty="0"/>
              <a:t>次</a:t>
            </a:r>
            <a:endParaRPr lang="en-US" altLang="zh-CN" sz="1800" dirty="0"/>
          </a:p>
          <a:p>
            <a:pPr marL="285750" lvl="1" indent="0">
              <a:buNone/>
            </a:pPr>
            <a:r>
              <a:rPr lang="zh-CN" altLang="en-US" sz="1800" dirty="0"/>
              <a:t>验证：</a:t>
            </a:r>
            <a:endParaRPr lang="en-US" altLang="zh-CN" sz="1800" dirty="0"/>
          </a:p>
          <a:p>
            <a:pPr marL="285750" lvl="1" indent="0">
              <a:buNone/>
            </a:pPr>
            <a:r>
              <a:rPr lang="en-US" altLang="zh-CN" sz="1800" dirty="0"/>
              <a:t>    for(</a:t>
            </a:r>
            <a:r>
              <a:rPr lang="en-US" altLang="zh-CN" sz="1800" b="1" dirty="0"/>
              <a:t>int </a:t>
            </a:r>
            <a:r>
              <a:rPr lang="en-US" altLang="zh-CN" sz="1800" b="1" dirty="0" err="1"/>
              <a:t>i</a:t>
            </a:r>
            <a:r>
              <a:rPr lang="en-US" altLang="zh-CN" sz="1800" b="1" dirty="0"/>
              <a:t>=1,</a:t>
            </a:r>
            <a:r>
              <a:rPr lang="en-US" altLang="zh-CN" sz="1800" b="1" dirty="0">
                <a:solidFill>
                  <a:srgbClr val="0000CC"/>
                </a:solidFill>
              </a:rPr>
              <a:t>j=1</a:t>
            </a:r>
            <a:r>
              <a:rPr lang="en-US" altLang="zh-CN" sz="1800" dirty="0"/>
              <a:t>; </a:t>
            </a:r>
            <a:r>
              <a:rPr lang="en-US" altLang="zh-CN" sz="1800" dirty="0" err="1"/>
              <a:t>i</a:t>
            </a:r>
            <a:r>
              <a:rPr lang="en-US" altLang="zh-CN" sz="1800" dirty="0"/>
              <a:t> &lt;100 ; </a:t>
            </a:r>
            <a:r>
              <a:rPr lang="en-US" altLang="zh-CN" sz="1800" b="1" dirty="0" err="1">
                <a:solidFill>
                  <a:srgbClr val="FF0000"/>
                </a:solidFill>
              </a:rPr>
              <a:t>i</a:t>
            </a:r>
            <a:r>
              <a:rPr lang="en-US" altLang="zh-CN" sz="1800" b="1" dirty="0">
                <a:solidFill>
                  <a:srgbClr val="FF0000"/>
                </a:solidFill>
              </a:rPr>
              <a:t> = i+2 </a:t>
            </a:r>
            <a:r>
              <a:rPr lang="en-US" altLang="zh-CN" sz="1800" b="1" dirty="0">
                <a:solidFill>
                  <a:srgbClr val="0000CC"/>
                </a:solidFill>
              </a:rPr>
              <a:t>,</a:t>
            </a:r>
            <a:r>
              <a:rPr lang="en-US" altLang="zh-CN" sz="1800" b="1" dirty="0" err="1">
                <a:solidFill>
                  <a:srgbClr val="0000CC"/>
                </a:solidFill>
              </a:rPr>
              <a:t>j++</a:t>
            </a:r>
            <a:r>
              <a:rPr lang="en-US" altLang="zh-CN" sz="1800" dirty="0"/>
              <a:t>)    // for(int </a:t>
            </a:r>
            <a:r>
              <a:rPr lang="en-US" altLang="zh-CN" sz="1800" dirty="0" err="1"/>
              <a:t>i</a:t>
            </a:r>
            <a:r>
              <a:rPr lang="en-US" altLang="zh-CN" sz="1800" dirty="0"/>
              <a:t>=1; </a:t>
            </a:r>
            <a:r>
              <a:rPr lang="en-US" altLang="zh-CN" sz="1800" dirty="0" err="1"/>
              <a:t>i</a:t>
            </a:r>
            <a:r>
              <a:rPr lang="en-US" altLang="zh-CN" sz="1800" dirty="0"/>
              <a:t> &lt;100 ; </a:t>
            </a:r>
            <a:r>
              <a:rPr lang="en-US" altLang="zh-CN" sz="1800" dirty="0" err="1"/>
              <a:t>i</a:t>
            </a:r>
            <a:r>
              <a:rPr lang="en-US" altLang="zh-CN" sz="1800" dirty="0"/>
              <a:t> +=2 )   </a:t>
            </a:r>
          </a:p>
          <a:p>
            <a:pPr marL="285750" lvl="1" indent="0">
              <a:buNone/>
            </a:pPr>
            <a:r>
              <a:rPr lang="en-US" altLang="zh-CN" sz="1800" dirty="0"/>
              <a:t>          </a:t>
            </a:r>
            <a:r>
              <a:rPr lang="en-US" altLang="zh-CN" sz="1800" dirty="0" err="1"/>
              <a:t>printf</a:t>
            </a:r>
            <a:r>
              <a:rPr lang="en-US" altLang="zh-CN" sz="1800" dirty="0"/>
              <a:t>(“%</a:t>
            </a:r>
            <a:r>
              <a:rPr lang="en-US" altLang="zh-CN" sz="1800" dirty="0" err="1"/>
              <a:t>d”,j</a:t>
            </a:r>
            <a:r>
              <a:rPr lang="en-US" altLang="zh-CN" sz="1800" dirty="0"/>
              <a:t>);    // </a:t>
            </a:r>
            <a:r>
              <a:rPr lang="zh-CN" altLang="en-US" sz="1800" dirty="0"/>
              <a:t>循环结束时</a:t>
            </a:r>
            <a:r>
              <a:rPr lang="en-US" altLang="zh-CN" sz="1800" dirty="0"/>
              <a:t>j</a:t>
            </a:r>
            <a:r>
              <a:rPr lang="zh-CN" altLang="en-US" sz="1800" dirty="0"/>
              <a:t>的值即为循环次数</a:t>
            </a:r>
            <a:endParaRPr lang="en-US" altLang="zh-CN" sz="1800" dirty="0"/>
          </a:p>
          <a:p>
            <a:pPr marL="285750" lvl="1" indent="0">
              <a:buNone/>
            </a:pPr>
            <a:endParaRPr lang="en-US" altLang="zh-CN" sz="1800" dirty="0"/>
          </a:p>
          <a:p>
            <a:pPr indent="-342900">
              <a:buFont typeface="Wingdings" panose="05000000000000000000" pitchFamily="2" charset="2"/>
              <a:buChar char="l"/>
            </a:pPr>
            <a:endParaRPr lang="en-US" altLang="zh-CN" sz="2200" dirty="0">
              <a:solidFill>
                <a:srgbClr val="0000CC"/>
              </a:solidFill>
            </a:endParaRPr>
          </a:p>
          <a:p>
            <a:pPr marL="285750" lvl="1" indent="0">
              <a:buNone/>
            </a:pPr>
            <a:endParaRPr lang="en-US" altLang="zh-CN" sz="1800" dirty="0"/>
          </a:p>
          <a:p>
            <a:pPr lvl="1">
              <a:buFont typeface="Wingdings" panose="05000000000000000000" pitchFamily="2" charset="2"/>
              <a:buChar char="l"/>
            </a:pPr>
            <a:endParaRPr lang="en-US" altLang="zh-CN" sz="1800" dirty="0"/>
          </a:p>
          <a:p>
            <a:pPr indent="-342900">
              <a:buFont typeface="Wingdings" panose="05000000000000000000" pitchFamily="2" charset="2"/>
              <a:buChar char="l"/>
            </a:pPr>
            <a:endParaRPr lang="zh-CN" altLang="en-US" sz="2200" dirty="0"/>
          </a:p>
        </p:txBody>
      </p:sp>
    </p:spTree>
    <p:extLst>
      <p:ext uri="{BB962C8B-B14F-4D97-AF65-F5344CB8AC3E}">
        <p14:creationId xmlns:p14="http://schemas.microsoft.com/office/powerpoint/2010/main" val="3570102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7030A0"/>
                </a:solidFill>
              </a:rPr>
              <a:t>课后练习：</a:t>
            </a:r>
            <a:r>
              <a:rPr lang="zh-CN" altLang="en-US" dirty="0" smtClean="0"/>
              <a:t>关于</a:t>
            </a:r>
            <a:r>
              <a:rPr lang="en-US" altLang="zh-CN" dirty="0"/>
              <a:t>for</a:t>
            </a:r>
            <a:r>
              <a:rPr lang="zh-CN" altLang="en-US" dirty="0"/>
              <a:t>循环的几个注释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宋体" panose="02010600030101010101" pitchFamily="2" charset="-122"/>
              </a:rPr>
              <a:t>例</a:t>
            </a:r>
            <a:r>
              <a:rPr lang="en-US" altLang="zh-CN" sz="2000" dirty="0">
                <a:latin typeface="宋体" panose="02010600030101010101" pitchFamily="2" charset="-122"/>
              </a:rPr>
              <a:t>7</a:t>
            </a:r>
            <a:r>
              <a:rPr lang="zh-CN" altLang="en-US" sz="2000" dirty="0">
                <a:latin typeface="宋体" panose="02010600030101010101" pitchFamily="2" charset="-122"/>
              </a:rPr>
              <a:t>：</a:t>
            </a:r>
            <a:r>
              <a:rPr lang="zh-CN" altLang="en-US" sz="2000" dirty="0">
                <a:solidFill>
                  <a:srgbClr val="0000CC"/>
                </a:solidFill>
                <a:latin typeface="宋体" panose="02010600030101010101" pitchFamily="2" charset="-122"/>
              </a:rPr>
              <a:t>步长为</a:t>
            </a:r>
            <a:r>
              <a:rPr lang="en-US" altLang="zh-CN" sz="2000" dirty="0">
                <a:solidFill>
                  <a:srgbClr val="0000CC"/>
                </a:solidFill>
                <a:latin typeface="宋体" panose="02010600030101010101" pitchFamily="2" charset="-122"/>
              </a:rPr>
              <a:t>6</a:t>
            </a:r>
          </a:p>
          <a:p>
            <a:pPr marL="285750" lvl="1" indent="0">
              <a:buNone/>
            </a:pPr>
            <a:r>
              <a:rPr lang="en-US" altLang="zh-CN" sz="1800" dirty="0"/>
              <a:t>for(</a:t>
            </a:r>
            <a:r>
              <a:rPr lang="en-US" altLang="zh-CN" sz="1800" dirty="0" err="1"/>
              <a:t>int</a:t>
            </a:r>
            <a:r>
              <a:rPr lang="en-US" altLang="zh-CN" sz="1800" dirty="0"/>
              <a:t> </a:t>
            </a:r>
            <a:r>
              <a:rPr lang="en-US" altLang="zh-CN" sz="1800" dirty="0" err="1"/>
              <a:t>i</a:t>
            </a:r>
            <a:r>
              <a:rPr lang="en-US" altLang="zh-CN" sz="1800" dirty="0"/>
              <a:t>=1; </a:t>
            </a:r>
            <a:r>
              <a:rPr lang="en-US" altLang="zh-CN" sz="1800" dirty="0" err="1"/>
              <a:t>i</a:t>
            </a:r>
            <a:r>
              <a:rPr lang="en-US" altLang="zh-CN" sz="1800" dirty="0"/>
              <a:t> &lt;100 ; </a:t>
            </a:r>
            <a:r>
              <a:rPr lang="en-US" altLang="zh-CN" sz="1800" dirty="0" err="1"/>
              <a:t>i</a:t>
            </a:r>
            <a:r>
              <a:rPr lang="en-US" altLang="zh-CN" sz="1800" dirty="0"/>
              <a:t> ++ )   </a:t>
            </a:r>
          </a:p>
          <a:p>
            <a:pPr marL="285750" lvl="1" indent="0">
              <a:buNone/>
            </a:pPr>
            <a:r>
              <a:rPr lang="en-US" altLang="zh-CN" sz="1800" dirty="0"/>
              <a:t>{     </a:t>
            </a:r>
          </a:p>
          <a:p>
            <a:pPr marL="285750" lvl="1" indent="0">
              <a:buNone/>
            </a:pPr>
            <a:r>
              <a:rPr lang="en-US" altLang="zh-CN" sz="1800" dirty="0"/>
              <a:t>      </a:t>
            </a:r>
            <a:r>
              <a:rPr lang="en-US" altLang="zh-CN" sz="1800" dirty="0" err="1"/>
              <a:t>printf</a:t>
            </a:r>
            <a:r>
              <a:rPr lang="en-US" altLang="zh-CN" sz="1800" dirty="0"/>
              <a:t>(“%d”,</a:t>
            </a:r>
            <a:r>
              <a:rPr lang="en-US" altLang="zh-CN" sz="1800" dirty="0" err="1"/>
              <a:t>i</a:t>
            </a:r>
            <a:r>
              <a:rPr lang="en-US" altLang="zh-CN" sz="1800" dirty="0"/>
              <a:t>);            //</a:t>
            </a:r>
            <a:r>
              <a:rPr lang="zh-CN" altLang="en-US" sz="1800" dirty="0"/>
              <a:t>输出结果</a:t>
            </a:r>
            <a:endParaRPr lang="en-US" altLang="zh-CN" sz="1800" dirty="0"/>
          </a:p>
          <a:p>
            <a:pPr marL="285750" lvl="1" indent="0">
              <a:buNone/>
            </a:pPr>
            <a:r>
              <a:rPr lang="en-US" altLang="zh-CN" sz="1800" b="1" dirty="0">
                <a:solidFill>
                  <a:srgbClr val="0000CC"/>
                </a:solidFill>
              </a:rPr>
              <a:t>      </a:t>
            </a:r>
            <a:r>
              <a:rPr lang="en-US" altLang="zh-CN" sz="1800" b="1" dirty="0" err="1">
                <a:solidFill>
                  <a:srgbClr val="C00000"/>
                </a:solidFill>
              </a:rPr>
              <a:t>i</a:t>
            </a:r>
            <a:r>
              <a:rPr lang="en-US" altLang="zh-CN" sz="1800" b="1" dirty="0">
                <a:solidFill>
                  <a:srgbClr val="C00000"/>
                </a:solidFill>
              </a:rPr>
              <a:t> = i+5;</a:t>
            </a:r>
            <a:r>
              <a:rPr lang="en-US" altLang="zh-CN" sz="1800" dirty="0">
                <a:solidFill>
                  <a:srgbClr val="C00000"/>
                </a:solidFill>
              </a:rPr>
              <a:t>   </a:t>
            </a:r>
            <a:r>
              <a:rPr lang="en-US" altLang="zh-CN" sz="1800" dirty="0"/>
              <a:t>//</a:t>
            </a:r>
            <a:r>
              <a:rPr lang="zh-CN" altLang="en-US" sz="1800" dirty="0">
                <a:solidFill>
                  <a:srgbClr val="0000CC"/>
                </a:solidFill>
              </a:rPr>
              <a:t>不建议在循环体内修改循环变量，不直观，影响可读性</a:t>
            </a:r>
          </a:p>
          <a:p>
            <a:pPr marL="285750" lvl="1" indent="0">
              <a:buNone/>
            </a:pPr>
            <a:r>
              <a:rPr lang="en-US" altLang="zh-CN" sz="1800" dirty="0">
                <a:solidFill>
                  <a:srgbClr val="000000"/>
                </a:solidFill>
              </a:rPr>
              <a:t>}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宋体" panose="02010600030101010101" pitchFamily="2" charset="-122"/>
              </a:rPr>
              <a:t>例</a:t>
            </a:r>
            <a:r>
              <a:rPr lang="en-US" altLang="zh-CN" sz="2000" dirty="0">
                <a:latin typeface="宋体" panose="02010600030101010101" pitchFamily="2" charset="-122"/>
              </a:rPr>
              <a:t>8</a:t>
            </a:r>
            <a:r>
              <a:rPr lang="zh-CN" altLang="en-US" sz="2000" dirty="0">
                <a:latin typeface="宋体" panose="02010600030101010101" pitchFamily="2" charset="-122"/>
              </a:rPr>
              <a:t>：</a:t>
            </a:r>
            <a:r>
              <a:rPr lang="zh-CN" altLang="en-US" sz="2000" dirty="0">
                <a:solidFill>
                  <a:srgbClr val="0000CC"/>
                </a:solidFill>
                <a:latin typeface="宋体" panose="02010600030101010101" pitchFamily="2" charset="-122"/>
              </a:rPr>
              <a:t>步长为</a:t>
            </a:r>
            <a:r>
              <a:rPr lang="en-US" altLang="zh-CN" sz="2000" dirty="0">
                <a:solidFill>
                  <a:srgbClr val="0000CC"/>
                </a:solidFill>
                <a:latin typeface="宋体" panose="02010600030101010101" pitchFamily="2" charset="-122"/>
              </a:rPr>
              <a:t>7</a:t>
            </a:r>
          </a:p>
          <a:p>
            <a:pPr marL="285750" lvl="1" indent="0">
              <a:buNone/>
            </a:pPr>
            <a:r>
              <a:rPr lang="en-US" altLang="zh-CN" sz="1800" dirty="0"/>
              <a:t>for(int </a:t>
            </a:r>
            <a:r>
              <a:rPr lang="en-US" altLang="zh-CN" sz="1800" dirty="0" err="1"/>
              <a:t>i</a:t>
            </a:r>
            <a:r>
              <a:rPr lang="en-US" altLang="zh-CN" sz="1800" dirty="0"/>
              <a:t>=1; </a:t>
            </a:r>
            <a:r>
              <a:rPr lang="en-US" altLang="zh-CN" sz="1800" dirty="0" err="1"/>
              <a:t>i</a:t>
            </a:r>
            <a:r>
              <a:rPr lang="en-US" altLang="zh-CN" sz="1800" dirty="0"/>
              <a:t> &lt;100 ; </a:t>
            </a:r>
            <a:r>
              <a:rPr lang="en-US" altLang="zh-CN" sz="1800" dirty="0" err="1"/>
              <a:t>i</a:t>
            </a:r>
            <a:r>
              <a:rPr lang="en-US" altLang="zh-CN" sz="1800" dirty="0"/>
              <a:t> +=2 ) </a:t>
            </a:r>
          </a:p>
          <a:p>
            <a:pPr marL="285750" lvl="1" indent="0">
              <a:buNone/>
            </a:pPr>
            <a:r>
              <a:rPr lang="en-US" altLang="zh-CN" sz="1800" dirty="0"/>
              <a:t>{     </a:t>
            </a:r>
          </a:p>
          <a:p>
            <a:pPr marL="285750" lvl="1" indent="0">
              <a:buNone/>
            </a:pPr>
            <a:r>
              <a:rPr lang="en-US" altLang="zh-CN" sz="1800" dirty="0"/>
              <a:t>       </a:t>
            </a:r>
            <a:r>
              <a:rPr lang="en-US" altLang="zh-CN" sz="1800" dirty="0" err="1">
                <a:solidFill>
                  <a:srgbClr val="C00000"/>
                </a:solidFill>
              </a:rPr>
              <a:t>i</a:t>
            </a:r>
            <a:r>
              <a:rPr lang="en-US" altLang="zh-CN" sz="1800" dirty="0">
                <a:solidFill>
                  <a:srgbClr val="C00000"/>
                </a:solidFill>
              </a:rPr>
              <a:t> = i+5;   </a:t>
            </a:r>
            <a:r>
              <a:rPr lang="en-US" altLang="zh-CN" sz="1800" dirty="0"/>
              <a:t>//</a:t>
            </a:r>
            <a:r>
              <a:rPr lang="zh-CN" altLang="en-US" sz="1800" dirty="0">
                <a:solidFill>
                  <a:srgbClr val="0000CC"/>
                </a:solidFill>
              </a:rPr>
              <a:t>不建议在循环体内修改循环变量；</a:t>
            </a:r>
            <a:endParaRPr lang="en-US" altLang="zh-CN" sz="1800" dirty="0">
              <a:solidFill>
                <a:srgbClr val="0000CC"/>
              </a:solidFill>
            </a:endParaRPr>
          </a:p>
          <a:p>
            <a:pPr marL="285750" lvl="1" indent="0">
              <a:buNone/>
            </a:pPr>
            <a:r>
              <a:rPr lang="en-US" altLang="zh-CN" sz="1800" dirty="0"/>
              <a:t>      </a:t>
            </a:r>
            <a:r>
              <a:rPr lang="en-US" altLang="zh-CN" sz="1800" dirty="0" err="1"/>
              <a:t>printf</a:t>
            </a:r>
            <a:r>
              <a:rPr lang="en-US" altLang="zh-CN" sz="1800" dirty="0"/>
              <a:t>(“%d  ”,</a:t>
            </a:r>
            <a:r>
              <a:rPr lang="en-US" altLang="zh-CN" sz="1800" dirty="0" err="1"/>
              <a:t>i</a:t>
            </a:r>
            <a:r>
              <a:rPr lang="en-US" altLang="zh-CN" sz="1800" dirty="0"/>
              <a:t>);            //</a:t>
            </a:r>
            <a:r>
              <a:rPr lang="zh-CN" altLang="en-US" sz="1800" dirty="0"/>
              <a:t>输出结果 </a:t>
            </a:r>
            <a:r>
              <a:rPr lang="en-US" altLang="zh-CN" sz="1800" dirty="0"/>
              <a:t>(6 13 20 27  ,… 104)</a:t>
            </a:r>
          </a:p>
          <a:p>
            <a:pPr marL="285750" lvl="1" indent="0">
              <a:buNone/>
            </a:pPr>
            <a:r>
              <a:rPr lang="en-US" altLang="zh-CN" sz="1800" dirty="0"/>
              <a:t>}</a:t>
            </a:r>
            <a:endParaRPr lang="zh-CN" altLang="en-US" sz="1800" dirty="0"/>
          </a:p>
          <a:p>
            <a:pPr marL="285750" lvl="1" indent="0">
              <a:buNone/>
            </a:pPr>
            <a:endParaRPr lang="zh-CN" altLang="en-US" sz="18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1483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7030A0"/>
                </a:solidFill>
              </a:rPr>
              <a:t>课后练习</a:t>
            </a:r>
            <a:r>
              <a:rPr lang="zh-CN" altLang="en-US" dirty="0" smtClean="0">
                <a:solidFill>
                  <a:srgbClr val="7030A0"/>
                </a:solidFill>
              </a:rPr>
              <a:t>：</a:t>
            </a:r>
            <a:r>
              <a:rPr lang="zh-CN" altLang="en-US" dirty="0"/>
              <a:t>注意循</a:t>
            </a:r>
            <a:r>
              <a:rPr lang="zh-CN" altLang="en-US" dirty="0" smtClean="0"/>
              <a:t>环</a:t>
            </a:r>
            <a:r>
              <a:rPr lang="zh-CN" altLang="en-US" dirty="0"/>
              <a:t>变量的</a:t>
            </a:r>
            <a:r>
              <a:rPr lang="zh-CN" altLang="en-US" dirty="0">
                <a:solidFill>
                  <a:srgbClr val="C00000"/>
                </a:solidFill>
              </a:rPr>
              <a:t>溢出</a:t>
            </a:r>
            <a:r>
              <a:rPr lang="zh-CN" altLang="en-US" dirty="0"/>
              <a:t>对</a:t>
            </a:r>
            <a:r>
              <a:rPr lang="en-US" altLang="zh-CN" dirty="0"/>
              <a:t>for</a:t>
            </a:r>
            <a:r>
              <a:rPr lang="zh-CN" altLang="en-US" dirty="0"/>
              <a:t>循环的影响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整数的</a:t>
            </a:r>
            <a:r>
              <a:rPr lang="zh-CN" altLang="en-US" sz="2000" b="1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最大值</a:t>
            </a:r>
            <a:r>
              <a:rPr lang="zh-CN" altLang="en-US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作为</a:t>
            </a:r>
            <a:r>
              <a:rPr lang="zh-CN" altLang="en-US" sz="2000" b="1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循环的终止条件</a:t>
            </a:r>
            <a:r>
              <a:rPr lang="zh-CN" altLang="en-US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可能导致</a:t>
            </a:r>
            <a:r>
              <a:rPr lang="zh-CN" altLang="en-US" sz="2000" b="1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死循环</a:t>
            </a:r>
            <a:r>
              <a:rPr lang="zh-CN" altLang="en-US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；</a:t>
            </a:r>
            <a:endParaRPr lang="en-US" altLang="zh-CN" sz="20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无符号数</a:t>
            </a:r>
            <a:r>
              <a:rPr lang="zh-CN" altLang="en-US" sz="2000" b="1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有溢出问题</a:t>
            </a:r>
            <a:r>
              <a:rPr lang="zh-CN" altLang="en-US" sz="20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：无符号数的最大值</a:t>
            </a:r>
            <a:r>
              <a:rPr lang="en-US" altLang="zh-CN" sz="20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+1</a:t>
            </a:r>
            <a:r>
              <a:rPr lang="en-US" altLang="zh-CN" sz="20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0</a:t>
            </a:r>
            <a:r>
              <a:rPr lang="zh-CN" altLang="en-US" sz="20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；</a:t>
            </a:r>
            <a:endParaRPr lang="en-US" altLang="zh-CN" sz="2000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>
              <a:buNone/>
            </a:pPr>
            <a:r>
              <a:rPr lang="en-US" altLang="zh-CN" sz="20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                                             </a:t>
            </a:r>
            <a:r>
              <a:rPr lang="en-US" altLang="zh-CN" sz="2000" b="1" dirty="0">
                <a:solidFill>
                  <a:srgbClr val="0066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0-1</a:t>
            </a:r>
            <a:r>
              <a:rPr lang="zh-CN" altLang="en-US" sz="2000" b="1" dirty="0">
                <a:solidFill>
                  <a:srgbClr val="0066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无符号数的最大</a:t>
            </a:r>
            <a:r>
              <a:rPr lang="zh-CN" altLang="en-US" sz="2000" b="1" dirty="0" smtClean="0">
                <a:solidFill>
                  <a:srgbClr val="0066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值；</a:t>
            </a:r>
            <a:endParaRPr lang="en-US" altLang="zh-CN" sz="2000" b="1" dirty="0">
              <a:solidFill>
                <a:srgbClr val="0066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有符号数</a:t>
            </a:r>
            <a:r>
              <a:rPr lang="zh-CN" altLang="en-US" sz="2000" b="1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溢出问题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zh-CN" altLang="en-US" sz="20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有符号数的最大值</a:t>
            </a:r>
            <a:r>
              <a:rPr lang="en-US" altLang="zh-CN" sz="20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+1</a:t>
            </a:r>
            <a:r>
              <a:rPr lang="en-US" altLang="zh-CN" sz="20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zh-CN" altLang="en-US" sz="20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有符号数的最小值</a:t>
            </a:r>
            <a:r>
              <a:rPr lang="en-US" altLang="zh-CN" sz="20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(</a:t>
            </a:r>
            <a:r>
              <a:rPr lang="zh-CN" altLang="en-US" sz="20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负数</a:t>
            </a:r>
            <a:r>
              <a:rPr lang="en-US" altLang="zh-CN" sz="20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)</a:t>
            </a:r>
            <a:endParaRPr lang="en-US" altLang="zh-CN" sz="2000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None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</a:t>
            </a:r>
            <a:r>
              <a:rPr lang="zh-CN" altLang="en-US" sz="2000" b="1" dirty="0">
                <a:solidFill>
                  <a:srgbClr val="00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有符号数的最小值</a:t>
            </a:r>
            <a:r>
              <a:rPr lang="en-US" altLang="zh-CN" sz="2000" b="1" dirty="0">
                <a:solidFill>
                  <a:srgbClr val="00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r>
              <a:rPr lang="en-US" altLang="zh-CN" sz="2000" b="1" dirty="0">
                <a:solidFill>
                  <a:srgbClr val="0066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zh-CN" altLang="en-US" sz="2000" b="1" dirty="0">
                <a:solidFill>
                  <a:srgbClr val="0066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有符号数的最大值</a:t>
            </a:r>
            <a:r>
              <a:rPr lang="en-US" altLang="zh-CN" sz="2000" b="1" dirty="0">
                <a:solidFill>
                  <a:srgbClr val="0066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(</a:t>
            </a:r>
            <a:r>
              <a:rPr lang="zh-CN" altLang="en-US" sz="2000" b="1" dirty="0">
                <a:solidFill>
                  <a:srgbClr val="0066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正数</a:t>
            </a:r>
            <a:r>
              <a:rPr lang="en-US" altLang="zh-CN" sz="2000" b="1" dirty="0">
                <a:solidFill>
                  <a:srgbClr val="0066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)</a:t>
            </a:r>
            <a:endParaRPr lang="en-US" altLang="zh-CN" sz="2000" b="1" dirty="0">
              <a:solidFill>
                <a:srgbClr val="0066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例如，对于</a:t>
            </a:r>
            <a:r>
              <a:rPr lang="zh-CN" altLang="en-US" sz="2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无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符号数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71550" lvl="1"/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unsigned short s=0xFFFF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；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s=s+1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，则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s=0;   // 0xFFFF:65535,</a:t>
            </a:r>
            <a:r>
              <a:rPr lang="en-US" altLang="zh-CN" sz="1600" dirty="0">
                <a:solidFill>
                  <a:srgbClr val="0000CC"/>
                </a:solidFill>
              </a:rPr>
              <a:t> 65535+1</a:t>
            </a:r>
            <a:r>
              <a:rPr lang="en-US" altLang="zh-CN" sz="1600" dirty="0">
                <a:solidFill>
                  <a:srgbClr val="0000CC"/>
                </a:solidFill>
                <a:sym typeface="Wingdings" panose="05000000000000000000" pitchFamily="2" charset="2"/>
              </a:rPr>
              <a:t>0</a:t>
            </a:r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71550" lvl="1"/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unsigned short s=0;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s=s-1,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则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s=0xFFFF;    //s=0-1=-1, 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其补码是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0xFFFF (</a:t>
            </a:r>
            <a:r>
              <a:rPr lang="en-US" altLang="zh-CN" sz="1600" dirty="0">
                <a:solidFill>
                  <a:srgbClr val="0000CC"/>
                </a:solidFill>
              </a:rPr>
              <a:t>65535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例如，对于</a:t>
            </a:r>
            <a:r>
              <a:rPr lang="zh-CN" altLang="en-US" sz="2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有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符号数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71550" lvl="1"/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short  s=0x7FFF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；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s=s+1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，则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s=0x8000;   // </a:t>
            </a:r>
            <a:r>
              <a:rPr lang="en-US" altLang="zh-CN" sz="1600" b="1" dirty="0">
                <a:solidFill>
                  <a:srgbClr val="0000CC"/>
                </a:solidFill>
              </a:rPr>
              <a:t>32767+1</a:t>
            </a:r>
            <a:r>
              <a:rPr lang="en-US" altLang="zh-CN" sz="1600" b="1" dirty="0">
                <a:solidFill>
                  <a:srgbClr val="0000CC"/>
                </a:solidFill>
                <a:sym typeface="Wingdings" panose="05000000000000000000" pitchFamily="2" charset="2"/>
              </a:rPr>
              <a:t> </a:t>
            </a:r>
            <a:r>
              <a:rPr lang="en-US" altLang="zh-CN" sz="1600" b="1" dirty="0">
                <a:solidFill>
                  <a:srgbClr val="0000CC"/>
                </a:solidFill>
              </a:rPr>
              <a:t>-32768</a:t>
            </a:r>
          </a:p>
          <a:p>
            <a:pPr marL="971550" lvl="1"/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short s=0x8000;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s=s-1,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则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s=0x7FFF;        //</a:t>
            </a:r>
            <a:r>
              <a:rPr lang="en-US" altLang="zh-CN" sz="1600" b="1" dirty="0">
                <a:solidFill>
                  <a:srgbClr val="0000CC"/>
                </a:solidFill>
              </a:rPr>
              <a:t> -32768 - 1</a:t>
            </a:r>
            <a:r>
              <a:rPr lang="en-US" altLang="zh-CN" sz="1600" b="1" dirty="0">
                <a:solidFill>
                  <a:srgbClr val="0000CC"/>
                </a:solidFill>
                <a:sym typeface="Wingdings" panose="05000000000000000000" pitchFamily="2" charset="2"/>
              </a:rPr>
              <a:t> </a:t>
            </a:r>
            <a:r>
              <a:rPr lang="en-US" altLang="zh-CN" sz="1600" b="1" dirty="0">
                <a:solidFill>
                  <a:srgbClr val="0000CC"/>
                </a:solidFill>
              </a:rPr>
              <a:t>32767</a:t>
            </a:r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l"/>
            </a:pPr>
            <a:endParaRPr lang="en-US" altLang="zh-CN" sz="2000" dirty="0">
              <a:latin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21384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7030A0"/>
                </a:solidFill>
              </a:rPr>
              <a:t>课后练习：</a:t>
            </a:r>
            <a:r>
              <a:rPr lang="zh-CN" altLang="en-US" dirty="0" smtClean="0"/>
              <a:t>循环</a:t>
            </a:r>
            <a:r>
              <a:rPr lang="zh-CN" altLang="en-US" dirty="0"/>
              <a:t>变量的</a:t>
            </a:r>
            <a:r>
              <a:rPr lang="zh-CN" altLang="en-US" dirty="0">
                <a:solidFill>
                  <a:srgbClr val="C00000"/>
                </a:solidFill>
              </a:rPr>
              <a:t>溢出</a:t>
            </a:r>
            <a:r>
              <a:rPr lang="zh-CN" altLang="en-US" dirty="0"/>
              <a:t>对</a:t>
            </a:r>
            <a:r>
              <a:rPr lang="en-US" altLang="zh-CN" dirty="0"/>
              <a:t>for</a:t>
            </a:r>
            <a:r>
              <a:rPr lang="zh-CN" altLang="en-US" dirty="0"/>
              <a:t>循环的影响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宋体" panose="02010600030101010101" pitchFamily="2" charset="-122"/>
              </a:rPr>
              <a:t>例：无符号数溢出：</a:t>
            </a:r>
            <a:r>
              <a:rPr lang="zh-CN" altLang="en-US" sz="2000" b="1" dirty="0">
                <a:solidFill>
                  <a:srgbClr val="006600"/>
                </a:solidFill>
                <a:latin typeface="宋体" panose="02010600030101010101" pitchFamily="2" charset="-122"/>
              </a:rPr>
              <a:t>最大值</a:t>
            </a:r>
            <a:r>
              <a:rPr lang="en-US" altLang="zh-CN" sz="2000" b="1" dirty="0">
                <a:solidFill>
                  <a:srgbClr val="006600"/>
                </a:solidFill>
                <a:latin typeface="宋体" panose="02010600030101010101" pitchFamily="2" charset="-122"/>
              </a:rPr>
              <a:t>0xFF+1</a:t>
            </a:r>
            <a:r>
              <a:rPr lang="en-US" altLang="zh-CN" sz="2000" b="1" dirty="0">
                <a:solidFill>
                  <a:srgbClr val="006600"/>
                </a:solidFill>
                <a:latin typeface="宋体" panose="02010600030101010101" pitchFamily="2" charset="-122"/>
                <a:sym typeface="Wingdings" panose="05000000000000000000" pitchFamily="2" charset="2"/>
              </a:rPr>
              <a:t>0</a:t>
            </a:r>
            <a:endParaRPr lang="en-US" altLang="zh-CN" sz="2000" b="1" dirty="0">
              <a:solidFill>
                <a:srgbClr val="006600"/>
              </a:solidFill>
              <a:latin typeface="宋体" panose="02010600030101010101" pitchFamily="2" charset="-122"/>
            </a:endParaRPr>
          </a:p>
          <a:p>
            <a:pPr marL="285750" lvl="1" indent="0">
              <a:buNone/>
            </a:pPr>
            <a:r>
              <a:rPr lang="en-US" altLang="zh-CN" sz="1800" dirty="0"/>
              <a:t>for(</a:t>
            </a:r>
            <a:r>
              <a:rPr lang="en-US" altLang="zh-CN" sz="1800" dirty="0">
                <a:solidFill>
                  <a:srgbClr val="0000CC"/>
                </a:solidFill>
              </a:rPr>
              <a:t>unsigned char </a:t>
            </a:r>
            <a:r>
              <a:rPr lang="en-US" altLang="zh-CN" sz="1800" dirty="0" err="1">
                <a:solidFill>
                  <a:srgbClr val="0000CC"/>
                </a:solidFill>
              </a:rPr>
              <a:t>i</a:t>
            </a:r>
            <a:r>
              <a:rPr lang="en-US" altLang="zh-CN" sz="1800" dirty="0">
                <a:solidFill>
                  <a:srgbClr val="0000CC"/>
                </a:solidFill>
              </a:rPr>
              <a:t>=1; </a:t>
            </a:r>
            <a:r>
              <a:rPr lang="en-US" altLang="zh-CN" sz="1800" dirty="0" err="1">
                <a:solidFill>
                  <a:srgbClr val="0000CC"/>
                </a:solidFill>
              </a:rPr>
              <a:t>i</a:t>
            </a:r>
            <a:r>
              <a:rPr lang="en-US" altLang="zh-CN" sz="1800" dirty="0">
                <a:solidFill>
                  <a:srgbClr val="0000CC"/>
                </a:solidFill>
              </a:rPr>
              <a:t> </a:t>
            </a:r>
            <a:r>
              <a:rPr lang="en-US" altLang="zh-CN" sz="1800" dirty="0">
                <a:solidFill>
                  <a:srgbClr val="C00000"/>
                </a:solidFill>
              </a:rPr>
              <a:t>&lt;=</a:t>
            </a:r>
            <a:r>
              <a:rPr lang="en-US" altLang="zh-CN" sz="1800" dirty="0">
                <a:solidFill>
                  <a:srgbClr val="0000CC"/>
                </a:solidFill>
              </a:rPr>
              <a:t>255 ; </a:t>
            </a:r>
            <a:r>
              <a:rPr lang="en-US" altLang="zh-CN" sz="1800" dirty="0" err="1">
                <a:solidFill>
                  <a:srgbClr val="0000CC"/>
                </a:solidFill>
              </a:rPr>
              <a:t>i</a:t>
            </a:r>
            <a:r>
              <a:rPr lang="en-US" altLang="zh-CN" sz="1800" dirty="0">
                <a:solidFill>
                  <a:srgbClr val="0000CC"/>
                </a:solidFill>
              </a:rPr>
              <a:t>++ </a:t>
            </a:r>
            <a:r>
              <a:rPr lang="en-US" altLang="zh-CN" sz="1800" dirty="0"/>
              <a:t>)   //</a:t>
            </a:r>
            <a:r>
              <a:rPr lang="en-US" altLang="zh-CN" sz="1800" b="1" dirty="0">
                <a:solidFill>
                  <a:srgbClr val="0000CC"/>
                </a:solidFill>
              </a:rPr>
              <a:t>255+1</a:t>
            </a:r>
            <a:r>
              <a:rPr lang="en-US" altLang="zh-CN" sz="1800" b="1" dirty="0">
                <a:solidFill>
                  <a:srgbClr val="0000CC"/>
                </a:solidFill>
                <a:sym typeface="Wingdings" panose="05000000000000000000" pitchFamily="2" charset="2"/>
              </a:rPr>
              <a:t>0</a:t>
            </a:r>
            <a:r>
              <a:rPr lang="zh-CN" altLang="en-US" sz="1800" b="1" dirty="0">
                <a:solidFill>
                  <a:srgbClr val="0000CC"/>
                </a:solidFill>
                <a:sym typeface="Wingdings" panose="05000000000000000000" pitchFamily="2" charset="2"/>
              </a:rPr>
              <a:t>  </a:t>
            </a:r>
            <a:r>
              <a:rPr lang="en-US" altLang="zh-CN" sz="1800" b="1" dirty="0">
                <a:solidFill>
                  <a:srgbClr val="C00000"/>
                </a:solidFill>
              </a:rPr>
              <a:t>// infinite loop.</a:t>
            </a:r>
            <a:r>
              <a:rPr lang="en-US" altLang="zh-CN" sz="1800" dirty="0"/>
              <a:t> </a:t>
            </a:r>
          </a:p>
          <a:p>
            <a:pPr marL="285750" lvl="1" indent="0">
              <a:buNone/>
            </a:pPr>
            <a:r>
              <a:rPr lang="en-US" altLang="zh-CN" sz="1800" dirty="0"/>
              <a:t>       </a:t>
            </a:r>
            <a:r>
              <a:rPr lang="en-US" altLang="zh-CN" sz="1800" dirty="0" err="1"/>
              <a:t>printf</a:t>
            </a:r>
            <a:r>
              <a:rPr lang="en-US" altLang="zh-CN" sz="1800" dirty="0"/>
              <a:t>(“%d”,</a:t>
            </a:r>
            <a:r>
              <a:rPr lang="en-US" altLang="zh-CN" sz="1800" dirty="0" err="1"/>
              <a:t>i</a:t>
            </a:r>
            <a:r>
              <a:rPr lang="en-US" altLang="zh-CN" sz="1800" dirty="0"/>
              <a:t>);       //</a:t>
            </a:r>
            <a:r>
              <a:rPr lang="zh-CN" altLang="en-US" sz="1800" dirty="0"/>
              <a:t>输出结果：</a:t>
            </a:r>
            <a:r>
              <a:rPr lang="en-US" altLang="zh-CN" sz="1800" dirty="0"/>
              <a:t>1~255,0~255,0~255,…</a:t>
            </a:r>
          </a:p>
          <a:p>
            <a:pPr marL="285750" lvl="1" indent="0">
              <a:buNone/>
            </a:pPr>
            <a:r>
              <a:rPr lang="en-US" altLang="zh-CN" sz="1800" dirty="0"/>
              <a:t>                                   //</a:t>
            </a:r>
            <a:r>
              <a:rPr lang="zh-CN" altLang="en-US" sz="1800" dirty="0"/>
              <a:t>对于</a:t>
            </a:r>
            <a:r>
              <a:rPr lang="zh-CN" altLang="en-US" sz="1800" b="1" dirty="0">
                <a:solidFill>
                  <a:srgbClr val="006600"/>
                </a:solidFill>
              </a:rPr>
              <a:t>无符号字符型数据</a:t>
            </a:r>
            <a:r>
              <a:rPr lang="zh-CN" altLang="en-US" sz="1800" dirty="0"/>
              <a:t>，表示范围</a:t>
            </a:r>
            <a:r>
              <a:rPr lang="en-US" altLang="zh-CN" sz="1800" dirty="0"/>
              <a:t>0~255</a:t>
            </a:r>
            <a:r>
              <a:rPr lang="zh-CN" altLang="en-US" sz="1800" dirty="0"/>
              <a:t>， </a:t>
            </a:r>
            <a:r>
              <a:rPr lang="en-US" altLang="zh-CN" sz="1800" b="1" dirty="0">
                <a:solidFill>
                  <a:srgbClr val="0000CC"/>
                </a:solidFill>
              </a:rPr>
              <a:t>255+1=0</a:t>
            </a:r>
            <a:endParaRPr lang="en-US" altLang="zh-CN" sz="2000" dirty="0">
              <a:latin typeface="宋体" panose="02010600030101010101" pitchFamily="2" charset="-122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宋体" panose="02010600030101010101" pitchFamily="2" charset="-122"/>
              </a:rPr>
              <a:t>例：无符号数溢出</a:t>
            </a:r>
            <a:r>
              <a:rPr lang="en-US" altLang="zh-CN" sz="2000" dirty="0">
                <a:latin typeface="宋体" panose="02010600030101010101" pitchFamily="2" charset="-122"/>
              </a:rPr>
              <a:t>:</a:t>
            </a:r>
            <a:r>
              <a:rPr lang="zh-CN" altLang="en-US" sz="2000" b="1" dirty="0">
                <a:solidFill>
                  <a:srgbClr val="006600"/>
                </a:solidFill>
                <a:latin typeface="宋体" panose="02010600030101010101" pitchFamily="2" charset="-122"/>
              </a:rPr>
              <a:t>最大值</a:t>
            </a:r>
            <a:r>
              <a:rPr lang="en-US" altLang="zh-CN" sz="2000" b="1" dirty="0">
                <a:solidFill>
                  <a:srgbClr val="006600"/>
                </a:solidFill>
                <a:latin typeface="宋体" panose="02010600030101010101" pitchFamily="2" charset="-122"/>
              </a:rPr>
              <a:t>0xFFFF+1</a:t>
            </a:r>
            <a:r>
              <a:rPr lang="en-US" altLang="zh-CN" sz="2000" b="1" dirty="0">
                <a:solidFill>
                  <a:srgbClr val="006600"/>
                </a:solidFill>
                <a:latin typeface="宋体" panose="02010600030101010101" pitchFamily="2" charset="-122"/>
                <a:sym typeface="Wingdings" panose="05000000000000000000" pitchFamily="2" charset="2"/>
              </a:rPr>
              <a:t>0</a:t>
            </a:r>
            <a:endParaRPr lang="en-US" altLang="zh-CN" sz="2000" b="1" dirty="0">
              <a:solidFill>
                <a:srgbClr val="006600"/>
              </a:solidFill>
              <a:latin typeface="宋体" panose="02010600030101010101" pitchFamily="2" charset="-122"/>
            </a:endParaRPr>
          </a:p>
          <a:p>
            <a:pPr marL="285750" lvl="1" indent="0">
              <a:buNone/>
            </a:pPr>
            <a:r>
              <a:rPr lang="en-US" altLang="zh-CN" sz="1800" dirty="0"/>
              <a:t>  for(</a:t>
            </a:r>
            <a:r>
              <a:rPr lang="en-US" altLang="zh-CN" sz="1800" dirty="0">
                <a:solidFill>
                  <a:srgbClr val="0000CC"/>
                </a:solidFill>
              </a:rPr>
              <a:t>unsigned short </a:t>
            </a:r>
            <a:r>
              <a:rPr lang="en-US" altLang="zh-CN" sz="1800" dirty="0" err="1">
                <a:solidFill>
                  <a:srgbClr val="0000CC"/>
                </a:solidFill>
              </a:rPr>
              <a:t>i</a:t>
            </a:r>
            <a:r>
              <a:rPr lang="en-US" altLang="zh-CN" sz="1800" dirty="0">
                <a:solidFill>
                  <a:srgbClr val="0000CC"/>
                </a:solidFill>
              </a:rPr>
              <a:t>=1; </a:t>
            </a:r>
            <a:r>
              <a:rPr lang="en-US" altLang="zh-CN" sz="1800" dirty="0" err="1">
                <a:solidFill>
                  <a:srgbClr val="0000CC"/>
                </a:solidFill>
              </a:rPr>
              <a:t>i</a:t>
            </a:r>
            <a:r>
              <a:rPr lang="en-US" altLang="zh-CN" sz="1800" dirty="0">
                <a:solidFill>
                  <a:srgbClr val="0000CC"/>
                </a:solidFill>
              </a:rPr>
              <a:t> </a:t>
            </a:r>
            <a:r>
              <a:rPr lang="en-US" altLang="zh-CN" sz="1800" dirty="0">
                <a:solidFill>
                  <a:srgbClr val="C00000"/>
                </a:solidFill>
              </a:rPr>
              <a:t>&lt;=</a:t>
            </a:r>
            <a:r>
              <a:rPr lang="en-US" altLang="zh-CN" sz="1800" dirty="0">
                <a:solidFill>
                  <a:srgbClr val="0000CC"/>
                </a:solidFill>
              </a:rPr>
              <a:t>65535 ; </a:t>
            </a:r>
            <a:r>
              <a:rPr lang="en-US" altLang="zh-CN" sz="1800" dirty="0" err="1">
                <a:solidFill>
                  <a:srgbClr val="0000CC"/>
                </a:solidFill>
              </a:rPr>
              <a:t>i</a:t>
            </a:r>
            <a:r>
              <a:rPr lang="en-US" altLang="zh-CN" sz="1800" dirty="0">
                <a:solidFill>
                  <a:srgbClr val="0000CC"/>
                </a:solidFill>
              </a:rPr>
              <a:t>++ </a:t>
            </a:r>
            <a:r>
              <a:rPr lang="en-US" altLang="zh-CN" sz="1800" dirty="0"/>
              <a:t>)   </a:t>
            </a:r>
            <a:r>
              <a:rPr lang="en-US" altLang="zh-CN" sz="1800" b="1" dirty="0">
                <a:solidFill>
                  <a:srgbClr val="C00000"/>
                </a:solidFill>
              </a:rPr>
              <a:t>//  endless loop</a:t>
            </a:r>
          </a:p>
          <a:p>
            <a:pPr marL="285750" lvl="1" indent="0">
              <a:buNone/>
            </a:pPr>
            <a:r>
              <a:rPr lang="en-US" altLang="zh-CN" sz="1800" dirty="0"/>
              <a:t>        </a:t>
            </a:r>
            <a:r>
              <a:rPr lang="en-US" altLang="zh-CN" sz="1800" dirty="0" err="1"/>
              <a:t>printf</a:t>
            </a:r>
            <a:r>
              <a:rPr lang="en-US" altLang="zh-CN" sz="1800" dirty="0"/>
              <a:t>(“%d”,</a:t>
            </a:r>
            <a:r>
              <a:rPr lang="en-US" altLang="zh-CN" sz="1800" dirty="0" err="1"/>
              <a:t>i</a:t>
            </a:r>
            <a:r>
              <a:rPr lang="en-US" altLang="zh-CN" sz="1800" dirty="0"/>
              <a:t>);       //</a:t>
            </a:r>
            <a:r>
              <a:rPr lang="zh-CN" altLang="en-US" sz="1800" dirty="0"/>
              <a:t>输出结果：</a:t>
            </a:r>
            <a:r>
              <a:rPr lang="en-US" altLang="zh-CN" sz="1800" dirty="0"/>
              <a:t>1~65535, 0~65535,0~65535, …</a:t>
            </a:r>
          </a:p>
          <a:p>
            <a:pPr marL="285750" lvl="1" indent="0">
              <a:buNone/>
            </a:pPr>
            <a:r>
              <a:rPr lang="en-US" altLang="zh-CN" sz="1800" dirty="0"/>
              <a:t>                                   //</a:t>
            </a:r>
            <a:r>
              <a:rPr lang="zh-CN" altLang="en-US" sz="1800" dirty="0"/>
              <a:t>对于</a:t>
            </a:r>
            <a:r>
              <a:rPr lang="zh-CN" altLang="en-US" sz="1800" b="1" dirty="0">
                <a:solidFill>
                  <a:srgbClr val="006600"/>
                </a:solidFill>
              </a:rPr>
              <a:t>无符号短整数</a:t>
            </a:r>
            <a:r>
              <a:rPr lang="zh-CN" altLang="en-US" sz="1800" dirty="0"/>
              <a:t>，表示范围</a:t>
            </a:r>
            <a:r>
              <a:rPr lang="en-US" altLang="zh-CN" sz="1800" dirty="0"/>
              <a:t>0~65535</a:t>
            </a:r>
            <a:r>
              <a:rPr lang="zh-CN" altLang="en-US" sz="1800" dirty="0"/>
              <a:t>，</a:t>
            </a:r>
            <a:r>
              <a:rPr lang="en-US" altLang="zh-CN" sz="1800" b="1" dirty="0">
                <a:solidFill>
                  <a:srgbClr val="0000CC"/>
                </a:solidFill>
              </a:rPr>
              <a:t>65535+1=0</a:t>
            </a:r>
          </a:p>
          <a:p>
            <a:pPr marL="285750" lvl="1" indent="0">
              <a:buNone/>
            </a:pPr>
            <a:endParaRPr lang="en-US" altLang="zh-CN" sz="1800" dirty="0"/>
          </a:p>
        </p:txBody>
      </p:sp>
    </p:spTree>
    <p:extLst>
      <p:ext uri="{BB962C8B-B14F-4D97-AF65-F5344CB8AC3E}">
        <p14:creationId xmlns:p14="http://schemas.microsoft.com/office/powerpoint/2010/main" val="3331762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7030A0"/>
                </a:solidFill>
              </a:rPr>
              <a:t>课后练习</a:t>
            </a:r>
            <a:r>
              <a:rPr lang="zh-CN" altLang="en-US" dirty="0" smtClean="0">
                <a:solidFill>
                  <a:srgbClr val="7030A0"/>
                </a:solidFill>
              </a:rPr>
              <a:t>：</a:t>
            </a:r>
            <a:r>
              <a:rPr lang="zh-CN" altLang="en-US" dirty="0" smtClean="0"/>
              <a:t>循环</a:t>
            </a:r>
            <a:r>
              <a:rPr lang="zh-CN" altLang="en-US" dirty="0"/>
              <a:t>变量的</a:t>
            </a:r>
            <a:r>
              <a:rPr lang="zh-CN" altLang="en-US" dirty="0">
                <a:solidFill>
                  <a:srgbClr val="C00000"/>
                </a:solidFill>
              </a:rPr>
              <a:t>溢出</a:t>
            </a:r>
            <a:r>
              <a:rPr lang="zh-CN" altLang="en-US" dirty="0"/>
              <a:t>对</a:t>
            </a:r>
            <a:r>
              <a:rPr lang="en-US" altLang="zh-CN" dirty="0"/>
              <a:t>for</a:t>
            </a:r>
            <a:r>
              <a:rPr lang="zh-CN" altLang="en-US" dirty="0"/>
              <a:t>循环的影响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宋体" panose="02010600030101010101" pitchFamily="2" charset="-122"/>
              </a:rPr>
              <a:t>例：</a:t>
            </a:r>
            <a:r>
              <a:rPr lang="zh-CN" altLang="en-US" sz="2000" dirty="0">
                <a:solidFill>
                  <a:srgbClr val="FF0000"/>
                </a:solidFill>
                <a:latin typeface="宋体" panose="02010600030101010101" pitchFamily="2" charset="-122"/>
              </a:rPr>
              <a:t>无</a:t>
            </a:r>
            <a:r>
              <a:rPr lang="zh-CN" altLang="en-US" sz="2000" dirty="0">
                <a:latin typeface="宋体" panose="02010600030101010101" pitchFamily="2" charset="-122"/>
              </a:rPr>
              <a:t>符号数溢出：</a:t>
            </a:r>
            <a:r>
              <a:rPr lang="en-US" altLang="zh-CN" sz="2000" b="1" dirty="0">
                <a:solidFill>
                  <a:srgbClr val="006600"/>
                </a:solidFill>
                <a:latin typeface="宋体" panose="02010600030101010101" pitchFamily="2" charset="-122"/>
              </a:rPr>
              <a:t>0-1</a:t>
            </a:r>
            <a:r>
              <a:rPr lang="en-US" altLang="zh-CN" sz="2000" b="1" dirty="0">
                <a:solidFill>
                  <a:srgbClr val="006600"/>
                </a:solidFill>
                <a:latin typeface="宋体" panose="02010600030101010101" pitchFamily="2" charset="-122"/>
                <a:sym typeface="Wingdings" panose="05000000000000000000" pitchFamily="2" charset="2"/>
              </a:rPr>
              <a:t>0xFF</a:t>
            </a:r>
            <a:r>
              <a:rPr lang="zh-CN" altLang="en-US" sz="2000" b="1" dirty="0">
                <a:solidFill>
                  <a:srgbClr val="006600"/>
                </a:solidFill>
                <a:latin typeface="宋体" panose="02010600030101010101" pitchFamily="2" charset="-122"/>
                <a:sym typeface="Wingdings" panose="05000000000000000000" pitchFamily="2" charset="2"/>
              </a:rPr>
              <a:t>（</a:t>
            </a:r>
            <a:r>
              <a:rPr lang="en-US" altLang="zh-CN" sz="2000" b="1" dirty="0">
                <a:solidFill>
                  <a:srgbClr val="006600"/>
                </a:solidFill>
                <a:latin typeface="宋体" panose="02010600030101010101" pitchFamily="2" charset="-122"/>
                <a:sym typeface="Wingdings" panose="05000000000000000000" pitchFamily="2" charset="2"/>
              </a:rPr>
              <a:t>255</a:t>
            </a:r>
            <a:r>
              <a:rPr lang="zh-CN" altLang="en-US" sz="2000" b="1" dirty="0">
                <a:solidFill>
                  <a:srgbClr val="006600"/>
                </a:solidFill>
                <a:latin typeface="宋体" panose="02010600030101010101" pitchFamily="2" charset="-122"/>
                <a:sym typeface="Wingdings" panose="05000000000000000000" pitchFamily="2" charset="2"/>
              </a:rPr>
              <a:t>）</a:t>
            </a:r>
            <a:endParaRPr lang="en-US" altLang="zh-CN" sz="2000" b="1" dirty="0">
              <a:solidFill>
                <a:srgbClr val="006600"/>
              </a:solidFill>
              <a:latin typeface="宋体" panose="02010600030101010101" pitchFamily="2" charset="-122"/>
            </a:endParaRPr>
          </a:p>
          <a:p>
            <a:pPr lvl="1" indent="0">
              <a:lnSpc>
                <a:spcPct val="100000"/>
              </a:lnSpc>
              <a:buNone/>
            </a:pPr>
            <a:r>
              <a:rPr lang="en-US" altLang="zh-CN" sz="1800" dirty="0"/>
              <a:t>for (</a:t>
            </a:r>
            <a:r>
              <a:rPr lang="en-US" altLang="zh-CN" sz="1800" dirty="0">
                <a:solidFill>
                  <a:srgbClr val="0000CC"/>
                </a:solidFill>
              </a:rPr>
              <a:t>unsigned char </a:t>
            </a:r>
            <a:r>
              <a:rPr lang="en-US" altLang="zh-CN" sz="1800" dirty="0" err="1">
                <a:solidFill>
                  <a:srgbClr val="0000CC"/>
                </a:solidFill>
              </a:rPr>
              <a:t>i</a:t>
            </a:r>
            <a:r>
              <a:rPr lang="en-US" altLang="zh-CN" sz="1800" dirty="0">
                <a:solidFill>
                  <a:srgbClr val="0000CC"/>
                </a:solidFill>
              </a:rPr>
              <a:t> </a:t>
            </a:r>
            <a:r>
              <a:rPr lang="en-US" altLang="zh-CN" sz="1800" dirty="0"/>
              <a:t>=9; </a:t>
            </a:r>
            <a:r>
              <a:rPr lang="en-US" altLang="zh-CN" sz="1800" dirty="0" err="1"/>
              <a:t>i</a:t>
            </a:r>
            <a:r>
              <a:rPr lang="en-US" altLang="zh-CN" sz="1800" dirty="0"/>
              <a:t>&gt;=0; </a:t>
            </a:r>
            <a:r>
              <a:rPr lang="en-US" altLang="zh-CN" sz="1800" dirty="0" err="1"/>
              <a:t>i</a:t>
            </a:r>
            <a:r>
              <a:rPr lang="en-US" altLang="zh-CN" sz="1800" dirty="0"/>
              <a:t>--)    //</a:t>
            </a:r>
            <a:r>
              <a:rPr lang="zh-CN" altLang="en-US" sz="1800" b="1" dirty="0">
                <a:solidFill>
                  <a:srgbClr val="C00000"/>
                </a:solidFill>
              </a:rPr>
              <a:t>死循环</a:t>
            </a:r>
            <a:r>
              <a:rPr lang="en-US" altLang="zh-CN" sz="1400" dirty="0"/>
              <a:t/>
            </a:r>
            <a:br>
              <a:rPr lang="en-US" altLang="zh-CN" sz="1400" dirty="0"/>
            </a:br>
            <a:r>
              <a:rPr lang="en-US" altLang="zh-CN" sz="1800" dirty="0"/>
              <a:t>{                                                        //</a:t>
            </a:r>
            <a:r>
              <a:rPr lang="zh-CN" altLang="en-US" sz="1800" dirty="0"/>
              <a:t>对于无符号数，最大值</a:t>
            </a:r>
            <a:r>
              <a:rPr lang="en-US" altLang="zh-CN" sz="1800" dirty="0"/>
              <a:t>+1</a:t>
            </a:r>
            <a:r>
              <a:rPr lang="en-US" altLang="zh-CN" sz="1800" dirty="0">
                <a:sym typeface="Wingdings" panose="05000000000000000000" pitchFamily="2" charset="2"/>
              </a:rPr>
              <a:t>0</a:t>
            </a:r>
            <a:r>
              <a:rPr lang="en-US" altLang="zh-CN" sz="1400" dirty="0"/>
              <a:t/>
            </a:r>
            <a:br>
              <a:rPr lang="en-US" altLang="zh-CN" sz="1400" dirty="0"/>
            </a:br>
            <a:r>
              <a:rPr lang="en-US" altLang="zh-CN" sz="1800" dirty="0"/>
              <a:t>         do something; </a:t>
            </a:r>
          </a:p>
          <a:p>
            <a:pPr lvl="1" indent="0">
              <a:lnSpc>
                <a:spcPct val="100000"/>
              </a:lnSpc>
              <a:buNone/>
            </a:pPr>
            <a:r>
              <a:rPr lang="en-US" altLang="zh-CN" sz="1800" dirty="0"/>
              <a:t>}</a:t>
            </a:r>
          </a:p>
          <a:p>
            <a:pPr lvl="1" indent="0">
              <a:lnSpc>
                <a:spcPct val="100000"/>
              </a:lnSpc>
              <a:buNone/>
            </a:pPr>
            <a:endParaRPr lang="en-US" altLang="zh-CN" sz="2000" dirty="0">
              <a:latin typeface="宋体" panose="02010600030101010101" pitchFamily="2" charset="-122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宋体" panose="02010600030101010101" pitchFamily="2" charset="-122"/>
              </a:rPr>
              <a:t>例：</a:t>
            </a:r>
            <a:r>
              <a:rPr lang="zh-CN" altLang="en-US" sz="2000" dirty="0">
                <a:solidFill>
                  <a:srgbClr val="FF0000"/>
                </a:solidFill>
                <a:latin typeface="宋体" panose="02010600030101010101" pitchFamily="2" charset="-122"/>
              </a:rPr>
              <a:t>有</a:t>
            </a:r>
            <a:r>
              <a:rPr lang="zh-CN" altLang="en-US" sz="2000" dirty="0">
                <a:latin typeface="宋体" panose="02010600030101010101" pitchFamily="2" charset="-122"/>
              </a:rPr>
              <a:t>符号数的溢出：</a:t>
            </a:r>
            <a:r>
              <a:rPr lang="zh-CN" altLang="en-US" sz="2000" b="1" dirty="0">
                <a:solidFill>
                  <a:srgbClr val="006600"/>
                </a:solidFill>
                <a:latin typeface="宋体" panose="02010600030101010101" pitchFamily="2" charset="-122"/>
              </a:rPr>
              <a:t>最大值</a:t>
            </a:r>
            <a:r>
              <a:rPr lang="en-US" altLang="zh-CN" sz="2000" b="1" dirty="0">
                <a:solidFill>
                  <a:srgbClr val="006600"/>
                </a:solidFill>
                <a:latin typeface="宋体" panose="02010600030101010101" pitchFamily="2" charset="-122"/>
              </a:rPr>
              <a:t>0x7FFF+1</a:t>
            </a:r>
            <a:r>
              <a:rPr lang="en-US" altLang="zh-CN" sz="2000" b="1" dirty="0">
                <a:solidFill>
                  <a:srgbClr val="006600"/>
                </a:solidFill>
                <a:latin typeface="宋体" panose="02010600030101010101" pitchFamily="2" charset="-122"/>
                <a:sym typeface="Wingdings" panose="05000000000000000000" pitchFamily="2" charset="2"/>
              </a:rPr>
              <a:t>0x8000,</a:t>
            </a:r>
            <a:r>
              <a:rPr lang="zh-CN" altLang="en-US" sz="2000" b="1" dirty="0">
                <a:solidFill>
                  <a:srgbClr val="006600"/>
                </a:solidFill>
                <a:latin typeface="宋体" panose="02010600030101010101" pitchFamily="2" charset="-122"/>
                <a:sym typeface="Wingdings" panose="05000000000000000000" pitchFamily="2" charset="2"/>
              </a:rPr>
              <a:t>即</a:t>
            </a:r>
            <a:r>
              <a:rPr lang="en-US" altLang="zh-CN" sz="2000" b="1" dirty="0">
                <a:solidFill>
                  <a:srgbClr val="006600"/>
                </a:solidFill>
                <a:latin typeface="宋体" panose="02010600030101010101" pitchFamily="2" charset="-122"/>
                <a:sym typeface="Wingdings" panose="05000000000000000000" pitchFamily="2" charset="2"/>
              </a:rPr>
              <a:t>-32768</a:t>
            </a:r>
            <a:endParaRPr lang="en-US" altLang="zh-CN" sz="2000" b="1" dirty="0">
              <a:solidFill>
                <a:srgbClr val="006600"/>
              </a:solidFill>
              <a:latin typeface="宋体" panose="02010600030101010101" pitchFamily="2" charset="-122"/>
            </a:endParaRPr>
          </a:p>
          <a:p>
            <a:pPr marL="285750" lvl="1" indent="0">
              <a:buNone/>
            </a:pPr>
            <a:r>
              <a:rPr lang="en-US" altLang="zh-CN" sz="1800" dirty="0"/>
              <a:t>   for(</a:t>
            </a:r>
            <a:r>
              <a:rPr lang="en-US" altLang="zh-CN" sz="1800" dirty="0">
                <a:solidFill>
                  <a:srgbClr val="0000CC"/>
                </a:solidFill>
              </a:rPr>
              <a:t>short </a:t>
            </a:r>
            <a:r>
              <a:rPr lang="en-US" altLang="zh-CN" sz="1800" dirty="0" err="1">
                <a:solidFill>
                  <a:srgbClr val="0000CC"/>
                </a:solidFill>
              </a:rPr>
              <a:t>i</a:t>
            </a:r>
            <a:r>
              <a:rPr lang="en-US" altLang="zh-CN" sz="1800" dirty="0">
                <a:solidFill>
                  <a:srgbClr val="0000CC"/>
                </a:solidFill>
              </a:rPr>
              <a:t>=1; </a:t>
            </a:r>
            <a:r>
              <a:rPr lang="en-US" altLang="zh-CN" sz="1800" dirty="0" err="1">
                <a:solidFill>
                  <a:srgbClr val="0000CC"/>
                </a:solidFill>
              </a:rPr>
              <a:t>i</a:t>
            </a:r>
            <a:r>
              <a:rPr lang="en-US" altLang="zh-CN" sz="1800" dirty="0">
                <a:solidFill>
                  <a:srgbClr val="0000CC"/>
                </a:solidFill>
              </a:rPr>
              <a:t> &lt;=32767 ; </a:t>
            </a:r>
            <a:r>
              <a:rPr lang="en-US" altLang="zh-CN" sz="1800" dirty="0" err="1">
                <a:solidFill>
                  <a:srgbClr val="0000CC"/>
                </a:solidFill>
              </a:rPr>
              <a:t>i</a:t>
            </a:r>
            <a:r>
              <a:rPr lang="en-US" altLang="zh-CN" sz="1800" dirty="0">
                <a:solidFill>
                  <a:srgbClr val="0000CC"/>
                </a:solidFill>
              </a:rPr>
              <a:t> ++ </a:t>
            </a:r>
            <a:r>
              <a:rPr lang="en-US" altLang="zh-CN" sz="1800" dirty="0"/>
              <a:t>)   //  </a:t>
            </a:r>
            <a:r>
              <a:rPr lang="zh-CN" altLang="en-US" sz="1800" dirty="0"/>
              <a:t>有符号数短整数，</a:t>
            </a:r>
            <a:r>
              <a:rPr lang="en-US" altLang="zh-CN" sz="1800" b="1" dirty="0">
                <a:solidFill>
                  <a:srgbClr val="0000CC"/>
                </a:solidFill>
              </a:rPr>
              <a:t>32767+1</a:t>
            </a:r>
            <a:r>
              <a:rPr lang="en-US" altLang="zh-CN" sz="1800" b="1" dirty="0">
                <a:solidFill>
                  <a:srgbClr val="0000CC"/>
                </a:solidFill>
                <a:sym typeface="Wingdings" panose="05000000000000000000" pitchFamily="2" charset="2"/>
              </a:rPr>
              <a:t>= </a:t>
            </a:r>
            <a:r>
              <a:rPr lang="en-US" altLang="zh-CN" sz="1800" b="1" dirty="0">
                <a:solidFill>
                  <a:srgbClr val="0000CC"/>
                </a:solidFill>
              </a:rPr>
              <a:t>-32768</a:t>
            </a:r>
          </a:p>
          <a:p>
            <a:pPr marL="285750" lvl="1" indent="0">
              <a:buNone/>
            </a:pPr>
            <a:r>
              <a:rPr lang="en-US" altLang="zh-CN" sz="1800" dirty="0"/>
              <a:t>        </a:t>
            </a:r>
            <a:r>
              <a:rPr lang="en-US" altLang="zh-CN" sz="1800" dirty="0" err="1"/>
              <a:t>printf</a:t>
            </a:r>
            <a:r>
              <a:rPr lang="en-US" altLang="zh-CN" sz="1800" dirty="0"/>
              <a:t>(“%d”,</a:t>
            </a:r>
            <a:r>
              <a:rPr lang="en-US" altLang="zh-CN" sz="1800" dirty="0" err="1"/>
              <a:t>i</a:t>
            </a:r>
            <a:r>
              <a:rPr lang="en-US" altLang="zh-CN" sz="1800" dirty="0"/>
              <a:t>);            //</a:t>
            </a:r>
            <a:r>
              <a:rPr lang="zh-CN" altLang="en-US" sz="1800" dirty="0"/>
              <a:t>输出结果：</a:t>
            </a:r>
            <a:r>
              <a:rPr lang="en-US" altLang="zh-CN" sz="1800" dirty="0"/>
              <a:t>1~32767, -32768 ~-1, 0~32767, </a:t>
            </a:r>
          </a:p>
          <a:p>
            <a:pPr marL="285750" lvl="1" indent="0">
              <a:buNone/>
            </a:pPr>
            <a:r>
              <a:rPr lang="en-US" altLang="zh-CN" sz="1800" dirty="0"/>
              <a:t>                                        //                    -32768 ~32767</a:t>
            </a:r>
            <a:r>
              <a:rPr lang="zh-CN" altLang="en-US" sz="1800" dirty="0"/>
              <a:t>，</a:t>
            </a:r>
            <a:r>
              <a:rPr lang="en-US" altLang="zh-CN" sz="1800" dirty="0"/>
              <a:t>…</a:t>
            </a:r>
            <a:r>
              <a:rPr lang="zh-CN" altLang="en-US" sz="1800" dirty="0"/>
              <a:t>，一直循环下去</a:t>
            </a:r>
            <a:endParaRPr lang="en-US" altLang="zh-CN" sz="1800" dirty="0"/>
          </a:p>
        </p:txBody>
      </p:sp>
    </p:spTree>
    <p:extLst>
      <p:ext uri="{BB962C8B-B14F-4D97-AF65-F5344CB8AC3E}">
        <p14:creationId xmlns:p14="http://schemas.microsoft.com/office/powerpoint/2010/main" val="360515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122" name="Text Box 3"/>
              <p:cNvSpPr txBox="1">
                <a:spLocks noChangeArrowheads="1"/>
              </p:cNvSpPr>
              <p:nvPr/>
            </p:nvSpPr>
            <p:spPr bwMode="auto">
              <a:xfrm>
                <a:off x="384212" y="980728"/>
                <a:ext cx="8353176" cy="56886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noAutofit/>
              </a:bodyPr>
              <a:lstStyle>
                <a:lvl1pPr>
                  <a:spcBef>
                    <a:spcPct val="20000"/>
                  </a:spcBef>
                  <a:buClr>
                    <a:srgbClr val="003366"/>
                  </a:buClr>
                  <a:buSzPct val="80000"/>
                  <a:buFont typeface="Wingdings" panose="05000000000000000000" pitchFamily="2" charset="2"/>
                  <a:buChar char="l"/>
                  <a:defRPr sz="2800" b="1">
                    <a:solidFill>
                      <a:srgbClr val="00264C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SzPct val="80000"/>
                  <a:buFont typeface="Wingdings" panose="05000000000000000000" pitchFamily="2" charset="2"/>
                  <a:buChar char="Ø"/>
                  <a:defRPr sz="24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2"/>
                  </a:buClr>
                  <a:buSzPct val="70000"/>
                  <a:buFont typeface="Wingdings" panose="05000000000000000000" pitchFamily="2" charset="2"/>
                  <a:buChar char="±"/>
                  <a:defRPr sz="24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Wingdings" panose="05000000000000000000" pitchFamily="2" charset="2"/>
                  <a:buChar char="¯"/>
                  <a:defRPr sz="20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Wingdings" panose="05000000000000000000" pitchFamily="2" charset="2"/>
                  <a:buChar char="¯"/>
                  <a:defRPr sz="20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¯"/>
                  <a:defRPr sz="20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¯"/>
                  <a:defRPr sz="20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¯"/>
                  <a:defRPr sz="20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¯"/>
                  <a:defRPr sz="20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marL="342900" indent="-342900" algn="just" eaLnBrk="1" hangingPunct="1">
                  <a:buClrTx/>
                </a:pPr>
                <a:r>
                  <a:rPr lang="zh-CN" altLang="en-US" sz="2000" b="1" dirty="0">
                    <a:solidFill>
                      <a:srgbClr val="000000"/>
                    </a:solidFill>
                    <a:ea typeface="Cambria Math" panose="02040503050406030204" pitchFamily="18" charset="0"/>
                    <a:cs typeface="Times New Roman" panose="02020603050405020304" pitchFamily="18" charset="0"/>
                  </a:rPr>
                  <a:t>已知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𝒇</m:t>
                    </m:r>
                    <m:d>
                      <m:dPr>
                        <m:ctrlPr>
                          <a:rPr lang="en-US" altLang="zh-CN" sz="20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0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𝒏</m:t>
                        </m:r>
                      </m:e>
                    </m:d>
                    <m:r>
                      <a:rPr lang="en-US" altLang="zh-CN" sz="20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limUpp>
                      <m:limUppPr>
                        <m:ctrlPr>
                          <a:rPr lang="en-US" altLang="zh-CN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limUppPr>
                      <m:e>
                        <m:limLow>
                          <m:limLowPr>
                            <m:ctrlPr>
                              <a:rPr lang="en-US" altLang="zh-CN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nor/>
                              </m:rPr>
                              <a:rPr lang="en-US" altLang="zh-CN" sz="20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∑</m:t>
                            </m:r>
                          </m:e>
                          <m:lim>
                            <m:r>
                              <a:rPr lang="en-US" altLang="zh-CN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𝒊</m:t>
                            </m:r>
                            <m:r>
                              <a:rPr lang="en-US" altLang="zh-CN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=</m:t>
                            </m:r>
                            <m:r>
                              <a:rPr lang="en-US" altLang="zh-CN" sz="2000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𝟎</m:t>
                            </m:r>
                          </m:lim>
                        </m:limLow>
                      </m:e>
                      <m:lim>
                        <m:r>
                          <a:rPr lang="en-US" altLang="zh-CN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𝒏</m:t>
                        </m:r>
                      </m:lim>
                    </m:limUpp>
                    <m:sSup>
                      <m:sSupPr>
                        <m:ctrlPr>
                          <a:rPr lang="en-US" altLang="zh-CN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0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𝟐</m:t>
                        </m:r>
                      </m:e>
                      <m:sup>
                        <m:r>
                          <a:rPr lang="en-US" altLang="zh-CN" sz="20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𝒊</m:t>
                        </m:r>
                      </m:sup>
                    </m:sSup>
                    <m:r>
                      <a:rPr lang="en-US" altLang="zh-CN" sz="20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0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0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𝟐</m:t>
                        </m:r>
                      </m:e>
                      <m:sup>
                        <m:r>
                          <a:rPr lang="en-US" altLang="zh-CN" sz="20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𝒏</m:t>
                        </m:r>
                        <m:r>
                          <a:rPr lang="en-US" altLang="zh-CN" sz="20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en-US" altLang="zh-CN" sz="20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𝟏</m:t>
                        </m:r>
                      </m:sup>
                    </m:sSup>
                    <m:r>
                      <a:rPr lang="en-US" altLang="zh-CN" sz="20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r>
                      <a:rPr lang="en-US" altLang="zh-CN" sz="20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𝟏</m:t>
                    </m:r>
                    <m:r>
                      <a:rPr lang="en-US" altLang="zh-CN" sz="2000" b="1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limUpp>
                      <m:limUppPr>
                        <m:ctrlPr>
                          <a:rPr lang="en-US" altLang="zh-CN" sz="20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limUppPr>
                      <m:e>
                        <m:groupChr>
                          <m:groupChrPr>
                            <m:chr m:val="⏞"/>
                            <m:pos m:val="top"/>
                            <m:vertJc m:val="bot"/>
                            <m:ctrlPr>
                              <a:rPr lang="en-US" altLang="zh-CN" sz="2000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groupChrPr>
                          <m:e>
                            <m:r>
                              <m:rPr>
                                <m:brk/>
                              </m:rPr>
                              <a:rPr lang="en-US" altLang="zh-CN" sz="2000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𝟏</m:t>
                            </m:r>
                            <m:r>
                              <a:rPr lang="en-US" altLang="zh-CN" sz="2000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𝟏</m:t>
                            </m:r>
                            <m:r>
                              <a:rPr lang="en-US" altLang="zh-CN" sz="2000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…</m:t>
                            </m:r>
                            <m:r>
                              <a:rPr lang="en-US" altLang="zh-CN" sz="2000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𝟏</m:t>
                            </m:r>
                            <m:r>
                              <a:rPr lang="en-US" altLang="zh-CN" sz="2000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𝑩</m:t>
                            </m:r>
                          </m:e>
                        </m:groupChr>
                      </m:e>
                      <m:lim>
                        <m:r>
                          <a:rPr lang="en-US" altLang="zh-CN" sz="20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𝒏</m:t>
                        </m:r>
                        <m:r>
                          <a:rPr lang="en-US" altLang="zh-CN" sz="20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en-US" altLang="zh-CN" sz="20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𝟏</m:t>
                        </m:r>
                        <m:r>
                          <a:rPr lang="zh-CN" altLang="en-US" sz="20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位</m:t>
                        </m:r>
                      </m:lim>
                    </m:limUpp>
                  </m:oMath>
                </a14:m>
                <a:r>
                  <a:rPr lang="zh-CN" altLang="en-US" sz="2000" b="1" dirty="0">
                    <a:solidFill>
                      <a:srgbClr val="000000"/>
                    </a:solidFill>
                    <a:ea typeface="Cambria Math" panose="02040503050406030204" pitchFamily="18" charset="0"/>
                    <a:cs typeface="Times New Roman" panose="02020603050405020304" pitchFamily="18" charset="0"/>
                  </a:rPr>
                  <a:t>，计算</a:t>
                </a:r>
                <a14:m>
                  <m:oMath xmlns:m="http://schemas.openxmlformats.org/officeDocument/2006/math">
                    <m:r>
                      <a:rPr lang="en-US" altLang="zh-CN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𝒇</m:t>
                    </m:r>
                    <m:d>
                      <m:dPr>
                        <m:ctrlPr>
                          <a:rPr lang="en-US" altLang="zh-CN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𝒏</m:t>
                        </m:r>
                      </m:e>
                    </m:d>
                  </m:oMath>
                </a14:m>
                <a:r>
                  <a:rPr lang="zh-CN" altLang="en-US" sz="2000" b="1" dirty="0">
                    <a:solidFill>
                      <a:srgbClr val="000000"/>
                    </a:solidFill>
                    <a:ea typeface="Cambria Math" panose="02040503050406030204" pitchFamily="18" charset="0"/>
                    <a:cs typeface="Times New Roman" panose="02020603050405020304" pitchFamily="18" charset="0"/>
                  </a:rPr>
                  <a:t>的</a:t>
                </a:r>
                <a:r>
                  <a:rPr lang="en-US" altLang="zh-CN" sz="2000" b="1" dirty="0">
                    <a:solidFill>
                      <a:srgbClr val="000000"/>
                    </a:solidFill>
                    <a:ea typeface="Cambria Math" panose="02040503050406030204" pitchFamily="18" charset="0"/>
                    <a:cs typeface="Times New Roman" panose="02020603050405020304" pitchFamily="18" charset="0"/>
                  </a:rPr>
                  <a:t>C</a:t>
                </a:r>
                <a:r>
                  <a:rPr lang="zh-CN" altLang="en-US" sz="2000" b="1" dirty="0">
                    <a:solidFill>
                      <a:srgbClr val="000000"/>
                    </a:solidFill>
                    <a:ea typeface="Cambria Math" panose="02040503050406030204" pitchFamily="18" charset="0"/>
                    <a:cs typeface="Times New Roman" panose="02020603050405020304" pitchFamily="18" charset="0"/>
                  </a:rPr>
                  <a:t>语言函数</a:t>
                </a:r>
                <a:r>
                  <a:rPr lang="en-US" altLang="zh-CN" sz="2000" b="1" dirty="0">
                    <a:solidFill>
                      <a:srgbClr val="000000"/>
                    </a:solidFill>
                    <a:ea typeface="Cambria Math" panose="02040503050406030204" pitchFamily="18" charset="0"/>
                    <a:cs typeface="Times New Roman" panose="02020603050405020304" pitchFamily="18" charset="0"/>
                  </a:rPr>
                  <a:t>f1</a:t>
                </a:r>
                <a:r>
                  <a:rPr lang="zh-CN" altLang="en-US" sz="2000" b="1" dirty="0">
                    <a:solidFill>
                      <a:srgbClr val="000000"/>
                    </a:solidFill>
                    <a:ea typeface="Cambria Math" panose="02040503050406030204" pitchFamily="18" charset="0"/>
                    <a:cs typeface="Times New Roman" panose="02020603050405020304" pitchFamily="18" charset="0"/>
                  </a:rPr>
                  <a:t>如下：</a:t>
                </a:r>
                <a:endParaRPr lang="en-US" altLang="zh-CN" sz="2000" b="1" dirty="0">
                  <a:solidFill>
                    <a:srgbClr val="000000"/>
                  </a:solidFill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lvl="1" indent="0" algn="just" eaLnBrk="1" hangingPunct="1">
                  <a:buClrTx/>
                  <a:buNone/>
                </a:pPr>
                <a:r>
                  <a:rPr lang="en-US" altLang="zh-CN" sz="2000" b="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int f1(unsigned n) {</a:t>
                </a:r>
              </a:p>
              <a:p>
                <a:pPr lvl="1" indent="0" algn="just" eaLnBrk="1" hangingPunct="1">
                  <a:buClrTx/>
                  <a:buNone/>
                </a:pPr>
                <a:r>
                  <a:rPr lang="en-US" altLang="zh-CN" sz="2000" b="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   </a:t>
                </a:r>
                <a:r>
                  <a:rPr lang="en-US" altLang="zh-CN" sz="2000" b="0" dirty="0" err="1">
                    <a:solidFill>
                      <a:srgbClr val="000000"/>
                    </a:solidFill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int</a:t>
                </a:r>
                <a:r>
                  <a:rPr lang="en-US" altLang="zh-CN" sz="2000" b="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sum=1, power=1;</a:t>
                </a:r>
              </a:p>
              <a:p>
                <a:pPr lvl="1" indent="0" algn="just" eaLnBrk="1" hangingPunct="1">
                  <a:buClrTx/>
                  <a:buNone/>
                </a:pPr>
                <a:r>
                  <a:rPr lang="en-US" altLang="zh-CN" sz="2000" b="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   for (unsigned </a:t>
                </a:r>
                <a:r>
                  <a:rPr lang="en-US" altLang="zh-CN" sz="2000" b="0" dirty="0" err="1">
                    <a:solidFill>
                      <a:srgbClr val="000000"/>
                    </a:solidFill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altLang="zh-CN" sz="2000" b="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=0;i&lt;=n-1;i++)  {</a:t>
                </a:r>
              </a:p>
              <a:p>
                <a:pPr lvl="1" indent="0" algn="just" eaLnBrk="1" hangingPunct="1">
                  <a:buClrTx/>
                  <a:buNone/>
                </a:pPr>
                <a:r>
                  <a:rPr lang="en-US" altLang="zh-CN" sz="2000" b="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        power*=2;</a:t>
                </a:r>
              </a:p>
              <a:p>
                <a:pPr lvl="1" indent="0" algn="just" eaLnBrk="1" hangingPunct="1">
                  <a:buClrTx/>
                  <a:buNone/>
                </a:pPr>
                <a:r>
                  <a:rPr lang="en-US" altLang="zh-CN" sz="2000" b="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        sum +=power;</a:t>
                </a:r>
              </a:p>
              <a:p>
                <a:pPr lvl="1" indent="0" algn="just" eaLnBrk="1" hangingPunct="1">
                  <a:buClrTx/>
                  <a:buNone/>
                </a:pPr>
                <a:r>
                  <a:rPr lang="en-US" altLang="zh-CN" sz="2000" b="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   }</a:t>
                </a:r>
              </a:p>
              <a:p>
                <a:pPr lvl="1" indent="0" algn="just" eaLnBrk="1" hangingPunct="1">
                  <a:buClrTx/>
                  <a:buNone/>
                </a:pPr>
                <a:r>
                  <a:rPr lang="en-US" altLang="zh-CN" sz="2000" b="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   return sum;</a:t>
                </a:r>
              </a:p>
              <a:p>
                <a:pPr lvl="1" indent="0" algn="just" eaLnBrk="1" hangingPunct="1">
                  <a:buClrTx/>
                  <a:buNone/>
                </a:pPr>
                <a:r>
                  <a:rPr lang="en-US" altLang="zh-CN" sz="2000" b="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} </a:t>
                </a:r>
              </a:p>
              <a:p>
                <a:pPr marL="457200" indent="-457200" eaLnBrk="1" hangingPunct="1">
                  <a:buClrTx/>
                </a:pPr>
                <a:r>
                  <a:rPr lang="zh-CN" altLang="en-US" sz="2000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若主程序中执行</a:t>
                </a:r>
                <a14:m>
                  <m:oMath xmlns:m="http://schemas.openxmlformats.org/officeDocument/2006/math">
                    <m:r>
                      <a:rPr lang="en-US" altLang="zh-CN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𝒇</m:t>
                    </m:r>
                    <m:r>
                      <a:rPr lang="en-US" altLang="zh-CN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𝟏</m:t>
                    </m:r>
                    <m:d>
                      <m:dPr>
                        <m:ctrlPr>
                          <a:rPr lang="en-US" altLang="zh-CN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0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𝟎</m:t>
                        </m:r>
                      </m:e>
                    </m:d>
                    <m:r>
                      <a:rPr lang="en-US" altLang="zh-CN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zh-CN" altLang="en-US" sz="2000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，运行该程序，会出现什么问题？如何解决？</a:t>
                </a:r>
              </a:p>
              <a:p>
                <a:pPr marL="457200" indent="-457200" eaLnBrk="1" hangingPunct="1">
                  <a:buClrTx/>
                </a:pPr>
                <a14:m>
                  <m:oMath xmlns:m="http://schemas.openxmlformats.org/officeDocument/2006/math">
                    <m:r>
                      <a:rPr lang="en-US" altLang="zh-CN" sz="20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𝒇</m:t>
                    </m:r>
                    <m:r>
                      <a:rPr lang="en-US" altLang="zh-CN" sz="20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𝟏</m:t>
                    </m:r>
                    <m:d>
                      <m:dPr>
                        <m:ctrlPr>
                          <a:rPr lang="en-US" altLang="zh-CN" sz="20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0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𝟑𝟏</m:t>
                        </m:r>
                      </m:e>
                    </m:d>
                  </m:oMath>
                </a14:m>
                <a:r>
                  <a:rPr lang="zh-CN" altLang="en-US" sz="2000" b="1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的返回值是多少？若要</a:t>
                </a:r>
                <a14:m>
                  <m:oMath xmlns:m="http://schemas.openxmlformats.org/officeDocument/2006/math">
                    <m:r>
                      <a:rPr lang="en-US" altLang="zh-CN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𝒇</m:t>
                    </m:r>
                    <m:r>
                      <a:rPr lang="en-US" altLang="zh-CN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𝟏</m:t>
                    </m:r>
                    <m:d>
                      <m:dPr>
                        <m:ctrlPr>
                          <a:rPr lang="en-US" altLang="zh-CN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0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𝒏</m:t>
                        </m:r>
                      </m:e>
                    </m:d>
                  </m:oMath>
                </a14:m>
                <a:r>
                  <a:rPr lang="zh-CN" altLang="en-US" sz="2000" b="1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与</a:t>
                </a:r>
                <a14:m>
                  <m:oMath xmlns:m="http://schemas.openxmlformats.org/officeDocument/2006/math">
                    <m:r>
                      <a:rPr lang="en-US" altLang="zh-CN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𝒇</m:t>
                    </m:r>
                    <m:d>
                      <m:dPr>
                        <m:ctrlPr>
                          <a:rPr lang="en-US" altLang="zh-CN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0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𝒏</m:t>
                        </m:r>
                      </m:e>
                    </m:d>
                  </m:oMath>
                </a14:m>
                <a:r>
                  <a:rPr lang="zh-CN" altLang="en-US" sz="2000" b="1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返回相同的值，</a:t>
                </a:r>
                <a:r>
                  <a:rPr lang="en-US" altLang="zh-CN" sz="2000" b="1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n</a:t>
                </a:r>
                <a:r>
                  <a:rPr lang="zh-CN" altLang="en-US" sz="2000" b="1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最大是多少？</a:t>
                </a:r>
                <a:endParaRPr lang="en-US" altLang="zh-CN" sz="2000" b="1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122" name="Text 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84212" y="980728"/>
                <a:ext cx="8353176" cy="5688632"/>
              </a:xfrm>
              <a:prstGeom prst="rect">
                <a:avLst/>
              </a:prstGeom>
              <a:blipFill>
                <a:blip r:embed="rId3"/>
                <a:stretch>
                  <a:fillRect l="-292" r="-803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71" name="Text Box 2"/>
          <p:cNvSpPr txBox="1">
            <a:spLocks noChangeArrowheads="1"/>
          </p:cNvSpPr>
          <p:nvPr/>
        </p:nvSpPr>
        <p:spPr bwMode="auto">
          <a:xfrm>
            <a:off x="395288" y="283668"/>
            <a:ext cx="803564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003366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rgbClr val="00264C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Ø"/>
              <a:defRPr sz="24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±"/>
              <a:defRPr sz="24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¯"/>
              <a:defRPr sz="20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¯"/>
              <a:defRPr sz="20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¯"/>
              <a:defRPr sz="20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¯"/>
              <a:defRPr sz="20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¯"/>
              <a:defRPr sz="20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¯"/>
              <a:defRPr sz="20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zh-CN" altLang="en-US" dirty="0">
                <a:solidFill>
                  <a:srgbClr val="7030A0"/>
                </a:solidFill>
                <a:latin typeface="+mj-lt"/>
                <a:ea typeface="+mj-ea"/>
                <a:cs typeface="+mj-cs"/>
              </a:rPr>
              <a:t>课后练习：</a:t>
            </a:r>
            <a:r>
              <a:rPr lang="zh-CN" altLang="en-US" dirty="0" smtClean="0">
                <a:solidFill>
                  <a:srgbClr val="1A93C8"/>
                </a:solidFill>
                <a:latin typeface="+mj-lt"/>
                <a:ea typeface="+mj-ea"/>
                <a:cs typeface="+mj-cs"/>
              </a:rPr>
              <a:t>循环</a:t>
            </a:r>
            <a:r>
              <a:rPr lang="zh-CN" altLang="en-US" dirty="0">
                <a:solidFill>
                  <a:srgbClr val="1A93C8"/>
                </a:solidFill>
                <a:latin typeface="+mj-lt"/>
                <a:ea typeface="+mj-ea"/>
                <a:cs typeface="+mj-cs"/>
              </a:rPr>
              <a:t>变量的</a:t>
            </a:r>
            <a:r>
              <a:rPr lang="zh-CN" altLang="en-US" dirty="0">
                <a:solidFill>
                  <a:srgbClr val="C00000"/>
                </a:solidFill>
                <a:latin typeface="+mj-lt"/>
                <a:ea typeface="+mj-ea"/>
                <a:cs typeface="+mj-cs"/>
              </a:rPr>
              <a:t>溢出</a:t>
            </a:r>
            <a:r>
              <a:rPr lang="zh-CN" altLang="en-US" dirty="0">
                <a:solidFill>
                  <a:srgbClr val="1A93C8"/>
                </a:solidFill>
                <a:latin typeface="+mj-lt"/>
                <a:ea typeface="+mj-ea"/>
                <a:cs typeface="+mj-cs"/>
              </a:rPr>
              <a:t>对</a:t>
            </a:r>
            <a:r>
              <a:rPr lang="en-US" altLang="zh-CN" dirty="0">
                <a:solidFill>
                  <a:srgbClr val="1A93C8"/>
                </a:solidFill>
                <a:latin typeface="+mj-lt"/>
                <a:ea typeface="+mj-ea"/>
                <a:cs typeface="+mj-cs"/>
              </a:rPr>
              <a:t>for</a:t>
            </a:r>
            <a:r>
              <a:rPr lang="zh-CN" altLang="en-US" dirty="0">
                <a:solidFill>
                  <a:srgbClr val="1A93C8"/>
                </a:solidFill>
                <a:latin typeface="+mj-lt"/>
                <a:ea typeface="+mj-ea"/>
                <a:cs typeface="+mj-cs"/>
              </a:rPr>
              <a:t>循环的影响</a:t>
            </a:r>
          </a:p>
        </p:txBody>
      </p:sp>
    </p:spTree>
    <p:extLst>
      <p:ext uri="{BB962C8B-B14F-4D97-AF65-F5344CB8AC3E}">
        <p14:creationId xmlns:p14="http://schemas.microsoft.com/office/powerpoint/2010/main" val="444493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122" name="Text Box 3"/>
              <p:cNvSpPr txBox="1">
                <a:spLocks noChangeArrowheads="1"/>
              </p:cNvSpPr>
              <p:nvPr/>
            </p:nvSpPr>
            <p:spPr bwMode="auto">
              <a:xfrm>
                <a:off x="384212" y="980728"/>
                <a:ext cx="8353176" cy="56886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noAutofit/>
              </a:bodyPr>
              <a:lstStyle>
                <a:lvl1pPr>
                  <a:spcBef>
                    <a:spcPct val="20000"/>
                  </a:spcBef>
                  <a:buClr>
                    <a:srgbClr val="003366"/>
                  </a:buClr>
                  <a:buSzPct val="80000"/>
                  <a:buFont typeface="Wingdings" panose="05000000000000000000" pitchFamily="2" charset="2"/>
                  <a:buChar char="l"/>
                  <a:defRPr sz="2800" b="1">
                    <a:solidFill>
                      <a:srgbClr val="00264C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SzPct val="80000"/>
                  <a:buFont typeface="Wingdings" panose="05000000000000000000" pitchFamily="2" charset="2"/>
                  <a:buChar char="Ø"/>
                  <a:defRPr sz="24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2"/>
                  </a:buClr>
                  <a:buSzPct val="70000"/>
                  <a:buFont typeface="Wingdings" panose="05000000000000000000" pitchFamily="2" charset="2"/>
                  <a:buChar char="±"/>
                  <a:defRPr sz="24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Wingdings" panose="05000000000000000000" pitchFamily="2" charset="2"/>
                  <a:buChar char="¯"/>
                  <a:defRPr sz="20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Wingdings" panose="05000000000000000000" pitchFamily="2" charset="2"/>
                  <a:buChar char="¯"/>
                  <a:defRPr sz="20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¯"/>
                  <a:defRPr sz="20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¯"/>
                  <a:defRPr sz="20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¯"/>
                  <a:defRPr sz="20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¯"/>
                  <a:defRPr sz="20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marL="342900" indent="-342900" algn="just" eaLnBrk="1" hangingPunct="1">
                  <a:buClrTx/>
                </a:pPr>
                <a:r>
                  <a:rPr lang="zh-CN" altLang="en-US" sz="2000" b="1" dirty="0">
                    <a:solidFill>
                      <a:srgbClr val="000000"/>
                    </a:solidFill>
                    <a:ea typeface="Cambria Math" panose="02040503050406030204" pitchFamily="18" charset="0"/>
                    <a:cs typeface="Times New Roman" panose="02020603050405020304" pitchFamily="18" charset="0"/>
                  </a:rPr>
                  <a:t>已知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𝒇</m:t>
                    </m:r>
                    <m:d>
                      <m:dPr>
                        <m:ctrlPr>
                          <a:rPr lang="en-US" altLang="zh-CN" sz="20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0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𝒏</m:t>
                        </m:r>
                      </m:e>
                    </m:d>
                    <m:r>
                      <a:rPr lang="en-US" altLang="zh-CN" sz="20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limUpp>
                      <m:limUppPr>
                        <m:ctrlPr>
                          <a:rPr lang="en-US" altLang="zh-CN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limUppPr>
                      <m:e>
                        <m:limLow>
                          <m:limLowPr>
                            <m:ctrlPr>
                              <a:rPr lang="en-US" altLang="zh-CN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nor/>
                              </m:rPr>
                              <a:rPr lang="en-US" altLang="zh-CN" sz="20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∑</m:t>
                            </m:r>
                          </m:e>
                          <m:lim>
                            <m:r>
                              <a:rPr lang="en-US" altLang="zh-CN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𝒊</m:t>
                            </m:r>
                            <m:r>
                              <a:rPr lang="en-US" altLang="zh-CN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=</m:t>
                            </m:r>
                            <m:r>
                              <a:rPr lang="en-US" altLang="zh-CN" sz="2000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𝟎</m:t>
                            </m:r>
                          </m:lim>
                        </m:limLow>
                      </m:e>
                      <m:lim>
                        <m:r>
                          <a:rPr lang="en-US" altLang="zh-CN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𝒏</m:t>
                        </m:r>
                      </m:lim>
                    </m:limUpp>
                    <m:sSup>
                      <m:sSupPr>
                        <m:ctrlPr>
                          <a:rPr lang="en-US" altLang="zh-CN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0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𝟐</m:t>
                        </m:r>
                      </m:e>
                      <m:sup>
                        <m:r>
                          <a:rPr lang="en-US" altLang="zh-CN" sz="20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𝒊</m:t>
                        </m:r>
                      </m:sup>
                    </m:sSup>
                    <m:r>
                      <a:rPr lang="en-US" altLang="zh-CN" sz="20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0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0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𝟐</m:t>
                        </m:r>
                      </m:e>
                      <m:sup>
                        <m:r>
                          <a:rPr lang="en-US" altLang="zh-CN" sz="20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𝒏</m:t>
                        </m:r>
                        <m:r>
                          <a:rPr lang="en-US" altLang="zh-CN" sz="20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en-US" altLang="zh-CN" sz="20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𝟏</m:t>
                        </m:r>
                      </m:sup>
                    </m:sSup>
                    <m:r>
                      <a:rPr lang="en-US" altLang="zh-CN" sz="20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r>
                      <a:rPr lang="en-US" altLang="zh-CN" sz="20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𝟏</m:t>
                    </m:r>
                    <m:r>
                      <a:rPr lang="en-US" altLang="zh-CN" sz="2000" b="1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limUpp>
                      <m:limUppPr>
                        <m:ctrlPr>
                          <a:rPr lang="en-US" altLang="zh-CN" sz="20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limUppPr>
                      <m:e>
                        <m:groupChr>
                          <m:groupChrPr>
                            <m:chr m:val="⏞"/>
                            <m:pos m:val="top"/>
                            <m:vertJc m:val="bot"/>
                            <m:ctrlPr>
                              <a:rPr lang="en-US" altLang="zh-CN" sz="2000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groupChrPr>
                          <m:e>
                            <m:r>
                              <m:rPr>
                                <m:brk/>
                              </m:rPr>
                              <a:rPr lang="en-US" altLang="zh-CN" sz="2000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𝟏</m:t>
                            </m:r>
                            <m:r>
                              <a:rPr lang="en-US" altLang="zh-CN" sz="2000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𝟏</m:t>
                            </m:r>
                            <m:r>
                              <a:rPr lang="en-US" altLang="zh-CN" sz="2000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…</m:t>
                            </m:r>
                            <m:r>
                              <a:rPr lang="en-US" altLang="zh-CN" sz="2000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𝟏</m:t>
                            </m:r>
                            <m:r>
                              <a:rPr lang="en-US" altLang="zh-CN" sz="2000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𝑩</m:t>
                            </m:r>
                          </m:e>
                        </m:groupChr>
                      </m:e>
                      <m:lim>
                        <m:r>
                          <a:rPr lang="en-US" altLang="zh-CN" sz="20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𝒏</m:t>
                        </m:r>
                        <m:r>
                          <a:rPr lang="en-US" altLang="zh-CN" sz="20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en-US" altLang="zh-CN" sz="20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𝟏</m:t>
                        </m:r>
                        <m:r>
                          <a:rPr lang="zh-CN" altLang="en-US" sz="20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位</m:t>
                        </m:r>
                      </m:lim>
                    </m:limUpp>
                  </m:oMath>
                </a14:m>
                <a:r>
                  <a:rPr lang="zh-CN" altLang="en-US" sz="2000" b="1" dirty="0">
                    <a:solidFill>
                      <a:srgbClr val="000000"/>
                    </a:solidFill>
                    <a:ea typeface="Cambria Math" panose="02040503050406030204" pitchFamily="18" charset="0"/>
                    <a:cs typeface="Times New Roman" panose="02020603050405020304" pitchFamily="18" charset="0"/>
                  </a:rPr>
                  <a:t>，计算</a:t>
                </a:r>
                <a14:m>
                  <m:oMath xmlns:m="http://schemas.openxmlformats.org/officeDocument/2006/math">
                    <m:r>
                      <a:rPr lang="en-US" altLang="zh-CN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𝒇</m:t>
                    </m:r>
                    <m:d>
                      <m:dPr>
                        <m:ctrlPr>
                          <a:rPr lang="en-US" altLang="zh-CN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𝒏</m:t>
                        </m:r>
                      </m:e>
                    </m:d>
                  </m:oMath>
                </a14:m>
                <a:r>
                  <a:rPr lang="zh-CN" altLang="en-US" sz="2000" b="1" dirty="0">
                    <a:solidFill>
                      <a:srgbClr val="000000"/>
                    </a:solidFill>
                    <a:ea typeface="Cambria Math" panose="02040503050406030204" pitchFamily="18" charset="0"/>
                    <a:cs typeface="Times New Roman" panose="02020603050405020304" pitchFamily="18" charset="0"/>
                  </a:rPr>
                  <a:t>的</a:t>
                </a:r>
                <a:r>
                  <a:rPr lang="en-US" altLang="zh-CN" sz="2000" b="1" dirty="0">
                    <a:solidFill>
                      <a:srgbClr val="000000"/>
                    </a:solidFill>
                    <a:ea typeface="Cambria Math" panose="02040503050406030204" pitchFamily="18" charset="0"/>
                    <a:cs typeface="Times New Roman" panose="02020603050405020304" pitchFamily="18" charset="0"/>
                  </a:rPr>
                  <a:t>C</a:t>
                </a:r>
                <a:r>
                  <a:rPr lang="zh-CN" altLang="en-US" sz="2000" b="1" dirty="0">
                    <a:solidFill>
                      <a:srgbClr val="000000"/>
                    </a:solidFill>
                    <a:ea typeface="Cambria Math" panose="02040503050406030204" pitchFamily="18" charset="0"/>
                    <a:cs typeface="Times New Roman" panose="02020603050405020304" pitchFamily="18" charset="0"/>
                  </a:rPr>
                  <a:t>语言函数</a:t>
                </a:r>
                <a:r>
                  <a:rPr lang="en-US" altLang="zh-CN" sz="2000" b="1" dirty="0">
                    <a:solidFill>
                      <a:srgbClr val="000000"/>
                    </a:solidFill>
                    <a:ea typeface="Cambria Math" panose="02040503050406030204" pitchFamily="18" charset="0"/>
                    <a:cs typeface="Times New Roman" panose="02020603050405020304" pitchFamily="18" charset="0"/>
                  </a:rPr>
                  <a:t>f1</a:t>
                </a:r>
                <a:r>
                  <a:rPr lang="zh-CN" altLang="en-US" sz="2000" b="1" dirty="0">
                    <a:solidFill>
                      <a:srgbClr val="000000"/>
                    </a:solidFill>
                    <a:ea typeface="Cambria Math" panose="02040503050406030204" pitchFamily="18" charset="0"/>
                    <a:cs typeface="Times New Roman" panose="02020603050405020304" pitchFamily="18" charset="0"/>
                  </a:rPr>
                  <a:t>如下：（</a:t>
                </a:r>
                <a:r>
                  <a:rPr lang="en-US" altLang="zh-CN" sz="2000" b="1" dirty="0">
                    <a:solidFill>
                      <a:srgbClr val="000000"/>
                    </a:solidFill>
                    <a:ea typeface="Cambria Math" panose="02040503050406030204" pitchFamily="18" charset="0"/>
                    <a:cs typeface="Times New Roman" panose="02020603050405020304" pitchFamily="18" charset="0"/>
                  </a:rPr>
                  <a:t>2017</a:t>
                </a:r>
                <a:r>
                  <a:rPr lang="zh-CN" altLang="en-US" sz="2000" b="1" dirty="0">
                    <a:solidFill>
                      <a:srgbClr val="000000"/>
                    </a:solidFill>
                    <a:ea typeface="Cambria Math" panose="02040503050406030204" pitchFamily="18" charset="0"/>
                    <a:cs typeface="Times New Roman" panose="02020603050405020304" pitchFamily="18" charset="0"/>
                  </a:rPr>
                  <a:t>联考）</a:t>
                </a:r>
                <a:endParaRPr lang="en-US" altLang="zh-CN" sz="2000" b="1" dirty="0">
                  <a:solidFill>
                    <a:srgbClr val="000000"/>
                  </a:solidFill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342900" indent="-342900" algn="just" eaLnBrk="1" hangingPunct="1">
                  <a:buClrTx/>
                </a:pPr>
                <a:endParaRPr lang="en-US" altLang="zh-CN" sz="2000" b="1" dirty="0">
                  <a:solidFill>
                    <a:srgbClr val="000000"/>
                  </a:solidFill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lvl="1" indent="0" algn="just" eaLnBrk="1" hangingPunct="1">
                  <a:buClrTx/>
                  <a:buNone/>
                </a:pPr>
                <a:r>
                  <a:rPr lang="en-US" altLang="zh-CN" sz="2000" b="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int f1(unsigned n) {</a:t>
                </a:r>
              </a:p>
              <a:p>
                <a:pPr lvl="1" indent="0" algn="just" eaLnBrk="1" hangingPunct="1">
                  <a:buClrTx/>
                  <a:buNone/>
                </a:pPr>
                <a:r>
                  <a:rPr lang="en-US" altLang="zh-CN" sz="2000" b="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   </a:t>
                </a:r>
                <a:r>
                  <a:rPr lang="en-US" altLang="zh-CN" sz="2000" b="0" dirty="0" err="1">
                    <a:solidFill>
                      <a:srgbClr val="000000"/>
                    </a:solidFill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int</a:t>
                </a:r>
                <a:r>
                  <a:rPr lang="en-US" altLang="zh-CN" sz="2000" b="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sum=1, power=1;</a:t>
                </a:r>
              </a:p>
              <a:p>
                <a:pPr lvl="1" indent="0" algn="just" eaLnBrk="1" hangingPunct="1">
                  <a:buClrTx/>
                  <a:buNone/>
                </a:pPr>
                <a:r>
                  <a:rPr lang="en-US" altLang="zh-CN" sz="2000" b="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   for (unsigned </a:t>
                </a:r>
                <a:r>
                  <a:rPr lang="en-US" altLang="zh-CN" sz="2000" b="0" dirty="0" err="1">
                    <a:solidFill>
                      <a:srgbClr val="000000"/>
                    </a:solidFill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altLang="zh-CN" sz="2000" b="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=0;i&lt;=n-1;i++)  {</a:t>
                </a:r>
              </a:p>
              <a:p>
                <a:pPr lvl="1" indent="0" algn="just" eaLnBrk="1" hangingPunct="1">
                  <a:buClrTx/>
                  <a:buNone/>
                </a:pPr>
                <a:r>
                  <a:rPr lang="en-US" altLang="zh-CN" sz="2000" b="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        power*=2;</a:t>
                </a:r>
              </a:p>
              <a:p>
                <a:pPr lvl="1" indent="0" algn="just" eaLnBrk="1" hangingPunct="1">
                  <a:buClrTx/>
                  <a:buNone/>
                </a:pPr>
                <a:r>
                  <a:rPr lang="en-US" altLang="zh-CN" sz="2000" b="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        sum +=power;</a:t>
                </a:r>
              </a:p>
              <a:p>
                <a:pPr lvl="1" indent="0" algn="just" eaLnBrk="1" hangingPunct="1">
                  <a:buClrTx/>
                  <a:buNone/>
                </a:pPr>
                <a:r>
                  <a:rPr lang="en-US" altLang="zh-CN" sz="2000" b="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   }</a:t>
                </a:r>
              </a:p>
              <a:p>
                <a:pPr lvl="1" indent="0" algn="just" eaLnBrk="1" hangingPunct="1">
                  <a:buClrTx/>
                  <a:buNone/>
                </a:pPr>
                <a:r>
                  <a:rPr lang="en-US" altLang="zh-CN" sz="2000" b="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   return sum;</a:t>
                </a:r>
              </a:p>
              <a:p>
                <a:pPr lvl="1" indent="0" algn="just" eaLnBrk="1" hangingPunct="1">
                  <a:buClrTx/>
                  <a:buNone/>
                </a:pPr>
                <a:r>
                  <a:rPr lang="en-US" altLang="zh-CN" sz="2000" b="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} </a:t>
                </a:r>
              </a:p>
              <a:p>
                <a:pPr marL="457200" indent="-457200" eaLnBrk="1" hangingPunct="1">
                  <a:buClrTx/>
                </a:pPr>
                <a:r>
                  <a:rPr lang="zh-CN" altLang="en-US" sz="2000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当</a:t>
                </a:r>
                <a:r>
                  <a:rPr lang="en-US" altLang="zh-CN" sz="2000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n=0</a:t>
                </a:r>
                <a:r>
                  <a:rPr lang="zh-CN" altLang="en-US" sz="2000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时，即调用</a:t>
                </a:r>
                <a:r>
                  <a:rPr lang="en-US" altLang="zh-CN" sz="2000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f1(0)</a:t>
                </a:r>
                <a:r>
                  <a:rPr lang="zh-CN" altLang="en-US" sz="2000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，运行该程序，会出现什么问题？如何解决？</a:t>
                </a:r>
              </a:p>
              <a:p>
                <a:pPr marL="457200" indent="-457200" eaLnBrk="1" hangingPunct="1">
                  <a:buClrTx/>
                </a:pPr>
                <a14:m>
                  <m:oMath xmlns:m="http://schemas.openxmlformats.org/officeDocument/2006/math">
                    <m:r>
                      <a:rPr lang="en-US" altLang="zh-CN" sz="20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𝒇</m:t>
                    </m:r>
                    <m:r>
                      <a:rPr lang="en-US" altLang="zh-CN" sz="20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𝟏</m:t>
                    </m:r>
                    <m:d>
                      <m:dPr>
                        <m:ctrlPr>
                          <a:rPr lang="en-US" altLang="zh-CN" sz="20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0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𝟑𝟏</m:t>
                        </m:r>
                      </m:e>
                    </m:d>
                  </m:oMath>
                </a14:m>
                <a:r>
                  <a:rPr lang="zh-CN" altLang="en-US" sz="2000" b="1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的返回值是多少？若要</a:t>
                </a:r>
                <a14:m>
                  <m:oMath xmlns:m="http://schemas.openxmlformats.org/officeDocument/2006/math">
                    <m:r>
                      <a:rPr lang="en-US" altLang="zh-CN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𝒇</m:t>
                    </m:r>
                    <m:r>
                      <a:rPr lang="en-US" altLang="zh-CN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𝟏</m:t>
                    </m:r>
                    <m:d>
                      <m:dPr>
                        <m:ctrlPr>
                          <a:rPr lang="en-US" altLang="zh-CN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0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𝒏</m:t>
                        </m:r>
                      </m:e>
                    </m:d>
                  </m:oMath>
                </a14:m>
                <a:r>
                  <a:rPr lang="zh-CN" altLang="en-US" sz="2000" b="1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与</a:t>
                </a:r>
                <a14:m>
                  <m:oMath xmlns:m="http://schemas.openxmlformats.org/officeDocument/2006/math">
                    <m:r>
                      <a:rPr lang="en-US" altLang="zh-CN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𝒇</m:t>
                    </m:r>
                    <m:d>
                      <m:dPr>
                        <m:ctrlPr>
                          <a:rPr lang="en-US" altLang="zh-CN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0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𝒏</m:t>
                        </m:r>
                      </m:e>
                    </m:d>
                  </m:oMath>
                </a14:m>
                <a:r>
                  <a:rPr lang="zh-CN" altLang="en-US" sz="2000" b="1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返回相同的值，</a:t>
                </a:r>
                <a:r>
                  <a:rPr lang="en-US" altLang="zh-CN" sz="2000" b="1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n</a:t>
                </a:r>
                <a:r>
                  <a:rPr lang="zh-CN" altLang="en-US" sz="2000" b="1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最大是多少？</a:t>
                </a:r>
                <a:endParaRPr lang="en-US" altLang="zh-CN" sz="2000" b="1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122" name="Text 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84212" y="980728"/>
                <a:ext cx="8353176" cy="5688632"/>
              </a:xfrm>
              <a:prstGeom prst="rect">
                <a:avLst/>
              </a:prstGeom>
              <a:blipFill>
                <a:blip r:embed="rId3"/>
                <a:stretch>
                  <a:fillRect l="-292" r="-803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圆角矩形标注 1"/>
              <p:cNvSpPr/>
              <p:nvPr/>
            </p:nvSpPr>
            <p:spPr>
              <a:xfrm>
                <a:off x="4560800" y="3675698"/>
                <a:ext cx="3711304" cy="1363772"/>
              </a:xfrm>
              <a:prstGeom prst="wedgeRoundRectCallout">
                <a:avLst>
                  <a:gd name="adj1" fmla="val -23316"/>
                  <a:gd name="adj2" fmla="val 82799"/>
                  <a:gd name="adj3" fmla="val 16667"/>
                </a:avLst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eaLnBrk="1" hangingPunct="1"/>
                <a:r>
                  <a:rPr lang="en-US" altLang="zh-CN" dirty="0">
                    <a:solidFill>
                      <a:srgbClr val="000000"/>
                    </a:solidFill>
                  </a:rPr>
                  <a:t>n=0</a:t>
                </a:r>
                <a:r>
                  <a:rPr lang="zh-CN" altLang="en-US" dirty="0">
                    <a:solidFill>
                      <a:srgbClr val="000000"/>
                    </a:solidFill>
                  </a:rPr>
                  <a:t>时，</a:t>
                </a:r>
                <a:r>
                  <a:rPr lang="en-US" altLang="zh-CN" b="1" dirty="0">
                    <a:solidFill>
                      <a:srgbClr val="000000"/>
                    </a:solidFill>
                    <a:cs typeface="Times New Roman" panose="02020603050405020304" pitchFamily="18" charset="0"/>
                  </a:rPr>
                  <a:t> n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r>
                      <a:rPr lang="en-US" altLang="zh-CN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𝟏</m:t>
                    </m:r>
                    <m:r>
                      <a:rPr lang="en-US" altLang="zh-CN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b="0" i="0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zh-CN" altLang="en-US" dirty="0">
                    <a:solidFill>
                      <a:srgbClr val="000000"/>
                    </a:solidFill>
                  </a:rPr>
                  <a:t>，机内存储为</a:t>
                </a:r>
                <a:r>
                  <a:rPr lang="en-US" altLang="zh-CN" dirty="0">
                    <a:solidFill>
                      <a:srgbClr val="000000"/>
                    </a:solidFill>
                  </a:rPr>
                  <a:t>0xFFFFFFFF</a:t>
                </a:r>
                <a:r>
                  <a:rPr lang="zh-CN" altLang="en-US" dirty="0">
                    <a:solidFill>
                      <a:srgbClr val="000000"/>
                    </a:solidFill>
                  </a:rPr>
                  <a:t>，被无符号数解释为其所能表示的最大值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𝟐</m:t>
                        </m:r>
                      </m:e>
                      <m:sup>
                        <m:r>
                          <a:rPr lang="en-US" altLang="zh-CN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𝟑</m:t>
                        </m:r>
                        <m:r>
                          <a:rPr lang="en-US" altLang="zh-CN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𝟐</m:t>
                        </m:r>
                      </m:sup>
                    </m:sSup>
                    <m:r>
                      <a:rPr lang="en-US" altLang="zh-CN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r>
                      <a:rPr lang="en-US" altLang="zh-CN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𝟏</m:t>
                    </m:r>
                    <m:r>
                      <a:rPr lang="en-US" altLang="zh-CN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zh-CN" altLang="en-US" dirty="0">
                    <a:solidFill>
                      <a:srgbClr val="000000"/>
                    </a:solidFill>
                  </a:rPr>
                  <a:t>，加</a:t>
                </a:r>
                <a:r>
                  <a:rPr lang="en-US" altLang="zh-CN" dirty="0">
                    <a:solidFill>
                      <a:srgbClr val="000000"/>
                    </a:solidFill>
                  </a:rPr>
                  <a:t>1</a:t>
                </a:r>
                <a:r>
                  <a:rPr lang="zh-CN" altLang="en-US" dirty="0">
                    <a:solidFill>
                      <a:srgbClr val="000000"/>
                    </a:solidFill>
                  </a:rPr>
                  <a:t>后又成为</a:t>
                </a:r>
                <a:r>
                  <a:rPr lang="en-US" altLang="zh-CN" dirty="0">
                    <a:solidFill>
                      <a:srgbClr val="000000"/>
                    </a:solidFill>
                  </a:rPr>
                  <a:t>0</a:t>
                </a:r>
                <a:r>
                  <a:rPr lang="zh-CN" altLang="en-US" dirty="0">
                    <a:solidFill>
                      <a:srgbClr val="000000"/>
                    </a:solidFill>
                  </a:rPr>
                  <a:t>，即</a:t>
                </a:r>
                <a:r>
                  <a:rPr lang="zh-CN" altLang="en-US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循环条件“</a:t>
                </a:r>
                <a:r>
                  <a:rPr lang="en-US" altLang="zh-CN" dirty="0" err="1">
                    <a:solidFill>
                      <a:srgbClr val="000000"/>
                    </a:solidFill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altLang="zh-CN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&lt;=n</a:t>
                </a:r>
                <a:r>
                  <a:rPr lang="zh-CN" altLang="en-US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”永真，</a:t>
                </a:r>
                <a:r>
                  <a:rPr lang="zh-CN" altLang="en-US" dirty="0">
                    <a:solidFill>
                      <a:srgbClr val="000000"/>
                    </a:solidFill>
                  </a:rPr>
                  <a:t>故死循环；</a:t>
                </a:r>
                <a:endParaRPr lang="en-US" altLang="zh-CN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2" name="圆角矩形标注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0800" y="3675698"/>
                <a:ext cx="3711304" cy="1363772"/>
              </a:xfrm>
              <a:prstGeom prst="wedgeRoundRectCallout">
                <a:avLst>
                  <a:gd name="adj1" fmla="val -23316"/>
                  <a:gd name="adj2" fmla="val 82799"/>
                  <a:gd name="adj3" fmla="val 16667"/>
                </a:avLst>
              </a:prstGeom>
              <a:blipFill>
                <a:blip r:embed="rId4"/>
                <a:stretch>
                  <a:fillRect t="-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圆角矩形标注 4"/>
              <p:cNvSpPr/>
              <p:nvPr/>
            </p:nvSpPr>
            <p:spPr>
              <a:xfrm>
                <a:off x="3600707" y="4964453"/>
                <a:ext cx="773241" cy="362555"/>
              </a:xfrm>
              <a:prstGeom prst="wedgeRoundRectCallout">
                <a:avLst>
                  <a:gd name="adj1" fmla="val -52435"/>
                  <a:gd name="adj2" fmla="val 187808"/>
                  <a:gd name="adj3" fmla="val 16667"/>
                </a:avLst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eaLnBrk="1" hangingPunct="1"/>
                <a:r>
                  <a:rPr lang="en-US" altLang="zh-CN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-1</a:t>
                </a:r>
                <a14:m>
                  <m:oMath xmlns:m="http://schemas.openxmlformats.org/officeDocument/2006/math">
                    <m:r>
                      <a:rPr lang="zh-CN" altLang="en-US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；</m:t>
                    </m:r>
                  </m:oMath>
                </a14:m>
                <a:endParaRPr lang="en-US" altLang="zh-CN" b="1" i="1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圆角矩形标注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0707" y="4964453"/>
                <a:ext cx="773241" cy="362555"/>
              </a:xfrm>
              <a:prstGeom prst="wedgeRoundRectCallout">
                <a:avLst>
                  <a:gd name="adj1" fmla="val -52435"/>
                  <a:gd name="adj2" fmla="val 187808"/>
                  <a:gd name="adj3" fmla="val 16667"/>
                </a:avLst>
              </a:prstGeom>
              <a:blipFill>
                <a:blip r:embed="rId5"/>
                <a:stretch>
                  <a:fillRect t="-2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圆角矩形标注 7"/>
              <p:cNvSpPr/>
              <p:nvPr/>
            </p:nvSpPr>
            <p:spPr>
              <a:xfrm>
                <a:off x="5370591" y="3675698"/>
                <a:ext cx="3107544" cy="1579527"/>
              </a:xfrm>
              <a:prstGeom prst="wedgeRoundRectCallout">
                <a:avLst>
                  <a:gd name="adj1" fmla="val 29143"/>
                  <a:gd name="adj2" fmla="val 88049"/>
                  <a:gd name="adj3" fmla="val 16667"/>
                </a:avLst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eaLnBrk="1" hangingPunct="1"/>
                <a:r>
                  <a:rPr lang="en-US" altLang="zh-CN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int</a:t>
                </a:r>
                <a:r>
                  <a:rPr lang="zh-CN" altLang="en-US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型数据的表示范围是：</a:t>
                </a:r>
                <a14:m>
                  <m:oMath xmlns:m="http://schemas.openxmlformats.org/officeDocument/2006/math">
                    <m:r>
                      <a:rPr lang="en-US" altLang="zh-CN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sSup>
                      <m:sSupPr>
                        <m:ctrlPr>
                          <a:rPr lang="en-US" altLang="zh-CN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b="1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𝟐</m:t>
                        </m:r>
                      </m:e>
                      <m:sup>
                        <m:r>
                          <a:rPr lang="en-US" altLang="zh-CN" b="1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𝟑𝟏</m:t>
                        </m:r>
                      </m:sup>
                    </m:sSup>
                    <m:r>
                      <a:rPr lang="en-US" altLang="zh-CN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~</m:t>
                    </m:r>
                    <m:sSup>
                      <m:sSupPr>
                        <m:ctrlPr>
                          <a:rPr lang="en-US" altLang="zh-CN" b="1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b="1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𝟐</m:t>
                        </m:r>
                      </m:e>
                      <m:sup>
                        <m:r>
                          <a:rPr lang="en-US" altLang="zh-CN" b="1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𝟑𝟏</m:t>
                        </m:r>
                      </m:sup>
                    </m:sSup>
                    <m:r>
                      <a:rPr lang="en-US" altLang="zh-CN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r>
                      <a:rPr lang="en-US" altLang="zh-CN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𝟏</m:t>
                    </m:r>
                  </m:oMath>
                </a14:m>
                <a:r>
                  <a:rPr lang="zh-CN" altLang="en-US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，由于</a:t>
                </a:r>
                <a:endParaRPr lang="en-US" altLang="zh-CN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eaLnBrk="1" hangingPunct="1"/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𝒇</m:t>
                    </m:r>
                    <m:r>
                      <a:rPr lang="en-US" altLang="zh-CN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𝟏</m:t>
                    </m:r>
                    <m:d>
                      <m:dPr>
                        <m:ctrlP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𝟑</m:t>
                        </m:r>
                        <m:r>
                          <a:rPr lang="en-US" altLang="zh-CN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𝟎</m:t>
                        </m:r>
                      </m:e>
                    </m:d>
                    <m:r>
                      <a:rPr lang="en-US" altLang="zh-CN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𝟐</m:t>
                        </m:r>
                      </m:e>
                      <m:sup>
                        <m:r>
                          <a:rPr lang="en-US" altLang="zh-CN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𝟑𝟏</m:t>
                        </m:r>
                      </m:sup>
                    </m:sSup>
                    <m:r>
                      <a:rPr lang="en-US" altLang="zh-CN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r>
                      <a:rPr lang="en-US" altLang="zh-CN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𝟏</m:t>
                    </m:r>
                  </m:oMath>
                </a14:m>
                <a:r>
                  <a:rPr lang="zh-CN" altLang="en-US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，故</a:t>
                </a:r>
                <a:r>
                  <a:rPr lang="en-US" altLang="zh-CN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</a:t>
                </a:r>
                <a:r>
                  <a:rPr lang="zh-CN" altLang="en-US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的最大值为</a:t>
                </a:r>
                <a:r>
                  <a:rPr lang="en-US" altLang="zh-CN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30</a:t>
                </a:r>
                <a:r>
                  <a:rPr lang="zh-CN" altLang="en-US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；</a:t>
                </a:r>
                <a:endParaRPr lang="en-US" altLang="zh-CN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圆角矩形标注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0591" y="3675698"/>
                <a:ext cx="3107544" cy="1579527"/>
              </a:xfrm>
              <a:prstGeom prst="wedgeRoundRectCallout">
                <a:avLst>
                  <a:gd name="adj1" fmla="val 29143"/>
                  <a:gd name="adj2" fmla="val 88049"/>
                  <a:gd name="adj3" fmla="val 16667"/>
                </a:avLst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圆角矩形标注 6"/>
          <p:cNvSpPr/>
          <p:nvPr/>
        </p:nvSpPr>
        <p:spPr>
          <a:xfrm>
            <a:off x="5711083" y="4218473"/>
            <a:ext cx="2753037" cy="1007327"/>
          </a:xfrm>
          <a:prstGeom prst="wedgeRoundRectCallout">
            <a:avLst>
              <a:gd name="adj1" fmla="val 21487"/>
              <a:gd name="adj2" fmla="val 76819"/>
              <a:gd name="adj3" fmla="val 16667"/>
            </a:avLst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1" hangingPunct="1"/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将</a:t>
            </a:r>
            <a:r>
              <a:rPr lang="en-US" altLang="zh-CN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由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unsigned</a:t>
            </a: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均修改为</a:t>
            </a:r>
            <a:r>
              <a:rPr lang="en-US" altLang="zh-CN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型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eaLnBrk="1" hangingPunct="1"/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因为 若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 n=0;</a:t>
            </a: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则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n-1= -1;</a:t>
            </a:r>
            <a:endParaRPr lang="zh-CN" altLang="en-US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圆角矩形标注 8"/>
              <p:cNvSpPr/>
              <p:nvPr/>
            </p:nvSpPr>
            <p:spPr>
              <a:xfrm>
                <a:off x="1175960" y="4220845"/>
                <a:ext cx="3107543" cy="1252689"/>
              </a:xfrm>
              <a:prstGeom prst="wedgeRoundRectCallout">
                <a:avLst>
                  <a:gd name="adj1" fmla="val -28282"/>
                  <a:gd name="adj2" fmla="val 89084"/>
                  <a:gd name="adj3" fmla="val 16667"/>
                </a:avLst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eaLnBrk="1" hangingPunct="1"/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𝒇</m:t>
                    </m:r>
                    <m:r>
                      <a:rPr lang="en-US" altLang="zh-CN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𝟏</m:t>
                    </m:r>
                    <m:d>
                      <m:dPr>
                        <m:ctrlP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𝟑𝟏</m:t>
                        </m:r>
                      </m:e>
                    </m:d>
                    <m:r>
                      <a:rPr lang="en-US" altLang="zh-CN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𝟐</m:t>
                        </m:r>
                      </m:e>
                      <m:sup>
                        <m:r>
                          <a:rPr lang="en-US" altLang="zh-CN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𝟑𝟐</m:t>
                        </m:r>
                      </m:sup>
                    </m:sSup>
                    <m:r>
                      <a:rPr lang="en-US" altLang="zh-CN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r>
                      <a:rPr lang="en-US" altLang="zh-CN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𝟏</m:t>
                    </m:r>
                  </m:oMath>
                </a14:m>
                <a:r>
                  <a:rPr lang="zh-CN" altLang="en-US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，即</a:t>
                </a:r>
                <a:r>
                  <a:rPr lang="en-US" altLang="zh-CN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32</a:t>
                </a:r>
                <a:r>
                  <a:rPr lang="zh-CN" altLang="en-US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位全</a:t>
                </a:r>
                <a:r>
                  <a:rPr lang="en-US" altLang="zh-CN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zh-CN" altLang="en-US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（</a:t>
                </a:r>
                <a:r>
                  <a:rPr lang="en-US" altLang="zh-CN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0xFFFFFFFF</a:t>
                </a:r>
                <a:r>
                  <a:rPr lang="zh-CN" altLang="en-US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），有符号数将其解释为</a:t>
                </a:r>
                <a14:m>
                  <m:oMath xmlns:m="http://schemas.openxmlformats.org/officeDocument/2006/math">
                    <m:r>
                      <a:rPr lang="en-US" altLang="zh-CN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 </m:t>
                    </m:r>
                  </m:oMath>
                </a14:m>
                <a:r>
                  <a:rPr lang="en-US" altLang="zh-CN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zh-CN" altLang="en-US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；（函数</a:t>
                </a:r>
                <a:r>
                  <a:rPr lang="en-US" altLang="zh-CN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f1</a:t>
                </a:r>
                <a:r>
                  <a:rPr lang="zh-CN" altLang="en-US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的返回值为</a:t>
                </a:r>
                <a:r>
                  <a:rPr lang="en-US" altLang="zh-CN" dirty="0" err="1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int</a:t>
                </a:r>
                <a:r>
                  <a:rPr lang="zh-CN" altLang="en-US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型）</a:t>
                </a:r>
                <a:endParaRPr lang="en-US" altLang="zh-CN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圆角矩形标注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5960" y="4220845"/>
                <a:ext cx="3107543" cy="1252689"/>
              </a:xfrm>
              <a:prstGeom prst="wedgeRoundRectCallout">
                <a:avLst>
                  <a:gd name="adj1" fmla="val -28282"/>
                  <a:gd name="adj2" fmla="val 89084"/>
                  <a:gd name="adj3" fmla="val 16667"/>
                </a:avLst>
              </a:prstGeom>
              <a:blipFill>
                <a:blip r:embed="rId7"/>
                <a:stretch>
                  <a:fillRect t="-34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圆角矩形标注 1">
            <a:extLst>
              <a:ext uri="{FF2B5EF4-FFF2-40B4-BE49-F238E27FC236}">
                <a16:creationId xmlns:a16="http://schemas.microsoft.com/office/drawing/2014/main" id="{4A6555A8-EB8A-4096-A58E-F726B670828B}"/>
              </a:ext>
            </a:extLst>
          </p:cNvPr>
          <p:cNvSpPr/>
          <p:nvPr/>
        </p:nvSpPr>
        <p:spPr>
          <a:xfrm>
            <a:off x="5370591" y="4964495"/>
            <a:ext cx="1087298" cy="416068"/>
          </a:xfrm>
          <a:prstGeom prst="wedgeRoundRectCallout">
            <a:avLst>
              <a:gd name="adj1" fmla="val -23316"/>
              <a:gd name="adj2" fmla="val 82799"/>
              <a:gd name="adj3" fmla="val 16667"/>
            </a:avLst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1" hangingPunct="1"/>
            <a:r>
              <a:rPr lang="zh-CN" altLang="en-US" dirty="0">
                <a:solidFill>
                  <a:srgbClr val="000000"/>
                </a:solidFill>
              </a:rPr>
              <a:t>死循环；</a:t>
            </a:r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11" name="Text Box 2">
            <a:extLst>
              <a:ext uri="{FF2B5EF4-FFF2-40B4-BE49-F238E27FC236}">
                <a16:creationId xmlns:a16="http://schemas.microsoft.com/office/drawing/2014/main" id="{90185E31-538A-4352-963B-C0956EE38E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288" y="283668"/>
            <a:ext cx="803564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003366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rgbClr val="00264C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Ø"/>
              <a:defRPr sz="24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±"/>
              <a:defRPr sz="24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¯"/>
              <a:defRPr sz="20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¯"/>
              <a:defRPr sz="20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¯"/>
              <a:defRPr sz="20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¯"/>
              <a:defRPr sz="20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¯"/>
              <a:defRPr sz="20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¯"/>
              <a:defRPr sz="20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zh-CN" altLang="en-US" dirty="0">
                <a:solidFill>
                  <a:srgbClr val="7030A0"/>
                </a:solidFill>
                <a:latin typeface="+mj-lt"/>
                <a:ea typeface="+mj-ea"/>
                <a:cs typeface="+mj-cs"/>
              </a:rPr>
              <a:t>课后练习：</a:t>
            </a:r>
            <a:r>
              <a:rPr lang="zh-CN" altLang="en-US" dirty="0" smtClean="0">
                <a:solidFill>
                  <a:srgbClr val="1A93C8"/>
                </a:solidFill>
                <a:latin typeface="+mj-lt"/>
                <a:ea typeface="+mj-ea"/>
                <a:cs typeface="+mj-cs"/>
              </a:rPr>
              <a:t>循环</a:t>
            </a:r>
            <a:r>
              <a:rPr lang="zh-CN" altLang="en-US" dirty="0">
                <a:solidFill>
                  <a:srgbClr val="1A93C8"/>
                </a:solidFill>
                <a:latin typeface="+mj-lt"/>
                <a:ea typeface="+mj-ea"/>
                <a:cs typeface="+mj-cs"/>
              </a:rPr>
              <a:t>变量的</a:t>
            </a:r>
            <a:r>
              <a:rPr lang="zh-CN" altLang="en-US" dirty="0">
                <a:solidFill>
                  <a:srgbClr val="C00000"/>
                </a:solidFill>
                <a:latin typeface="+mj-lt"/>
                <a:ea typeface="+mj-ea"/>
                <a:cs typeface="+mj-cs"/>
              </a:rPr>
              <a:t>溢出</a:t>
            </a:r>
            <a:r>
              <a:rPr lang="zh-CN" altLang="en-US" dirty="0">
                <a:solidFill>
                  <a:srgbClr val="1A93C8"/>
                </a:solidFill>
                <a:latin typeface="+mj-lt"/>
                <a:ea typeface="+mj-ea"/>
                <a:cs typeface="+mj-cs"/>
              </a:rPr>
              <a:t>对</a:t>
            </a:r>
            <a:r>
              <a:rPr lang="en-US" altLang="zh-CN" dirty="0">
                <a:solidFill>
                  <a:srgbClr val="1A93C8"/>
                </a:solidFill>
                <a:latin typeface="+mj-lt"/>
                <a:ea typeface="+mj-ea"/>
                <a:cs typeface="+mj-cs"/>
              </a:rPr>
              <a:t>for</a:t>
            </a:r>
            <a:r>
              <a:rPr lang="zh-CN" altLang="en-US" dirty="0">
                <a:solidFill>
                  <a:srgbClr val="1A93C8"/>
                </a:solidFill>
                <a:latin typeface="+mj-lt"/>
                <a:ea typeface="+mj-ea"/>
                <a:cs typeface="+mj-cs"/>
              </a:rPr>
              <a:t>循环的影响</a:t>
            </a:r>
          </a:p>
        </p:txBody>
      </p:sp>
    </p:spTree>
    <p:extLst>
      <p:ext uri="{BB962C8B-B14F-4D97-AF65-F5344CB8AC3E}">
        <p14:creationId xmlns:p14="http://schemas.microsoft.com/office/powerpoint/2010/main" val="2848572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  <p:bldP spid="8" grpId="0" animBg="1"/>
      <p:bldP spid="7" grpId="0" animBg="1"/>
      <p:bldP spid="9" grpId="0" animBg="1"/>
      <p:bldP spid="10" grpId="0" animBg="1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006600"/>
                </a:solidFill>
                <a:latin typeface="宋体" panose="02010600030101010101" pitchFamily="2" charset="-122"/>
              </a:rPr>
              <a:t>不要很担心，也不要太担心</a:t>
            </a:r>
            <a:endParaRPr lang="en-US" altLang="zh-CN" dirty="0">
              <a:solidFill>
                <a:srgbClr val="006600"/>
              </a:solidFill>
              <a:latin typeface="宋体" panose="0201060003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27050" y="1135063"/>
            <a:ext cx="8089900" cy="5345112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宋体" panose="02010600030101010101" pitchFamily="2" charset="-122"/>
              </a:rPr>
              <a:t>不必很担心</a:t>
            </a:r>
            <a:endParaRPr lang="en-US" altLang="zh-CN" sz="2000" dirty="0">
              <a:latin typeface="宋体" panose="02010600030101010101" pitchFamily="2" charset="-122"/>
            </a:endParaRPr>
          </a:p>
          <a:p>
            <a:pPr marL="971550" lvl="1"/>
            <a:r>
              <a:rPr lang="zh-CN" altLang="en-US" sz="1800" dirty="0">
                <a:latin typeface="宋体" panose="02010600030101010101" pitchFamily="2" charset="-122"/>
              </a:rPr>
              <a:t>只是提醒</a:t>
            </a:r>
            <a:r>
              <a:rPr lang="zh-CN" altLang="en-US" sz="1800" dirty="0" smtClean="0">
                <a:latin typeface="宋体" panose="02010600030101010101" pitchFamily="2" charset="-122"/>
              </a:rPr>
              <a:t>你们编程时注意</a:t>
            </a:r>
            <a:r>
              <a:rPr lang="zh-CN" altLang="en-US" sz="1800" dirty="0">
                <a:latin typeface="宋体" panose="02010600030101010101" pitchFamily="2" charset="-122"/>
              </a:rPr>
              <a:t>，可能出现这种情况；</a:t>
            </a:r>
            <a:endParaRPr lang="en-US" altLang="zh-CN" sz="1800" dirty="0">
              <a:latin typeface="宋体" panose="02010600030101010101" pitchFamily="2" charset="-122"/>
            </a:endParaRPr>
          </a:p>
          <a:p>
            <a:pPr marL="971550" lvl="1"/>
            <a:r>
              <a:rPr lang="zh-CN" altLang="en-US" sz="1800" b="1" u="sng" dirty="0">
                <a:latin typeface="宋体" panose="02010600030101010101" pitchFamily="2" charset="-122"/>
              </a:rPr>
              <a:t>只有当</a:t>
            </a:r>
            <a:r>
              <a:rPr lang="zh-CN" altLang="en-US" sz="1800" b="1" u="sng" dirty="0">
                <a:solidFill>
                  <a:srgbClr val="FF0000"/>
                </a:solidFill>
                <a:latin typeface="宋体" panose="02010600030101010101" pitchFamily="2" charset="-122"/>
              </a:rPr>
              <a:t>循环条件</a:t>
            </a:r>
            <a:r>
              <a:rPr lang="zh-CN" altLang="en-US" sz="1800" b="1" u="sng" dirty="0">
                <a:latin typeface="宋体" panose="02010600030101010101" pitchFamily="2" charset="-122"/>
              </a:rPr>
              <a:t>中出现</a:t>
            </a:r>
            <a:r>
              <a:rPr lang="zh-CN" altLang="en-US" sz="1800" b="1" u="sng" dirty="0">
                <a:solidFill>
                  <a:srgbClr val="0000CC"/>
                </a:solidFill>
                <a:latin typeface="宋体" panose="02010600030101010101" pitchFamily="2" charset="-122"/>
              </a:rPr>
              <a:t>循环变量表示范围的边界值</a:t>
            </a:r>
            <a:r>
              <a:rPr lang="zh-CN" altLang="en-US" sz="1800" b="1" u="sng" dirty="0">
                <a:latin typeface="宋体" panose="02010600030101010101" pitchFamily="2" charset="-122"/>
              </a:rPr>
              <a:t>时，才可能会出现</a:t>
            </a:r>
            <a:r>
              <a:rPr lang="zh-CN" altLang="en-US" sz="1800" b="1" u="sng" dirty="0" smtClean="0">
                <a:latin typeface="宋体" panose="02010600030101010101" pitchFamily="2" charset="-122"/>
              </a:rPr>
              <a:t>这种情况；</a:t>
            </a:r>
            <a:endParaRPr lang="en-US" altLang="zh-CN" sz="1800" b="1" u="sng" dirty="0">
              <a:latin typeface="宋体" panose="02010600030101010101" pitchFamily="2" charset="-122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宋体" panose="02010600030101010101" pitchFamily="2" charset="-122"/>
              </a:rPr>
              <a:t>如：</a:t>
            </a:r>
            <a:r>
              <a:rPr lang="zh-CN" altLang="en-US" sz="2000" dirty="0">
                <a:solidFill>
                  <a:srgbClr val="FF0000"/>
                </a:solidFill>
                <a:latin typeface="宋体" panose="02010600030101010101" pitchFamily="2" charset="-122"/>
              </a:rPr>
              <a:t>无</a:t>
            </a:r>
            <a:r>
              <a:rPr lang="zh-CN" altLang="en-US" sz="2000" dirty="0">
                <a:latin typeface="宋体" panose="02010600030101010101" pitchFamily="2" charset="-122"/>
              </a:rPr>
              <a:t>符号数</a:t>
            </a:r>
            <a:endParaRPr lang="en-US" altLang="zh-CN" sz="2000" dirty="0">
              <a:latin typeface="宋体" panose="02010600030101010101" pitchFamily="2" charset="-122"/>
            </a:endParaRPr>
          </a:p>
          <a:p>
            <a:pPr lvl="1" indent="0">
              <a:lnSpc>
                <a:spcPct val="100000"/>
              </a:lnSpc>
              <a:buNone/>
            </a:pPr>
            <a:r>
              <a:rPr lang="en-US" altLang="zh-CN" sz="1800" dirty="0"/>
              <a:t>for (</a:t>
            </a:r>
            <a:r>
              <a:rPr lang="en-US" altLang="zh-CN" sz="1800" dirty="0">
                <a:solidFill>
                  <a:srgbClr val="0000CC"/>
                </a:solidFill>
              </a:rPr>
              <a:t>unsigned char </a:t>
            </a:r>
            <a:r>
              <a:rPr lang="en-US" altLang="zh-CN" sz="1800" dirty="0" err="1">
                <a:solidFill>
                  <a:srgbClr val="0000CC"/>
                </a:solidFill>
              </a:rPr>
              <a:t>i</a:t>
            </a:r>
            <a:r>
              <a:rPr lang="en-US" altLang="zh-CN" sz="1800" dirty="0">
                <a:solidFill>
                  <a:srgbClr val="0000CC"/>
                </a:solidFill>
              </a:rPr>
              <a:t> </a:t>
            </a:r>
            <a:r>
              <a:rPr lang="en-US" altLang="zh-CN" sz="1800" dirty="0"/>
              <a:t>=9; </a:t>
            </a:r>
            <a:r>
              <a:rPr lang="en-US" altLang="zh-CN" sz="1800" dirty="0" err="1"/>
              <a:t>i</a:t>
            </a:r>
            <a:r>
              <a:rPr lang="en-US" altLang="zh-CN" sz="1800" dirty="0"/>
              <a:t>&gt;=1; </a:t>
            </a:r>
            <a:r>
              <a:rPr lang="en-US" altLang="zh-CN" sz="1800" dirty="0" err="1"/>
              <a:t>i</a:t>
            </a:r>
            <a:r>
              <a:rPr lang="en-US" altLang="zh-CN" sz="1800" dirty="0"/>
              <a:t>--)    //</a:t>
            </a:r>
            <a:r>
              <a:rPr lang="zh-CN" altLang="en-US" sz="1800" b="1" dirty="0">
                <a:solidFill>
                  <a:srgbClr val="C00000"/>
                </a:solidFill>
              </a:rPr>
              <a:t>当</a:t>
            </a:r>
            <a:r>
              <a:rPr lang="en-US" altLang="zh-CN" sz="1800" b="1" dirty="0" err="1">
                <a:solidFill>
                  <a:srgbClr val="C00000"/>
                </a:solidFill>
              </a:rPr>
              <a:t>i</a:t>
            </a:r>
            <a:r>
              <a:rPr lang="en-US" altLang="zh-CN" sz="1800" b="1" dirty="0">
                <a:solidFill>
                  <a:srgbClr val="C00000"/>
                </a:solidFill>
              </a:rPr>
              <a:t>=0</a:t>
            </a:r>
            <a:r>
              <a:rPr lang="zh-CN" altLang="en-US" sz="1800" b="1" dirty="0">
                <a:solidFill>
                  <a:srgbClr val="C00000"/>
                </a:solidFill>
              </a:rPr>
              <a:t>时，终止循环</a:t>
            </a:r>
            <a:r>
              <a:rPr lang="zh-CN" altLang="en-US" sz="1800" dirty="0">
                <a:latin typeface="宋体" panose="02010600030101010101" pitchFamily="2" charset="-122"/>
              </a:rPr>
              <a:t>，循环</a:t>
            </a:r>
            <a:r>
              <a:rPr lang="en-US" altLang="zh-CN" sz="1800" dirty="0">
                <a:latin typeface="宋体" panose="02010600030101010101" pitchFamily="2" charset="-122"/>
              </a:rPr>
              <a:t>9</a:t>
            </a:r>
            <a:r>
              <a:rPr lang="zh-CN" altLang="en-US" sz="1800" dirty="0">
                <a:latin typeface="宋体" panose="02010600030101010101" pitchFamily="2" charset="-122"/>
              </a:rPr>
              <a:t>次</a:t>
            </a:r>
            <a:r>
              <a:rPr lang="en-US" altLang="zh-CN" sz="1800" dirty="0">
                <a:latin typeface="宋体" panose="02010600030101010101" pitchFamily="2" charset="-122"/>
              </a:rPr>
              <a:t/>
            </a:r>
            <a:br>
              <a:rPr lang="en-US" altLang="zh-CN" sz="1800" dirty="0">
                <a:latin typeface="宋体" panose="02010600030101010101" pitchFamily="2" charset="-122"/>
              </a:rPr>
            </a:br>
            <a:r>
              <a:rPr lang="en-US" altLang="zh-CN" sz="1800" dirty="0"/>
              <a:t>{</a:t>
            </a:r>
          </a:p>
          <a:p>
            <a:pPr lvl="1" indent="0">
              <a:lnSpc>
                <a:spcPct val="100000"/>
              </a:lnSpc>
              <a:buNone/>
            </a:pPr>
            <a:r>
              <a:rPr lang="en-US" altLang="zh-CN" sz="1800" dirty="0"/>
              <a:t>        do something; </a:t>
            </a:r>
          </a:p>
          <a:p>
            <a:pPr lvl="1" indent="0">
              <a:lnSpc>
                <a:spcPct val="100000"/>
              </a:lnSpc>
              <a:buNone/>
            </a:pPr>
            <a:r>
              <a:rPr lang="en-US" altLang="zh-CN" sz="1800" dirty="0"/>
              <a:t>}</a:t>
            </a:r>
            <a:endParaRPr lang="en-US" altLang="zh-CN" sz="2000" dirty="0">
              <a:latin typeface="宋体" panose="02010600030101010101" pitchFamily="2" charset="-122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宋体" panose="02010600030101010101" pitchFamily="2" charset="-122"/>
              </a:rPr>
              <a:t>例：</a:t>
            </a:r>
            <a:r>
              <a:rPr lang="zh-CN" altLang="en-US" sz="2000" dirty="0">
                <a:solidFill>
                  <a:srgbClr val="FF0000"/>
                </a:solidFill>
                <a:latin typeface="宋体" panose="02010600030101010101" pitchFamily="2" charset="-122"/>
              </a:rPr>
              <a:t>有</a:t>
            </a:r>
            <a:r>
              <a:rPr lang="zh-CN" altLang="en-US" sz="2000" dirty="0">
                <a:latin typeface="宋体" panose="02010600030101010101" pitchFamily="2" charset="-122"/>
              </a:rPr>
              <a:t>符号数</a:t>
            </a:r>
            <a:endParaRPr lang="en-US" altLang="zh-CN" sz="2000" b="1" dirty="0">
              <a:solidFill>
                <a:srgbClr val="006600"/>
              </a:solidFill>
              <a:latin typeface="宋体" panose="02010600030101010101" pitchFamily="2" charset="-122"/>
            </a:endParaRPr>
          </a:p>
          <a:p>
            <a:pPr marL="285750" lvl="1" indent="0">
              <a:buNone/>
            </a:pPr>
            <a:r>
              <a:rPr lang="en-US" altLang="zh-CN" sz="1800" dirty="0"/>
              <a:t>   for(</a:t>
            </a:r>
            <a:r>
              <a:rPr lang="en-US" altLang="zh-CN" sz="1800" dirty="0">
                <a:solidFill>
                  <a:srgbClr val="0000CC"/>
                </a:solidFill>
              </a:rPr>
              <a:t>short </a:t>
            </a:r>
            <a:r>
              <a:rPr lang="en-US" altLang="zh-CN" sz="1800" dirty="0" err="1">
                <a:solidFill>
                  <a:srgbClr val="0000CC"/>
                </a:solidFill>
              </a:rPr>
              <a:t>i</a:t>
            </a:r>
            <a:r>
              <a:rPr lang="en-US" altLang="zh-CN" sz="1800" dirty="0">
                <a:solidFill>
                  <a:srgbClr val="0000CC"/>
                </a:solidFill>
              </a:rPr>
              <a:t>=1; </a:t>
            </a:r>
            <a:r>
              <a:rPr lang="en-US" altLang="zh-CN" sz="1800" dirty="0" err="1">
                <a:solidFill>
                  <a:srgbClr val="0000CC"/>
                </a:solidFill>
              </a:rPr>
              <a:t>i</a:t>
            </a:r>
            <a:r>
              <a:rPr lang="en-US" altLang="zh-CN" sz="1800" dirty="0">
                <a:solidFill>
                  <a:srgbClr val="0000CC"/>
                </a:solidFill>
              </a:rPr>
              <a:t> &lt;=200 ; </a:t>
            </a:r>
            <a:r>
              <a:rPr lang="en-US" altLang="zh-CN" sz="1800" dirty="0" err="1">
                <a:solidFill>
                  <a:srgbClr val="0000CC"/>
                </a:solidFill>
              </a:rPr>
              <a:t>i</a:t>
            </a:r>
            <a:r>
              <a:rPr lang="en-US" altLang="zh-CN" sz="1800" dirty="0">
                <a:solidFill>
                  <a:srgbClr val="0000CC"/>
                </a:solidFill>
              </a:rPr>
              <a:t> ++ </a:t>
            </a:r>
            <a:r>
              <a:rPr lang="en-US" altLang="zh-CN" sz="1800" dirty="0"/>
              <a:t>)   //</a:t>
            </a:r>
            <a:r>
              <a:rPr lang="zh-CN" altLang="en-US" sz="1800" b="1" dirty="0">
                <a:solidFill>
                  <a:srgbClr val="C00000"/>
                </a:solidFill>
              </a:rPr>
              <a:t>当</a:t>
            </a:r>
            <a:r>
              <a:rPr lang="en-US" altLang="zh-CN" sz="1800" b="1" dirty="0" err="1">
                <a:solidFill>
                  <a:srgbClr val="C00000"/>
                </a:solidFill>
              </a:rPr>
              <a:t>i</a:t>
            </a:r>
            <a:r>
              <a:rPr lang="en-US" altLang="zh-CN" sz="1800" b="1" dirty="0">
                <a:solidFill>
                  <a:srgbClr val="C00000"/>
                </a:solidFill>
              </a:rPr>
              <a:t>=201</a:t>
            </a:r>
            <a:r>
              <a:rPr lang="zh-CN" altLang="en-US" sz="1800" b="1" dirty="0">
                <a:solidFill>
                  <a:srgbClr val="C00000"/>
                </a:solidFill>
              </a:rPr>
              <a:t>时，终止循环</a:t>
            </a:r>
            <a:r>
              <a:rPr lang="zh-CN" altLang="en-US" sz="1800" dirty="0">
                <a:latin typeface="宋体" panose="02010600030101010101" pitchFamily="2" charset="-122"/>
              </a:rPr>
              <a:t>，循环</a:t>
            </a:r>
            <a:r>
              <a:rPr lang="en-US" altLang="zh-CN" sz="1800" dirty="0">
                <a:latin typeface="宋体" panose="02010600030101010101" pitchFamily="2" charset="-122"/>
              </a:rPr>
              <a:t>200</a:t>
            </a:r>
            <a:r>
              <a:rPr lang="zh-CN" altLang="en-US" sz="1800" dirty="0">
                <a:latin typeface="宋体" panose="02010600030101010101" pitchFamily="2" charset="-122"/>
              </a:rPr>
              <a:t>次</a:t>
            </a:r>
            <a:endParaRPr lang="en-US" altLang="zh-CN" sz="1800" b="1" dirty="0">
              <a:solidFill>
                <a:srgbClr val="C00000"/>
              </a:solidFill>
            </a:endParaRPr>
          </a:p>
          <a:p>
            <a:pPr marL="285750" lvl="1" indent="0">
              <a:buNone/>
            </a:pPr>
            <a:r>
              <a:rPr lang="en-US" altLang="zh-CN" sz="1800" dirty="0"/>
              <a:t>        </a:t>
            </a:r>
            <a:r>
              <a:rPr lang="en-US" altLang="zh-CN" sz="1800" dirty="0" err="1"/>
              <a:t>printf</a:t>
            </a:r>
            <a:r>
              <a:rPr lang="en-US" altLang="zh-CN" sz="1800" dirty="0"/>
              <a:t>(“%d”,</a:t>
            </a:r>
            <a:r>
              <a:rPr lang="en-US" altLang="zh-CN" sz="1800" dirty="0" err="1"/>
              <a:t>i</a:t>
            </a:r>
            <a:r>
              <a:rPr lang="en-US" altLang="zh-CN" sz="1800" dirty="0"/>
              <a:t>); </a:t>
            </a:r>
          </a:p>
        </p:txBody>
      </p:sp>
    </p:spTree>
    <p:extLst>
      <p:ext uri="{BB962C8B-B14F-4D97-AF65-F5344CB8AC3E}">
        <p14:creationId xmlns:p14="http://schemas.microsoft.com/office/powerpoint/2010/main" val="1859574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break</a:t>
            </a:r>
            <a:r>
              <a:rPr lang="zh-CN" altLang="en-US" dirty="0"/>
              <a:t>、</a:t>
            </a:r>
            <a:r>
              <a:rPr lang="en-US" altLang="zh-CN" dirty="0"/>
              <a:t>continue</a:t>
            </a:r>
            <a:r>
              <a:rPr lang="zh-CN" altLang="en-US" dirty="0"/>
              <a:t>、</a:t>
            </a:r>
            <a:r>
              <a:rPr lang="en-US" altLang="zh-CN" dirty="0" err="1"/>
              <a:t>goto</a:t>
            </a:r>
            <a:r>
              <a:rPr lang="zh-CN" altLang="en-US" dirty="0"/>
              <a:t>语句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dirty="0"/>
              <a:t> </a:t>
            </a:r>
            <a:r>
              <a:rPr lang="en-US" altLang="zh-CN" sz="2000" dirty="0"/>
              <a:t>break</a:t>
            </a:r>
            <a:r>
              <a:rPr lang="zh-CN" altLang="en-US" sz="2000" dirty="0"/>
              <a:t>与</a:t>
            </a:r>
            <a:r>
              <a:rPr lang="en-US" altLang="zh-CN" sz="2000" dirty="0"/>
              <a:t>continue</a:t>
            </a:r>
          </a:p>
          <a:p>
            <a:pPr marL="971550" lvl="1"/>
            <a:r>
              <a:rPr lang="zh-CN" altLang="en-US" sz="1800" b="1" dirty="0">
                <a:solidFill>
                  <a:srgbClr val="C00000"/>
                </a:solidFill>
              </a:rPr>
              <a:t>一般与条件语句一起使用控制循环体的执行；</a:t>
            </a:r>
            <a:endParaRPr lang="en-US" altLang="zh-CN" sz="1800" b="1" dirty="0">
              <a:solidFill>
                <a:srgbClr val="C00000"/>
              </a:solidFill>
            </a:endParaRPr>
          </a:p>
          <a:p>
            <a:pPr marL="971550" lvl="1"/>
            <a:r>
              <a:rPr lang="en-US" altLang="zh-CN" sz="1800" dirty="0">
                <a:solidFill>
                  <a:srgbClr val="0000CC"/>
                </a:solidFill>
              </a:rPr>
              <a:t>break</a:t>
            </a:r>
            <a:r>
              <a:rPr lang="en-US" altLang="zh-CN" sz="1800" dirty="0"/>
              <a:t>: </a:t>
            </a:r>
            <a:r>
              <a:rPr lang="zh-CN" altLang="en-US" sz="1800" dirty="0"/>
              <a:t>结束（退出）</a:t>
            </a:r>
            <a:r>
              <a:rPr lang="zh-CN" altLang="en-US" sz="1800" b="1" dirty="0">
                <a:solidFill>
                  <a:srgbClr val="7030A0"/>
                </a:solidFill>
              </a:rPr>
              <a:t>当前</a:t>
            </a:r>
            <a:r>
              <a:rPr lang="zh-CN" altLang="en-US" sz="1800" dirty="0"/>
              <a:t>循环；</a:t>
            </a:r>
            <a:endParaRPr lang="en-US" altLang="zh-CN" sz="1800" dirty="0"/>
          </a:p>
          <a:p>
            <a:pPr marL="971550" lvl="1"/>
            <a:r>
              <a:rPr lang="en-US" altLang="zh-CN" sz="1800" dirty="0">
                <a:solidFill>
                  <a:srgbClr val="0000CC"/>
                </a:solidFill>
              </a:rPr>
              <a:t>continue</a:t>
            </a:r>
            <a:r>
              <a:rPr lang="zh-CN" altLang="en-US" sz="1800" dirty="0"/>
              <a:t>：进入</a:t>
            </a:r>
            <a:r>
              <a:rPr lang="zh-CN" altLang="en-US" sz="1800" b="1" dirty="0">
                <a:solidFill>
                  <a:srgbClr val="C00000"/>
                </a:solidFill>
              </a:rPr>
              <a:t>下一轮循环</a:t>
            </a:r>
            <a:r>
              <a:rPr lang="zh-CN" altLang="en-US" sz="1800" dirty="0"/>
              <a:t>，</a:t>
            </a:r>
            <a:r>
              <a:rPr lang="zh-CN" altLang="en-US" sz="1800" dirty="0">
                <a:solidFill>
                  <a:srgbClr val="7030A0"/>
                </a:solidFill>
              </a:rPr>
              <a:t>不执行循环体中</a:t>
            </a:r>
            <a:r>
              <a:rPr lang="en-US" altLang="zh-CN" sz="1800" dirty="0">
                <a:solidFill>
                  <a:srgbClr val="7030A0"/>
                </a:solidFill>
              </a:rPr>
              <a:t>continue</a:t>
            </a:r>
            <a:r>
              <a:rPr lang="zh-CN" altLang="en-US" sz="1800" dirty="0">
                <a:solidFill>
                  <a:srgbClr val="7030A0"/>
                </a:solidFill>
              </a:rPr>
              <a:t>后的语句</a:t>
            </a:r>
            <a:r>
              <a:rPr lang="zh-CN" altLang="en-US" sz="1800" dirty="0"/>
              <a:t>；</a:t>
            </a:r>
            <a:endParaRPr lang="en-US" altLang="zh-CN" sz="1800" dirty="0"/>
          </a:p>
          <a:p>
            <a:pPr marL="1314450" lvl="2" indent="-285750">
              <a:buFont typeface="Wingdings" panose="05000000000000000000" pitchFamily="2" charset="2"/>
              <a:buChar char="Ø"/>
            </a:pPr>
            <a:r>
              <a:rPr lang="zh-CN" altLang="en-US" sz="1600" b="1" dirty="0">
                <a:solidFill>
                  <a:srgbClr val="006600"/>
                </a:solidFill>
              </a:rPr>
              <a:t>下一轮循环</a:t>
            </a:r>
            <a:r>
              <a:rPr lang="zh-CN" altLang="en-US" sz="1600" dirty="0"/>
              <a:t>：循环变量增量，然后与循环条件</a:t>
            </a:r>
            <a:r>
              <a:rPr lang="zh-CN" altLang="en-US" sz="1600" dirty="0" smtClean="0"/>
              <a:t>比较；</a:t>
            </a:r>
            <a:endParaRPr lang="en-US" altLang="zh-CN" sz="1600" dirty="0"/>
          </a:p>
          <a:p>
            <a:pPr indent="-342900">
              <a:buFont typeface="Wingdings" panose="05000000000000000000" pitchFamily="2" charset="2"/>
              <a:buChar char="l"/>
            </a:pPr>
            <a:r>
              <a:rPr lang="en-US" altLang="zh-CN" sz="2000" b="1" dirty="0" err="1" smtClean="0"/>
              <a:t>goto</a:t>
            </a:r>
            <a:endParaRPr lang="en-US" altLang="zh-CN" sz="2000" b="1" dirty="0"/>
          </a:p>
          <a:p>
            <a:pPr marL="685800" lvl="2" indent="0">
              <a:buNone/>
            </a:pPr>
            <a:r>
              <a:rPr lang="en-US" altLang="zh-CN" sz="1800" b="1" dirty="0" err="1"/>
              <a:t>goto</a:t>
            </a:r>
            <a:r>
              <a:rPr lang="en-US" altLang="zh-CN" sz="1800" b="1" dirty="0"/>
              <a:t>  </a:t>
            </a:r>
            <a:r>
              <a:rPr lang="en-US" altLang="zh-CN" sz="1800" b="1" dirty="0">
                <a:solidFill>
                  <a:srgbClr val="7030A0"/>
                </a:solidFill>
              </a:rPr>
              <a:t>L</a:t>
            </a:r>
            <a:r>
              <a:rPr lang="zh-CN" altLang="en-US" sz="1800" dirty="0"/>
              <a:t>；  </a:t>
            </a:r>
            <a:r>
              <a:rPr lang="en-US" altLang="zh-CN" sz="1800" dirty="0">
                <a:solidFill>
                  <a:srgbClr val="0000CC"/>
                </a:solidFill>
              </a:rPr>
              <a:t>//L</a:t>
            </a:r>
            <a:r>
              <a:rPr lang="zh-CN" altLang="en-US" sz="1800" dirty="0">
                <a:solidFill>
                  <a:srgbClr val="0000CC"/>
                </a:solidFill>
              </a:rPr>
              <a:t>称为</a:t>
            </a:r>
            <a:r>
              <a:rPr lang="en-US" altLang="zh-CN" sz="1800" dirty="0" err="1">
                <a:solidFill>
                  <a:srgbClr val="0000CC"/>
                </a:solidFill>
              </a:rPr>
              <a:t>lable</a:t>
            </a:r>
            <a:r>
              <a:rPr lang="zh-CN" altLang="en-US" sz="1800" dirty="0">
                <a:solidFill>
                  <a:srgbClr val="0000CC"/>
                </a:solidFill>
              </a:rPr>
              <a:t>，标号</a:t>
            </a:r>
            <a:endParaRPr lang="en-US" altLang="zh-CN" sz="1800" dirty="0">
              <a:solidFill>
                <a:srgbClr val="0000CC"/>
              </a:solidFill>
            </a:endParaRPr>
          </a:p>
          <a:p>
            <a:pPr marL="685800" lvl="2" indent="0">
              <a:buNone/>
            </a:pPr>
            <a:r>
              <a:rPr lang="en-US" altLang="zh-CN" sz="1600" dirty="0"/>
              <a:t>      //</a:t>
            </a:r>
            <a:r>
              <a:rPr lang="zh-CN" altLang="en-US" sz="1600" dirty="0"/>
              <a:t>一段代码</a:t>
            </a:r>
            <a:endParaRPr lang="en-US" altLang="zh-CN" sz="1600" dirty="0"/>
          </a:p>
          <a:p>
            <a:pPr marL="685800" lvl="2" indent="0">
              <a:buNone/>
            </a:pPr>
            <a:r>
              <a:rPr lang="en-US" altLang="zh-CN" sz="1600" dirty="0"/>
              <a:t>      </a:t>
            </a:r>
            <a:r>
              <a:rPr lang="en-US" altLang="zh-CN" sz="1600" dirty="0" smtClean="0"/>
              <a:t>//</a:t>
            </a:r>
            <a:r>
              <a:rPr lang="zh-CN" altLang="en-US" sz="1600" dirty="0" smtClean="0"/>
              <a:t>注：</a:t>
            </a:r>
            <a:r>
              <a:rPr lang="zh-CN" altLang="en-US" sz="1600" b="1" dirty="0" smtClean="0">
                <a:solidFill>
                  <a:srgbClr val="C00000"/>
                </a:solidFill>
              </a:rPr>
              <a:t>该</a:t>
            </a:r>
            <a:r>
              <a:rPr lang="zh-CN" altLang="en-US" sz="1600" b="1" dirty="0">
                <a:solidFill>
                  <a:srgbClr val="C00000"/>
                </a:solidFill>
              </a:rPr>
              <a:t>段代码中不允许有变量声明或定义的语句出现；</a:t>
            </a:r>
            <a:endParaRPr lang="en-US" altLang="zh-CN" sz="1600" b="1" dirty="0">
              <a:solidFill>
                <a:srgbClr val="C00000"/>
              </a:solidFill>
            </a:endParaRPr>
          </a:p>
          <a:p>
            <a:pPr marL="685800" lvl="2" indent="0">
              <a:buNone/>
            </a:pPr>
            <a:r>
              <a:rPr lang="en-US" altLang="zh-CN" sz="1600" dirty="0"/>
              <a:t>      // </a:t>
            </a:r>
            <a:r>
              <a:rPr lang="zh-CN" altLang="en-US" sz="1600" dirty="0">
                <a:solidFill>
                  <a:srgbClr val="0000CC"/>
                </a:solidFill>
              </a:rPr>
              <a:t>如：</a:t>
            </a:r>
            <a:r>
              <a:rPr lang="en-US" altLang="zh-CN" sz="1600" dirty="0" err="1">
                <a:solidFill>
                  <a:srgbClr val="0000CC"/>
                </a:solidFill>
              </a:rPr>
              <a:t>int</a:t>
            </a:r>
            <a:r>
              <a:rPr lang="en-US" altLang="zh-CN" sz="1600" dirty="0">
                <a:solidFill>
                  <a:srgbClr val="0000CC"/>
                </a:solidFill>
              </a:rPr>
              <a:t> a=3;  </a:t>
            </a:r>
            <a:r>
              <a:rPr lang="en-US" altLang="zh-CN" sz="1600" dirty="0"/>
              <a:t>//</a:t>
            </a:r>
            <a:r>
              <a:rPr lang="zh-CN" altLang="en-US" sz="1600" dirty="0"/>
              <a:t>该语句有可能没有被执行，如果后面访问</a:t>
            </a:r>
            <a:r>
              <a:rPr lang="en-US" altLang="zh-CN" sz="1600" dirty="0"/>
              <a:t>a</a:t>
            </a:r>
            <a:r>
              <a:rPr lang="zh-CN" altLang="en-US" sz="1600" dirty="0"/>
              <a:t>，则</a:t>
            </a:r>
            <a:r>
              <a:rPr lang="en-US" altLang="zh-CN" sz="1600" dirty="0"/>
              <a:t>a</a:t>
            </a:r>
            <a:r>
              <a:rPr lang="zh-CN" altLang="en-US" sz="1600" dirty="0"/>
              <a:t>无定义</a:t>
            </a:r>
            <a:endParaRPr lang="en-US" altLang="zh-CN" sz="1600" dirty="0"/>
          </a:p>
          <a:p>
            <a:pPr marL="685800" lvl="2" indent="0">
              <a:buNone/>
            </a:pPr>
            <a:r>
              <a:rPr lang="en-US" altLang="zh-CN" sz="1800" b="1" dirty="0">
                <a:solidFill>
                  <a:srgbClr val="7030A0"/>
                </a:solidFill>
              </a:rPr>
              <a:t>L:</a:t>
            </a:r>
          </a:p>
          <a:p>
            <a:pPr marL="685800" lvl="2" indent="0">
              <a:buNone/>
            </a:pPr>
            <a:r>
              <a:rPr lang="en-US" altLang="zh-CN" sz="1600" dirty="0"/>
              <a:t>  //</a:t>
            </a:r>
            <a:r>
              <a:rPr lang="en-US" altLang="zh-CN" sz="1600" b="1" dirty="0">
                <a:solidFill>
                  <a:srgbClr val="C00000"/>
                </a:solidFill>
              </a:rPr>
              <a:t>L</a:t>
            </a:r>
            <a:r>
              <a:rPr lang="zh-CN" altLang="en-US" sz="1600" b="1" dirty="0">
                <a:solidFill>
                  <a:srgbClr val="C00000"/>
                </a:solidFill>
              </a:rPr>
              <a:t>后面不允许没有语句</a:t>
            </a:r>
            <a:r>
              <a:rPr lang="zh-CN" altLang="en-US" sz="1600" dirty="0"/>
              <a:t>；</a:t>
            </a:r>
            <a:endParaRPr lang="en-US" altLang="zh-CN" sz="1600" dirty="0"/>
          </a:p>
          <a:p>
            <a:pPr marL="685800" lvl="2" indent="0">
              <a:buNone/>
            </a:pPr>
            <a:r>
              <a:rPr lang="en-US" altLang="zh-CN" sz="1600" dirty="0"/>
              <a:t>  //</a:t>
            </a:r>
            <a:r>
              <a:rPr lang="en-US" altLang="zh-CN" sz="1600" b="1" dirty="0">
                <a:solidFill>
                  <a:srgbClr val="006600"/>
                </a:solidFill>
              </a:rPr>
              <a:t>L</a:t>
            </a:r>
            <a:r>
              <a:rPr lang="zh-CN" altLang="en-US" sz="1600" b="1" dirty="0">
                <a:solidFill>
                  <a:srgbClr val="006600"/>
                </a:solidFill>
              </a:rPr>
              <a:t>之后是条空语句也可以</a:t>
            </a:r>
            <a:r>
              <a:rPr lang="zh-CN" altLang="en-US" sz="1600" dirty="0"/>
              <a:t>；如</a:t>
            </a:r>
            <a:r>
              <a:rPr lang="en-US" altLang="zh-CN" sz="1600" b="1" dirty="0">
                <a:solidFill>
                  <a:srgbClr val="006600"/>
                </a:solidFill>
              </a:rPr>
              <a:t>L: </a:t>
            </a:r>
            <a:r>
              <a:rPr lang="en-US" altLang="zh-CN" sz="1600" b="1" dirty="0" smtClean="0">
                <a:solidFill>
                  <a:srgbClr val="006600"/>
                </a:solidFill>
              </a:rPr>
              <a:t>;</a:t>
            </a:r>
          </a:p>
          <a:p>
            <a:pPr marL="171450" indent="-342900">
              <a:buFont typeface="Wingdings" panose="05000000000000000000" pitchFamily="2" charset="2"/>
              <a:buChar char="l"/>
            </a:pPr>
            <a:r>
              <a:rPr lang="zh-CN" altLang="en-US" sz="2000" b="1" dirty="0" smtClean="0">
                <a:solidFill>
                  <a:srgbClr val="000000"/>
                </a:solidFill>
              </a:rPr>
              <a:t>注：</a:t>
            </a:r>
            <a:r>
              <a:rPr lang="zh-CN" altLang="en-US" sz="2000" b="1" dirty="0" smtClean="0">
                <a:solidFill>
                  <a:srgbClr val="0303DF"/>
                </a:solidFill>
              </a:rPr>
              <a:t>尽量</a:t>
            </a:r>
            <a:r>
              <a:rPr lang="zh-CN" altLang="en-US" sz="2000" b="1" dirty="0">
                <a:solidFill>
                  <a:srgbClr val="0303DF"/>
                </a:solidFill>
              </a:rPr>
              <a:t>不要</a:t>
            </a:r>
            <a:r>
              <a:rPr lang="zh-CN" altLang="en-US" sz="2000" b="1" dirty="0" smtClean="0">
                <a:solidFill>
                  <a:srgbClr val="0303DF"/>
                </a:solidFill>
              </a:rPr>
              <a:t>使用</a:t>
            </a:r>
            <a:r>
              <a:rPr lang="en-US" altLang="zh-CN" sz="2000" b="1" dirty="0" err="1" smtClean="0">
                <a:solidFill>
                  <a:srgbClr val="0303DF"/>
                </a:solidFill>
              </a:rPr>
              <a:t>goto</a:t>
            </a:r>
            <a:r>
              <a:rPr lang="zh-CN" altLang="en-US" sz="2000" b="1" dirty="0" smtClean="0">
                <a:solidFill>
                  <a:srgbClr val="0303DF"/>
                </a:solidFill>
              </a:rPr>
              <a:t>语句</a:t>
            </a:r>
            <a:r>
              <a:rPr lang="zh-CN" altLang="en-US" sz="2000" b="1" dirty="0" smtClean="0">
                <a:solidFill>
                  <a:srgbClr val="000000"/>
                </a:solidFill>
              </a:rPr>
              <a:t>，破坏了程序的结构化、局部性，对</a:t>
            </a:r>
            <a:r>
              <a:rPr lang="en-US" altLang="zh-CN" sz="2000" b="1" dirty="0" smtClean="0">
                <a:solidFill>
                  <a:srgbClr val="7030A0"/>
                </a:solidFill>
              </a:rPr>
              <a:t>cache</a:t>
            </a:r>
            <a:r>
              <a:rPr lang="zh-CN" altLang="en-US" sz="2000" b="1" dirty="0" smtClean="0">
                <a:solidFill>
                  <a:srgbClr val="000000"/>
                </a:solidFill>
              </a:rPr>
              <a:t>和</a:t>
            </a:r>
            <a:r>
              <a:rPr lang="zh-CN" altLang="en-US" sz="2000" b="1" dirty="0" smtClean="0">
                <a:solidFill>
                  <a:srgbClr val="7030A0"/>
                </a:solidFill>
              </a:rPr>
              <a:t>虚拟存储器</a:t>
            </a:r>
            <a:r>
              <a:rPr lang="zh-CN" altLang="en-US" sz="2000" b="1" dirty="0" smtClean="0">
                <a:solidFill>
                  <a:srgbClr val="000000"/>
                </a:solidFill>
              </a:rPr>
              <a:t>的性能都有不良的影响</a:t>
            </a:r>
            <a:endParaRPr lang="en-US" altLang="zh-CN" sz="2000" b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8401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break</a:t>
            </a:r>
            <a:r>
              <a:rPr lang="zh-CN" altLang="en-US" dirty="0"/>
              <a:t>、</a:t>
            </a:r>
            <a:r>
              <a:rPr lang="en-US" altLang="zh-CN" dirty="0"/>
              <a:t>continue</a:t>
            </a:r>
            <a:r>
              <a:rPr lang="zh-CN" altLang="en-US" dirty="0"/>
              <a:t>、</a:t>
            </a:r>
            <a:r>
              <a:rPr lang="en-US" altLang="zh-CN" dirty="0" err="1"/>
              <a:t>goto</a:t>
            </a:r>
            <a:r>
              <a:rPr lang="zh-CN" altLang="en-US" dirty="0"/>
              <a:t>语句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indent="-342900">
              <a:buFont typeface="Wingdings" panose="05000000000000000000" pitchFamily="2" charset="2"/>
              <a:buChar char="l"/>
            </a:pPr>
            <a:r>
              <a:rPr lang="en-US" altLang="zh-CN" sz="2000" dirty="0" smtClean="0"/>
              <a:t>break</a:t>
            </a:r>
            <a:r>
              <a:rPr lang="zh-CN" altLang="en-US" sz="2000" dirty="0" smtClean="0"/>
              <a:t>例</a:t>
            </a:r>
            <a:endParaRPr lang="en-US" altLang="zh-CN" sz="2000" dirty="0">
              <a:solidFill>
                <a:srgbClr val="0000CC"/>
              </a:solidFill>
            </a:endParaRPr>
          </a:p>
          <a:p>
            <a:pPr marL="285750" lvl="1" indent="0">
              <a:buNone/>
            </a:pPr>
            <a:r>
              <a:rPr lang="en-US" altLang="zh-CN" sz="1800" dirty="0"/>
              <a:t>for (</a:t>
            </a:r>
            <a:r>
              <a:rPr lang="en-US" altLang="zh-CN" sz="1800" dirty="0" err="1"/>
              <a:t>i</a:t>
            </a:r>
            <a:r>
              <a:rPr lang="en-US" altLang="zh-CN" sz="1800" dirty="0"/>
              <a:t>=1; </a:t>
            </a:r>
            <a:r>
              <a:rPr lang="en-US" altLang="zh-CN" sz="1800" dirty="0" err="1"/>
              <a:t>i</a:t>
            </a:r>
            <a:r>
              <a:rPr lang="en-US" altLang="zh-CN" sz="1800" dirty="0" smtClean="0"/>
              <a:t>&lt;=99; </a:t>
            </a:r>
            <a:r>
              <a:rPr lang="en-US" altLang="zh-CN" sz="1800" dirty="0" err="1"/>
              <a:t>i</a:t>
            </a:r>
            <a:r>
              <a:rPr lang="en-US" altLang="zh-CN" sz="1800" dirty="0"/>
              <a:t>+=2)        //for (A;B;C)</a:t>
            </a:r>
          </a:p>
          <a:p>
            <a:pPr marL="285750" lvl="1" indent="0">
              <a:buNone/>
            </a:pPr>
            <a:r>
              <a:rPr lang="en-US" altLang="zh-CN" sz="1800" dirty="0"/>
              <a:t>{                                              D;</a:t>
            </a:r>
          </a:p>
          <a:p>
            <a:pPr marL="285750" lvl="1" indent="0">
              <a:buNone/>
            </a:pPr>
            <a:r>
              <a:rPr lang="en-US" altLang="zh-CN" sz="1800" dirty="0"/>
              <a:t>     </a:t>
            </a:r>
            <a:r>
              <a:rPr lang="en-US" altLang="zh-CN" sz="1800" dirty="0" err="1"/>
              <a:t>printf</a:t>
            </a:r>
            <a:r>
              <a:rPr lang="en-US" altLang="zh-CN" sz="1800" dirty="0"/>
              <a:t>(“%d ”,</a:t>
            </a:r>
            <a:r>
              <a:rPr lang="en-US" altLang="zh-CN" sz="1800" dirty="0" err="1"/>
              <a:t>i</a:t>
            </a:r>
            <a:r>
              <a:rPr lang="en-US" altLang="zh-CN" sz="1800" dirty="0"/>
              <a:t>);  </a:t>
            </a:r>
          </a:p>
          <a:p>
            <a:pPr marL="285750" lvl="1" indent="0">
              <a:buNone/>
            </a:pPr>
            <a:r>
              <a:rPr lang="en-US" altLang="zh-CN" sz="1800" dirty="0">
                <a:solidFill>
                  <a:srgbClr val="0000CC"/>
                </a:solidFill>
              </a:rPr>
              <a:t>     </a:t>
            </a:r>
            <a:r>
              <a:rPr lang="en-US" altLang="zh-CN" sz="1800" dirty="0" smtClean="0">
                <a:solidFill>
                  <a:srgbClr val="0000CC"/>
                </a:solidFill>
              </a:rPr>
              <a:t>break;   //</a:t>
            </a:r>
            <a:r>
              <a:rPr lang="zh-CN" altLang="en-US" sz="1800" dirty="0" smtClean="0">
                <a:solidFill>
                  <a:srgbClr val="0000CC"/>
                </a:solidFill>
              </a:rPr>
              <a:t>退出循环。</a:t>
            </a:r>
            <a:r>
              <a:rPr lang="zh-CN" altLang="en-US" sz="1800" dirty="0"/>
              <a:t>该例中，</a:t>
            </a:r>
            <a:r>
              <a:rPr lang="en-US" altLang="zh-CN" sz="1800" dirty="0"/>
              <a:t> </a:t>
            </a:r>
            <a:r>
              <a:rPr lang="zh-CN" altLang="en-US" sz="1800" dirty="0" smtClean="0"/>
              <a:t>语句</a:t>
            </a:r>
            <a:r>
              <a:rPr lang="en-US" altLang="zh-CN" sz="1800" dirty="0" err="1" smtClean="0"/>
              <a:t>printf</a:t>
            </a:r>
            <a:r>
              <a:rPr lang="en-US" altLang="zh-CN" sz="1800" dirty="0"/>
              <a:t>(“%d ”,</a:t>
            </a:r>
            <a:r>
              <a:rPr lang="en-US" altLang="zh-CN" sz="1800" dirty="0" err="1"/>
              <a:t>i</a:t>
            </a:r>
            <a:r>
              <a:rPr lang="en-US" altLang="zh-CN" sz="1800" dirty="0" smtClean="0"/>
              <a:t>)</a:t>
            </a:r>
            <a:r>
              <a:rPr lang="zh-CN" altLang="en-US" sz="1800" dirty="0" smtClean="0"/>
              <a:t>只执行了一次。</a:t>
            </a:r>
            <a:r>
              <a:rPr lang="en-US" altLang="zh-CN" sz="1800" dirty="0" smtClean="0"/>
              <a:t> </a:t>
            </a:r>
            <a:endParaRPr lang="en-US" altLang="zh-CN" sz="1800" dirty="0" smtClean="0">
              <a:solidFill>
                <a:srgbClr val="0000CC"/>
              </a:solidFill>
            </a:endParaRPr>
          </a:p>
          <a:p>
            <a:pPr marL="285750" lvl="1" indent="0">
              <a:buNone/>
            </a:pPr>
            <a:r>
              <a:rPr lang="en-US" altLang="zh-CN" sz="1800" b="1" dirty="0" smtClean="0">
                <a:solidFill>
                  <a:srgbClr val="7030A0"/>
                </a:solidFill>
              </a:rPr>
              <a:t>      </a:t>
            </a:r>
            <a:r>
              <a:rPr lang="en-US" altLang="zh-CN" sz="1800" b="1" dirty="0" err="1">
                <a:solidFill>
                  <a:srgbClr val="7030A0"/>
                </a:solidFill>
              </a:rPr>
              <a:t>i</a:t>
            </a:r>
            <a:r>
              <a:rPr lang="en-US" altLang="zh-CN" sz="1800" b="1" dirty="0">
                <a:solidFill>
                  <a:srgbClr val="7030A0"/>
                </a:solidFill>
              </a:rPr>
              <a:t>=i+5;   </a:t>
            </a:r>
            <a:r>
              <a:rPr lang="en-US" altLang="zh-CN" sz="1800" dirty="0"/>
              <a:t>//</a:t>
            </a:r>
            <a:r>
              <a:rPr lang="en-US" altLang="zh-CN" sz="1800" b="1" u="sng" dirty="0">
                <a:solidFill>
                  <a:srgbClr val="C00000"/>
                </a:solidFill>
              </a:rPr>
              <a:t>unreachable</a:t>
            </a:r>
          </a:p>
          <a:p>
            <a:pPr marL="285750" lvl="1" indent="0">
              <a:buNone/>
            </a:pPr>
            <a:r>
              <a:rPr lang="en-US" altLang="zh-CN" sz="1800" dirty="0"/>
              <a:t>}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dirty="0" smtClean="0"/>
              <a:t>一般</a:t>
            </a:r>
            <a:r>
              <a:rPr lang="en-US" altLang="zh-CN" sz="2000" dirty="0" smtClean="0">
                <a:solidFill>
                  <a:srgbClr val="0000CC"/>
                </a:solidFill>
              </a:rPr>
              <a:t>break</a:t>
            </a:r>
            <a:r>
              <a:rPr lang="zh-CN" altLang="en-US" sz="2000" dirty="0" smtClean="0"/>
              <a:t>语句与条件语句</a:t>
            </a:r>
            <a:r>
              <a:rPr lang="en-US" altLang="zh-CN" sz="2000" dirty="0" smtClean="0">
                <a:solidFill>
                  <a:srgbClr val="0000CC"/>
                </a:solidFill>
              </a:rPr>
              <a:t>if()</a:t>
            </a:r>
            <a:r>
              <a:rPr lang="zh-CN" altLang="en-US" sz="2000" dirty="0" smtClean="0">
                <a:solidFill>
                  <a:srgbClr val="0000CC"/>
                </a:solidFill>
              </a:rPr>
              <a:t>语句</a:t>
            </a:r>
            <a:r>
              <a:rPr lang="zh-CN" altLang="en-US" sz="2000" dirty="0" smtClean="0"/>
              <a:t>结合使用</a:t>
            </a:r>
            <a:endParaRPr lang="en-US" altLang="zh-CN" sz="2000" dirty="0" smtClean="0"/>
          </a:p>
          <a:p>
            <a:pPr marL="971550" lvl="1"/>
            <a:r>
              <a:rPr lang="zh-CN" altLang="en-US" sz="1800" dirty="0" smtClean="0"/>
              <a:t>当满足某个条件时，退出循环</a:t>
            </a:r>
            <a:endParaRPr lang="en-US" altLang="zh-CN" sz="1800" dirty="0"/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zh-CN" sz="2000" dirty="0"/>
          </a:p>
          <a:p>
            <a:pPr marL="342900" indent="-342900">
              <a:buFont typeface="Wingdings" panose="05000000000000000000" pitchFamily="2" charset="2"/>
              <a:buChar char="l"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01772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关系表达式</a:t>
            </a:r>
            <a:r>
              <a:rPr lang="en-US" altLang="zh-CN" dirty="0"/>
              <a:t>--</a:t>
            </a:r>
            <a:r>
              <a:rPr lang="zh-CN" altLang="en-US" dirty="0">
                <a:solidFill>
                  <a:srgbClr val="7030A0"/>
                </a:solidFill>
              </a:rPr>
              <a:t>字符</a:t>
            </a:r>
            <a:r>
              <a:rPr lang="zh-CN" altLang="en-US" dirty="0"/>
              <a:t>之间的比较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dirty="0">
                <a:solidFill>
                  <a:srgbClr val="0000CC"/>
                </a:solidFill>
              </a:rPr>
              <a:t>字符之间</a:t>
            </a:r>
            <a:r>
              <a:rPr lang="zh-CN" altLang="en-US" sz="2000" dirty="0"/>
              <a:t>的</a:t>
            </a:r>
            <a:r>
              <a:rPr lang="zh-CN" altLang="en-US" sz="2000" dirty="0" smtClean="0"/>
              <a:t>比较：</a:t>
            </a:r>
            <a:r>
              <a:rPr lang="zh-CN" altLang="en-US" sz="2000" dirty="0" smtClean="0">
                <a:solidFill>
                  <a:srgbClr val="0000CC"/>
                </a:solidFill>
              </a:rPr>
              <a:t>按照</a:t>
            </a:r>
            <a:r>
              <a:rPr lang="zh-CN" altLang="en-US" sz="2000" dirty="0">
                <a:solidFill>
                  <a:srgbClr val="0000CC"/>
                </a:solidFill>
              </a:rPr>
              <a:t>字符的</a:t>
            </a:r>
            <a:r>
              <a:rPr lang="en-US" altLang="zh-CN" sz="2000" dirty="0">
                <a:solidFill>
                  <a:srgbClr val="FF0000"/>
                </a:solidFill>
              </a:rPr>
              <a:t>ASCII</a:t>
            </a:r>
            <a:r>
              <a:rPr lang="zh-CN" altLang="en-US" sz="2000" dirty="0">
                <a:solidFill>
                  <a:srgbClr val="0000CC"/>
                </a:solidFill>
              </a:rPr>
              <a:t>之间的</a:t>
            </a:r>
            <a:r>
              <a:rPr lang="zh-CN" altLang="en-US" sz="2000" dirty="0" smtClean="0">
                <a:solidFill>
                  <a:srgbClr val="0000CC"/>
                </a:solidFill>
              </a:rPr>
              <a:t>大小顺序进行</a:t>
            </a:r>
            <a:r>
              <a:rPr lang="zh-CN" altLang="en-US" sz="2000" dirty="0">
                <a:solidFill>
                  <a:srgbClr val="0000CC"/>
                </a:solidFill>
              </a:rPr>
              <a:t>比较</a:t>
            </a:r>
            <a:endParaRPr lang="en-US" altLang="zh-CN" sz="2000" dirty="0">
              <a:solidFill>
                <a:srgbClr val="0000CC"/>
              </a:solidFill>
            </a:endParaRPr>
          </a:p>
          <a:p>
            <a:pPr>
              <a:buNone/>
            </a:pPr>
            <a:r>
              <a:rPr lang="en-US" altLang="zh-CN" sz="2000" dirty="0" smtClean="0">
                <a:solidFill>
                  <a:srgbClr val="000000"/>
                </a:solidFill>
              </a:rPr>
              <a:t>        </a:t>
            </a:r>
            <a:r>
              <a:rPr lang="en-US" altLang="zh-CN" sz="1800" dirty="0">
                <a:solidFill>
                  <a:srgbClr val="000000"/>
                </a:solidFill>
              </a:rPr>
              <a:t>char  a=‘a’, b=‘A’;   //’a’=0x61, ‘A’=0x41;</a:t>
            </a:r>
          </a:p>
          <a:p>
            <a:pPr>
              <a:buNone/>
            </a:pPr>
            <a:r>
              <a:rPr lang="en-US" altLang="zh-CN" sz="1800" dirty="0">
                <a:solidFill>
                  <a:srgbClr val="000000"/>
                </a:solidFill>
              </a:rPr>
              <a:t>        a&gt;b        </a:t>
            </a:r>
            <a:r>
              <a:rPr lang="en-US" altLang="zh-CN" sz="1800" dirty="0" smtClean="0">
                <a:solidFill>
                  <a:srgbClr val="000000"/>
                </a:solidFill>
              </a:rPr>
              <a:t>//true</a:t>
            </a:r>
            <a:r>
              <a:rPr lang="zh-CN" altLang="en-US" sz="1800" dirty="0" smtClean="0">
                <a:solidFill>
                  <a:srgbClr val="000000"/>
                </a:solidFill>
              </a:rPr>
              <a:t>，值为 </a:t>
            </a:r>
            <a:r>
              <a:rPr lang="en-US" altLang="zh-CN" sz="1800" dirty="0">
                <a:solidFill>
                  <a:srgbClr val="000000"/>
                </a:solidFill>
              </a:rPr>
              <a:t>1 </a:t>
            </a:r>
            <a:endParaRPr lang="en-US" altLang="zh-CN" sz="1800" dirty="0" smtClean="0">
              <a:solidFill>
                <a:srgbClr val="000000"/>
              </a:solidFill>
            </a:endParaRPr>
          </a:p>
          <a:p>
            <a:pPr>
              <a:buNone/>
            </a:pPr>
            <a:r>
              <a:rPr lang="en-US" altLang="zh-CN" sz="1800" dirty="0">
                <a:solidFill>
                  <a:srgbClr val="000000"/>
                </a:solidFill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</a:rPr>
              <a:t>       a&lt;b        //false</a:t>
            </a:r>
            <a:r>
              <a:rPr lang="zh-CN" altLang="en-US" sz="1800" dirty="0" smtClean="0">
                <a:solidFill>
                  <a:srgbClr val="000000"/>
                </a:solidFill>
              </a:rPr>
              <a:t>，值为 </a:t>
            </a:r>
            <a:r>
              <a:rPr lang="en-US" altLang="zh-CN" sz="1800" dirty="0">
                <a:solidFill>
                  <a:srgbClr val="000000"/>
                </a:solidFill>
              </a:rPr>
              <a:t>0</a:t>
            </a:r>
          </a:p>
          <a:p>
            <a:pPr>
              <a:buNone/>
            </a:pPr>
            <a:r>
              <a:rPr lang="en-US" altLang="zh-CN" sz="1800" dirty="0">
                <a:solidFill>
                  <a:srgbClr val="FF0000"/>
                </a:solidFill>
              </a:rPr>
              <a:t>        a= = b    </a:t>
            </a:r>
            <a:r>
              <a:rPr lang="en-US" altLang="zh-CN" sz="1800" dirty="0" smtClean="0">
                <a:solidFill>
                  <a:srgbClr val="FF0000"/>
                </a:solidFill>
              </a:rPr>
              <a:t>//false</a:t>
            </a:r>
            <a:r>
              <a:rPr lang="zh-CN" altLang="en-US" sz="1800" dirty="0" smtClean="0">
                <a:solidFill>
                  <a:srgbClr val="FF0000"/>
                </a:solidFill>
              </a:rPr>
              <a:t>，值为 </a:t>
            </a:r>
            <a:r>
              <a:rPr lang="en-US" altLang="zh-CN" sz="1800" dirty="0">
                <a:solidFill>
                  <a:srgbClr val="FF0000"/>
                </a:solidFill>
              </a:rPr>
              <a:t>0</a:t>
            </a:r>
          </a:p>
          <a:p>
            <a:pPr>
              <a:buNone/>
            </a:pPr>
            <a:r>
              <a:rPr lang="en-US" altLang="zh-CN" sz="1800" dirty="0">
                <a:solidFill>
                  <a:srgbClr val="FF0000"/>
                </a:solidFill>
              </a:rPr>
              <a:t>        a != b     </a:t>
            </a:r>
            <a:r>
              <a:rPr lang="en-US" altLang="zh-CN" sz="1800" dirty="0" smtClean="0">
                <a:solidFill>
                  <a:srgbClr val="FF0000"/>
                </a:solidFill>
              </a:rPr>
              <a:t>//true</a:t>
            </a:r>
            <a:r>
              <a:rPr lang="zh-CN" altLang="en-US" sz="1800" dirty="0" smtClean="0">
                <a:solidFill>
                  <a:srgbClr val="FF0000"/>
                </a:solidFill>
              </a:rPr>
              <a:t>，值为</a:t>
            </a:r>
            <a:r>
              <a:rPr lang="en-US" altLang="zh-CN" sz="1800" dirty="0">
                <a:solidFill>
                  <a:srgbClr val="FF0000"/>
                </a:solidFill>
              </a:rPr>
              <a:t>1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zh-CN" sz="2000" dirty="0"/>
              <a:t>   </a:t>
            </a:r>
            <a:r>
              <a:rPr lang="zh-CN" altLang="en-US" sz="2000" b="1" dirty="0" smtClean="0">
                <a:solidFill>
                  <a:srgbClr val="0000CC"/>
                </a:solidFill>
              </a:rPr>
              <a:t>汉字</a:t>
            </a:r>
            <a:r>
              <a:rPr lang="zh-CN" altLang="en-US" sz="2000" b="1" dirty="0" smtClean="0">
                <a:solidFill>
                  <a:srgbClr val="7030A0"/>
                </a:solidFill>
              </a:rPr>
              <a:t>之间的比较也是按照它们的机器数编码进行比较</a:t>
            </a:r>
            <a:endParaRPr lang="zh-CN" altLang="en-US" sz="2000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6451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00FA94-0CB1-421B-9B15-B0848B6C88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rgbClr val="7030A0"/>
                </a:solidFill>
              </a:rPr>
              <a:t>课后测试：</a:t>
            </a:r>
            <a:r>
              <a:rPr lang="zh-CN" altLang="en-US" dirty="0" smtClean="0"/>
              <a:t>下述</a:t>
            </a:r>
            <a:r>
              <a:rPr lang="zh-CN" altLang="en-US" dirty="0"/>
              <a:t>程序段的功能是什么？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3310DCA-13A0-4D88-A246-1E277E9EAD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lvl="1" indent="0">
              <a:lnSpc>
                <a:spcPct val="110000"/>
              </a:lnSpc>
              <a:buNone/>
            </a:pPr>
            <a:r>
              <a:rPr lang="en-US" altLang="zh-CN" sz="1600" dirty="0" smtClean="0"/>
              <a:t>#</a:t>
            </a:r>
            <a:r>
              <a:rPr lang="en-US" altLang="zh-CN" sz="1600" dirty="0"/>
              <a:t>include &lt;</a:t>
            </a:r>
            <a:r>
              <a:rPr lang="en-US" altLang="zh-CN" sz="1600" dirty="0" err="1"/>
              <a:t>stdio.h</a:t>
            </a:r>
            <a:r>
              <a:rPr lang="en-US" altLang="zh-CN" sz="1600" dirty="0"/>
              <a:t>&gt;</a:t>
            </a:r>
          </a:p>
          <a:p>
            <a:pPr marL="285750" lvl="1" indent="0">
              <a:lnSpc>
                <a:spcPct val="110000"/>
              </a:lnSpc>
              <a:buNone/>
            </a:pPr>
            <a:r>
              <a:rPr lang="en-US" altLang="zh-CN" sz="1600" dirty="0"/>
              <a:t>#include &lt;</a:t>
            </a:r>
            <a:r>
              <a:rPr lang="en-US" altLang="zh-CN" sz="1600" dirty="0" err="1"/>
              <a:t>conio.h</a:t>
            </a:r>
            <a:r>
              <a:rPr lang="en-US" altLang="zh-CN" sz="1600" dirty="0"/>
              <a:t>&gt;</a:t>
            </a:r>
          </a:p>
          <a:p>
            <a:pPr marL="285750" lvl="1" indent="0">
              <a:lnSpc>
                <a:spcPct val="110000"/>
              </a:lnSpc>
              <a:buNone/>
            </a:pPr>
            <a:r>
              <a:rPr lang="en-US" altLang="zh-CN" sz="1600" dirty="0" err="1"/>
              <a:t>int</a:t>
            </a:r>
            <a:r>
              <a:rPr lang="en-US" altLang="zh-CN" sz="1600" dirty="0"/>
              <a:t> main()</a:t>
            </a:r>
          </a:p>
          <a:p>
            <a:pPr marL="285750" lvl="1" indent="0">
              <a:lnSpc>
                <a:spcPct val="110000"/>
              </a:lnSpc>
              <a:buNone/>
            </a:pPr>
            <a:r>
              <a:rPr lang="en-US" altLang="zh-CN" sz="1600" dirty="0"/>
              <a:t>{</a:t>
            </a:r>
          </a:p>
          <a:p>
            <a:pPr marL="285750" lvl="1" indent="0">
              <a:lnSpc>
                <a:spcPct val="110000"/>
              </a:lnSpc>
              <a:buNone/>
            </a:pPr>
            <a:r>
              <a:rPr lang="en-US" altLang="zh-CN" sz="1600" dirty="0"/>
              <a:t>	while (1)  </a:t>
            </a:r>
          </a:p>
          <a:p>
            <a:pPr marL="285750" lvl="1" indent="0">
              <a:lnSpc>
                <a:spcPct val="110000"/>
              </a:lnSpc>
              <a:buNone/>
            </a:pPr>
            <a:r>
              <a:rPr lang="en-US" altLang="zh-CN" sz="1600" dirty="0"/>
              <a:t>    {</a:t>
            </a:r>
          </a:p>
          <a:p>
            <a:pPr marL="285750" lvl="1" indent="0">
              <a:lnSpc>
                <a:spcPct val="110000"/>
              </a:lnSpc>
              <a:buNone/>
            </a:pPr>
            <a:r>
              <a:rPr lang="en-US" altLang="zh-CN" sz="1600" dirty="0"/>
              <a:t>      char c=</a:t>
            </a:r>
            <a:r>
              <a:rPr lang="en-US" altLang="zh-CN" sz="1600" dirty="0" err="1"/>
              <a:t>getch</a:t>
            </a:r>
            <a:r>
              <a:rPr lang="en-US" altLang="zh-CN" sz="1600" dirty="0"/>
              <a:t>();</a:t>
            </a:r>
          </a:p>
          <a:p>
            <a:pPr marL="285750" lvl="1" indent="0">
              <a:lnSpc>
                <a:spcPct val="110000"/>
              </a:lnSpc>
              <a:buNone/>
            </a:pPr>
            <a:r>
              <a:rPr lang="en-US" altLang="zh-CN" sz="1600" dirty="0"/>
              <a:t>      if (c=='\r')      //</a:t>
            </a:r>
            <a:r>
              <a:rPr lang="zh-CN" altLang="en-US" sz="1600" dirty="0"/>
              <a:t>回车键 </a:t>
            </a:r>
            <a:r>
              <a:rPr lang="en-US" altLang="zh-CN" sz="1600" dirty="0"/>
              <a:t>Enter,  if (c==13)</a:t>
            </a:r>
            <a:r>
              <a:rPr lang="zh-CN" altLang="en-US" sz="1600" dirty="0"/>
              <a:t>， </a:t>
            </a:r>
            <a:r>
              <a:rPr lang="en-US" altLang="zh-CN" sz="1600" dirty="0"/>
              <a:t>if (c==0x0D)</a:t>
            </a:r>
          </a:p>
          <a:p>
            <a:pPr marL="285750" lvl="1" indent="0">
              <a:lnSpc>
                <a:spcPct val="110000"/>
              </a:lnSpc>
              <a:buNone/>
            </a:pPr>
            <a:r>
              <a:rPr lang="en-US" altLang="zh-CN" sz="1600" dirty="0"/>
              <a:t>          break;        //</a:t>
            </a:r>
            <a:r>
              <a:rPr lang="zh-CN" altLang="en-US" sz="1600" dirty="0"/>
              <a:t>退出循环</a:t>
            </a:r>
          </a:p>
          <a:p>
            <a:pPr marL="285750" lvl="1" indent="0">
              <a:lnSpc>
                <a:spcPct val="110000"/>
              </a:lnSpc>
              <a:buNone/>
            </a:pPr>
            <a:r>
              <a:rPr lang="zh-CN" altLang="en-US" sz="1600" dirty="0"/>
              <a:t>      </a:t>
            </a:r>
            <a:r>
              <a:rPr lang="en-US" altLang="zh-CN" sz="1600" dirty="0"/>
              <a:t>if (c=='\b')      //</a:t>
            </a:r>
            <a:r>
              <a:rPr lang="zh-CN" altLang="en-US" sz="1600" dirty="0"/>
              <a:t>退格键 </a:t>
            </a:r>
            <a:r>
              <a:rPr lang="en-US" altLang="zh-CN" sz="1600" dirty="0"/>
              <a:t>Backspace,  if (c==8)</a:t>
            </a:r>
            <a:r>
              <a:rPr lang="zh-CN" altLang="en-US" sz="1600" dirty="0"/>
              <a:t>， </a:t>
            </a:r>
            <a:r>
              <a:rPr lang="en-US" altLang="zh-CN" sz="1600" dirty="0"/>
              <a:t>if (c==0x08)</a:t>
            </a:r>
          </a:p>
          <a:p>
            <a:pPr marL="285750" lvl="1" indent="0">
              <a:lnSpc>
                <a:spcPct val="110000"/>
              </a:lnSpc>
              <a:buNone/>
            </a:pPr>
            <a:r>
              <a:rPr lang="en-US" altLang="zh-CN" sz="1600" dirty="0"/>
              <a:t>      {</a:t>
            </a:r>
          </a:p>
          <a:p>
            <a:pPr marL="285750" lvl="1" indent="0">
              <a:lnSpc>
                <a:spcPct val="110000"/>
              </a:lnSpc>
              <a:buNone/>
            </a:pPr>
            <a:r>
              <a:rPr lang="en-US" altLang="zh-CN" sz="1600" dirty="0"/>
              <a:t>          </a:t>
            </a:r>
            <a:r>
              <a:rPr lang="en-US" altLang="zh-CN" sz="1600" dirty="0" err="1"/>
              <a:t>printf</a:t>
            </a:r>
            <a:r>
              <a:rPr lang="en-US" altLang="zh-CN" sz="1600" dirty="0"/>
              <a:t>("\b");</a:t>
            </a:r>
          </a:p>
          <a:p>
            <a:pPr marL="285750" lvl="1" indent="0">
              <a:lnSpc>
                <a:spcPct val="110000"/>
              </a:lnSpc>
              <a:buNone/>
            </a:pPr>
            <a:r>
              <a:rPr lang="en-US" altLang="zh-CN" sz="1600" dirty="0"/>
              <a:t>          </a:t>
            </a:r>
            <a:r>
              <a:rPr lang="en-US" altLang="zh-CN" sz="1600" dirty="0" err="1"/>
              <a:t>printf</a:t>
            </a:r>
            <a:r>
              <a:rPr lang="en-US" altLang="zh-CN" sz="1600" dirty="0"/>
              <a:t>(" ");</a:t>
            </a:r>
          </a:p>
          <a:p>
            <a:pPr marL="285750" lvl="1" indent="0">
              <a:lnSpc>
                <a:spcPct val="110000"/>
              </a:lnSpc>
              <a:buNone/>
            </a:pPr>
            <a:r>
              <a:rPr lang="en-US" altLang="zh-CN" sz="1600" dirty="0"/>
              <a:t>          </a:t>
            </a:r>
            <a:r>
              <a:rPr lang="en-US" altLang="zh-CN" sz="1600" dirty="0" err="1"/>
              <a:t>printf</a:t>
            </a:r>
            <a:r>
              <a:rPr lang="en-US" altLang="zh-CN" sz="1600" dirty="0"/>
              <a:t>("\b");</a:t>
            </a:r>
          </a:p>
          <a:p>
            <a:pPr marL="285750" lvl="1" indent="0">
              <a:lnSpc>
                <a:spcPct val="110000"/>
              </a:lnSpc>
              <a:buNone/>
            </a:pPr>
            <a:r>
              <a:rPr lang="en-US" altLang="zh-CN" sz="1600" dirty="0"/>
              <a:t>      }</a:t>
            </a:r>
          </a:p>
          <a:p>
            <a:pPr marL="285750" lvl="1" indent="0">
              <a:lnSpc>
                <a:spcPct val="110000"/>
              </a:lnSpc>
              <a:buNone/>
            </a:pPr>
            <a:r>
              <a:rPr lang="en-US" altLang="zh-CN" sz="1600" dirty="0"/>
              <a:t>      else</a:t>
            </a:r>
          </a:p>
          <a:p>
            <a:pPr marL="285750" lvl="1" indent="0">
              <a:lnSpc>
                <a:spcPct val="110000"/>
              </a:lnSpc>
              <a:buNone/>
            </a:pPr>
            <a:r>
              <a:rPr lang="en-US" altLang="zh-CN" sz="1600" dirty="0"/>
              <a:t>         </a:t>
            </a:r>
            <a:r>
              <a:rPr lang="en-US" altLang="zh-CN" sz="1600" dirty="0" err="1"/>
              <a:t>printf</a:t>
            </a:r>
            <a:r>
              <a:rPr lang="en-US" altLang="zh-CN" sz="1600" dirty="0"/>
              <a:t>("*");</a:t>
            </a:r>
          </a:p>
          <a:p>
            <a:pPr marL="285750" lvl="1" indent="0">
              <a:lnSpc>
                <a:spcPct val="110000"/>
              </a:lnSpc>
              <a:buNone/>
            </a:pPr>
            <a:r>
              <a:rPr lang="en-US" altLang="zh-CN" sz="1600" dirty="0"/>
              <a:t>    }   //while(1)</a:t>
            </a:r>
          </a:p>
          <a:p>
            <a:pPr marL="285750" lvl="1" indent="0">
              <a:lnSpc>
                <a:spcPct val="110000"/>
              </a:lnSpc>
              <a:buNone/>
            </a:pPr>
            <a:r>
              <a:rPr lang="en-US" altLang="zh-CN" sz="1600" dirty="0"/>
              <a:t>} 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081554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break</a:t>
            </a:r>
            <a:r>
              <a:rPr lang="zh-CN" altLang="en-US" dirty="0"/>
              <a:t>、</a:t>
            </a:r>
            <a:r>
              <a:rPr lang="en-US" altLang="zh-CN" dirty="0"/>
              <a:t>continue</a:t>
            </a:r>
            <a:r>
              <a:rPr lang="zh-CN" altLang="en-US" dirty="0"/>
              <a:t>、</a:t>
            </a:r>
            <a:r>
              <a:rPr lang="en-US" altLang="zh-CN" dirty="0" err="1"/>
              <a:t>goto</a:t>
            </a:r>
            <a:r>
              <a:rPr lang="zh-CN" altLang="en-US" dirty="0"/>
              <a:t>语句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indent="-342900">
              <a:buFont typeface="Wingdings" panose="05000000000000000000" pitchFamily="2" charset="2"/>
              <a:buChar char="l"/>
            </a:pPr>
            <a:r>
              <a:rPr lang="en-US" altLang="zh-CN" sz="2000" dirty="0" smtClean="0">
                <a:solidFill>
                  <a:srgbClr val="7030A0"/>
                </a:solidFill>
              </a:rPr>
              <a:t>continue</a:t>
            </a:r>
            <a:r>
              <a:rPr lang="zh-CN" altLang="en-US" sz="2000" dirty="0">
                <a:solidFill>
                  <a:srgbClr val="7030A0"/>
                </a:solidFill>
              </a:rPr>
              <a:t>例</a:t>
            </a:r>
            <a:endParaRPr lang="en-US" altLang="zh-CN" sz="2000" dirty="0">
              <a:solidFill>
                <a:srgbClr val="7030A0"/>
              </a:solidFill>
            </a:endParaRPr>
          </a:p>
          <a:p>
            <a:pPr marL="285750" lvl="1" indent="0">
              <a:buNone/>
            </a:pPr>
            <a:r>
              <a:rPr lang="en-US" altLang="zh-CN" sz="1800" dirty="0"/>
              <a:t>for (</a:t>
            </a:r>
            <a:r>
              <a:rPr lang="en-US" altLang="zh-CN" sz="1800" dirty="0" err="1"/>
              <a:t>i</a:t>
            </a:r>
            <a:r>
              <a:rPr lang="en-US" altLang="zh-CN" sz="1800" dirty="0"/>
              <a:t>=1; </a:t>
            </a:r>
            <a:r>
              <a:rPr lang="en-US" altLang="zh-CN" sz="1800" dirty="0" err="1"/>
              <a:t>i</a:t>
            </a:r>
            <a:r>
              <a:rPr lang="en-US" altLang="zh-CN" sz="1800" dirty="0" smtClean="0"/>
              <a:t>&lt;=99; </a:t>
            </a:r>
            <a:r>
              <a:rPr lang="en-US" altLang="zh-CN" sz="1800" dirty="0" err="1"/>
              <a:t>i</a:t>
            </a:r>
            <a:r>
              <a:rPr lang="en-US" altLang="zh-CN" sz="1800" dirty="0"/>
              <a:t>+=2)        //for (A;B;C)</a:t>
            </a:r>
          </a:p>
          <a:p>
            <a:pPr marL="285750" lvl="1" indent="0">
              <a:buNone/>
            </a:pPr>
            <a:r>
              <a:rPr lang="en-US" altLang="zh-CN" sz="1800" dirty="0"/>
              <a:t>{                                              D;</a:t>
            </a:r>
          </a:p>
          <a:p>
            <a:pPr marL="285750" lvl="1" indent="0">
              <a:buNone/>
            </a:pPr>
            <a:r>
              <a:rPr lang="en-US" altLang="zh-CN" sz="1800" dirty="0"/>
              <a:t>     </a:t>
            </a:r>
            <a:r>
              <a:rPr lang="en-US" altLang="zh-CN" sz="1800" dirty="0" err="1"/>
              <a:t>printf</a:t>
            </a:r>
            <a:r>
              <a:rPr lang="en-US" altLang="zh-CN" sz="1800" dirty="0"/>
              <a:t>(“%d ”,</a:t>
            </a:r>
            <a:r>
              <a:rPr lang="en-US" altLang="zh-CN" sz="1800" dirty="0" err="1"/>
              <a:t>i</a:t>
            </a:r>
            <a:r>
              <a:rPr lang="en-US" altLang="zh-CN" sz="1800" dirty="0"/>
              <a:t>);     //</a:t>
            </a:r>
            <a:r>
              <a:rPr lang="zh-CN" altLang="en-US" sz="1800" dirty="0"/>
              <a:t>输出：</a:t>
            </a:r>
            <a:r>
              <a:rPr lang="en-US" altLang="zh-CN" sz="1800" dirty="0"/>
              <a:t>1 3 5 7 9 11 13 …. 99</a:t>
            </a:r>
          </a:p>
          <a:p>
            <a:pPr marL="285750" lvl="1" indent="0">
              <a:buNone/>
            </a:pPr>
            <a:r>
              <a:rPr lang="en-US" altLang="zh-CN" sz="1800" dirty="0">
                <a:solidFill>
                  <a:srgbClr val="0000CC"/>
                </a:solidFill>
              </a:rPr>
              <a:t>     continue;   //</a:t>
            </a:r>
            <a:r>
              <a:rPr lang="zh-CN" altLang="en-US" sz="1800" dirty="0">
                <a:solidFill>
                  <a:srgbClr val="0000CC"/>
                </a:solidFill>
              </a:rPr>
              <a:t>进入下一轮循环：</a:t>
            </a:r>
            <a:r>
              <a:rPr lang="en-US" altLang="zh-CN" sz="1800" dirty="0">
                <a:solidFill>
                  <a:srgbClr val="0000CC"/>
                </a:solidFill>
              </a:rPr>
              <a:t>i+2</a:t>
            </a:r>
            <a:r>
              <a:rPr lang="zh-CN" altLang="en-US" sz="1800" dirty="0">
                <a:solidFill>
                  <a:srgbClr val="0000CC"/>
                </a:solidFill>
              </a:rPr>
              <a:t>、测试条件</a:t>
            </a:r>
            <a:r>
              <a:rPr lang="en-US" altLang="zh-CN" sz="1800" dirty="0" err="1"/>
              <a:t>i</a:t>
            </a:r>
            <a:r>
              <a:rPr lang="en-US" altLang="zh-CN" sz="1800" dirty="0"/>
              <a:t>&lt;100</a:t>
            </a:r>
            <a:r>
              <a:rPr lang="zh-CN" altLang="en-US" sz="1800" dirty="0"/>
              <a:t>是否成立、</a:t>
            </a:r>
            <a:r>
              <a:rPr lang="en-US" altLang="zh-CN" sz="1800" dirty="0"/>
              <a:t>…</a:t>
            </a:r>
            <a:endParaRPr lang="en-US" altLang="zh-CN" sz="1800" dirty="0">
              <a:solidFill>
                <a:srgbClr val="0000CC"/>
              </a:solidFill>
            </a:endParaRPr>
          </a:p>
          <a:p>
            <a:pPr marL="285750" lvl="1" indent="0">
              <a:buNone/>
            </a:pPr>
            <a:r>
              <a:rPr lang="en-US" altLang="zh-CN" sz="1800" b="1" dirty="0">
                <a:solidFill>
                  <a:srgbClr val="7030A0"/>
                </a:solidFill>
              </a:rPr>
              <a:t>      </a:t>
            </a:r>
            <a:r>
              <a:rPr lang="en-US" altLang="zh-CN" sz="1800" b="1" dirty="0" err="1">
                <a:solidFill>
                  <a:srgbClr val="7030A0"/>
                </a:solidFill>
              </a:rPr>
              <a:t>i</a:t>
            </a:r>
            <a:r>
              <a:rPr lang="en-US" altLang="zh-CN" sz="1800" b="1" dirty="0">
                <a:solidFill>
                  <a:srgbClr val="7030A0"/>
                </a:solidFill>
              </a:rPr>
              <a:t>=i+5;   </a:t>
            </a:r>
            <a:r>
              <a:rPr lang="en-US" altLang="zh-CN" sz="1800" dirty="0"/>
              <a:t>//</a:t>
            </a:r>
            <a:r>
              <a:rPr lang="en-US" altLang="zh-CN" sz="1800" b="1" u="sng" dirty="0">
                <a:solidFill>
                  <a:srgbClr val="C00000"/>
                </a:solidFill>
              </a:rPr>
              <a:t>unreachable</a:t>
            </a:r>
          </a:p>
          <a:p>
            <a:pPr marL="285750" lvl="1" indent="0">
              <a:buNone/>
            </a:pPr>
            <a:r>
              <a:rPr lang="en-US" altLang="zh-CN" sz="1800" dirty="0"/>
              <a:t>}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dirty="0" smtClean="0"/>
              <a:t>一般</a:t>
            </a:r>
            <a:r>
              <a:rPr lang="en-US" altLang="zh-CN" sz="2000" dirty="0" smtClean="0">
                <a:solidFill>
                  <a:srgbClr val="0000CC"/>
                </a:solidFill>
              </a:rPr>
              <a:t>continue</a:t>
            </a:r>
            <a:r>
              <a:rPr lang="zh-CN" altLang="en-US" sz="2000" dirty="0" smtClean="0"/>
              <a:t>语句</a:t>
            </a:r>
            <a:r>
              <a:rPr lang="zh-CN" altLang="en-US" sz="2000" dirty="0"/>
              <a:t>与条件语句</a:t>
            </a:r>
            <a:r>
              <a:rPr lang="en-US" altLang="zh-CN" sz="2000" dirty="0">
                <a:solidFill>
                  <a:srgbClr val="0000CC"/>
                </a:solidFill>
              </a:rPr>
              <a:t>if</a:t>
            </a:r>
            <a:r>
              <a:rPr lang="en-US" altLang="zh-CN" sz="2000" dirty="0" smtClean="0">
                <a:solidFill>
                  <a:srgbClr val="0000CC"/>
                </a:solidFill>
              </a:rPr>
              <a:t>()</a:t>
            </a:r>
            <a:r>
              <a:rPr lang="zh-CN" altLang="en-US" sz="2000" dirty="0" smtClean="0">
                <a:solidFill>
                  <a:srgbClr val="0000CC"/>
                </a:solidFill>
              </a:rPr>
              <a:t>语句</a:t>
            </a:r>
            <a:r>
              <a:rPr lang="zh-CN" altLang="en-US" sz="2000" dirty="0" smtClean="0"/>
              <a:t>结合</a:t>
            </a:r>
            <a:r>
              <a:rPr lang="zh-CN" altLang="en-US" sz="2000" dirty="0"/>
              <a:t>使用</a:t>
            </a:r>
            <a:endParaRPr lang="en-US" altLang="zh-CN" sz="2000" dirty="0"/>
          </a:p>
          <a:p>
            <a:pPr marL="971550" lvl="1"/>
            <a:r>
              <a:rPr lang="zh-CN" altLang="en-US" sz="1800" dirty="0"/>
              <a:t>当满足某个条件时</a:t>
            </a:r>
            <a:r>
              <a:rPr lang="zh-CN" altLang="en-US" sz="1800" dirty="0" smtClean="0"/>
              <a:t>，进入下一轮循环</a:t>
            </a:r>
            <a:endParaRPr lang="en-US" altLang="zh-CN" sz="1800" dirty="0"/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zh-CN" dirty="0"/>
          </a:p>
          <a:p>
            <a:pPr marL="342900" indent="-342900">
              <a:buFont typeface="Wingdings" panose="05000000000000000000" pitchFamily="2" charset="2"/>
              <a:buChar char="l"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68467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break</a:t>
            </a:r>
            <a:r>
              <a:rPr lang="zh-CN" altLang="en-US" dirty="0"/>
              <a:t>、</a:t>
            </a:r>
            <a:r>
              <a:rPr lang="en-US" altLang="zh-CN" dirty="0"/>
              <a:t>continue</a:t>
            </a:r>
            <a:r>
              <a:rPr lang="zh-CN" altLang="en-US" dirty="0"/>
              <a:t>、</a:t>
            </a:r>
            <a:r>
              <a:rPr lang="en-US" altLang="zh-CN" dirty="0" err="1"/>
              <a:t>goto</a:t>
            </a:r>
            <a:r>
              <a:rPr lang="zh-CN" altLang="en-US" dirty="0"/>
              <a:t>语句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 b="1" dirty="0" smtClean="0">
                <a:solidFill>
                  <a:srgbClr val="0000CC"/>
                </a:solidFill>
              </a:rPr>
              <a:t>注意</a:t>
            </a:r>
            <a:r>
              <a:rPr lang="en-US" altLang="zh-CN" b="1" dirty="0" err="1">
                <a:solidFill>
                  <a:srgbClr val="0000CC"/>
                </a:solidFill>
              </a:rPr>
              <a:t>goto</a:t>
            </a:r>
            <a:r>
              <a:rPr lang="zh-CN" altLang="en-US" b="1" dirty="0">
                <a:solidFill>
                  <a:srgbClr val="0000CC"/>
                </a:solidFill>
              </a:rPr>
              <a:t>语句在循环结构中的使用</a:t>
            </a:r>
            <a:endParaRPr lang="en-US" altLang="zh-CN" b="1" dirty="0">
              <a:solidFill>
                <a:srgbClr val="0000CC"/>
              </a:solidFill>
            </a:endParaRPr>
          </a:p>
          <a:p>
            <a:pPr marL="971550" lvl="1">
              <a:lnSpc>
                <a:spcPct val="100000"/>
              </a:lnSpc>
              <a:spcBef>
                <a:spcPts val="600"/>
              </a:spcBef>
            </a:pPr>
            <a:r>
              <a:rPr lang="zh-CN" altLang="en-US" b="1" dirty="0">
                <a:solidFill>
                  <a:srgbClr val="006600"/>
                </a:solidFill>
              </a:rPr>
              <a:t>一般与条件语句一起使用控制循环体的执行</a:t>
            </a:r>
            <a:r>
              <a:rPr lang="en-US" altLang="zh-CN" b="1" dirty="0">
                <a:solidFill>
                  <a:srgbClr val="006600"/>
                </a:solidFill>
              </a:rPr>
              <a:t>;</a:t>
            </a:r>
          </a:p>
          <a:p>
            <a:pPr marL="971550" lvl="1">
              <a:lnSpc>
                <a:spcPct val="100000"/>
              </a:lnSpc>
              <a:spcBef>
                <a:spcPts val="600"/>
              </a:spcBef>
            </a:pPr>
            <a:r>
              <a:rPr lang="en-US" altLang="zh-CN" dirty="0" err="1"/>
              <a:t>goto</a:t>
            </a:r>
            <a:r>
              <a:rPr lang="zh-CN" altLang="en-US" dirty="0"/>
              <a:t>语句可以改变程序的执行顺序；</a:t>
            </a:r>
            <a:endParaRPr lang="en-US" altLang="zh-CN" dirty="0"/>
          </a:p>
          <a:p>
            <a:pPr marL="971550" lvl="1">
              <a:lnSpc>
                <a:spcPct val="100000"/>
              </a:lnSpc>
              <a:spcBef>
                <a:spcPts val="600"/>
              </a:spcBef>
            </a:pPr>
            <a:r>
              <a:rPr lang="zh-CN" altLang="en-US" dirty="0"/>
              <a:t>在循环语句中使用</a:t>
            </a:r>
            <a:r>
              <a:rPr lang="en-US" altLang="zh-CN" dirty="0" err="1"/>
              <a:t>goto</a:t>
            </a:r>
            <a:r>
              <a:rPr lang="zh-CN" altLang="en-US" dirty="0" smtClean="0"/>
              <a:t>语句</a:t>
            </a:r>
            <a:endParaRPr lang="en-US" altLang="zh-CN" dirty="0" smtClean="0"/>
          </a:p>
          <a:p>
            <a:pPr marL="1200150" lvl="2">
              <a:lnSpc>
                <a:spcPct val="100000"/>
              </a:lnSpc>
              <a:spcBef>
                <a:spcPts val="600"/>
              </a:spcBef>
            </a:pPr>
            <a:r>
              <a:rPr lang="zh-CN" altLang="en-US" sz="1800" b="1" dirty="0" smtClean="0">
                <a:solidFill>
                  <a:srgbClr val="0000CC"/>
                </a:solidFill>
              </a:rPr>
              <a:t>可以</a:t>
            </a:r>
            <a:r>
              <a:rPr lang="zh-CN" altLang="en-US" sz="1800" b="1" dirty="0">
                <a:solidFill>
                  <a:srgbClr val="0000CC"/>
                </a:solidFill>
              </a:rPr>
              <a:t>从当前循环体内转到当前</a:t>
            </a:r>
            <a:r>
              <a:rPr lang="zh-CN" altLang="en-US" sz="1800" b="1" u="sng" dirty="0">
                <a:solidFill>
                  <a:srgbClr val="C00000"/>
                </a:solidFill>
              </a:rPr>
              <a:t>循环体外</a:t>
            </a:r>
            <a:r>
              <a:rPr lang="zh-CN" altLang="en-US" sz="1800" dirty="0">
                <a:solidFill>
                  <a:srgbClr val="0000CC"/>
                </a:solidFill>
              </a:rPr>
              <a:t>；</a:t>
            </a:r>
            <a:endParaRPr lang="en-US" altLang="zh-CN" sz="1800" dirty="0">
              <a:solidFill>
                <a:srgbClr val="0000CC"/>
              </a:solidFill>
            </a:endParaRPr>
          </a:p>
          <a:p>
            <a:pPr marL="1200150" lvl="2">
              <a:lnSpc>
                <a:spcPct val="100000"/>
              </a:lnSpc>
              <a:spcBef>
                <a:spcPts val="600"/>
              </a:spcBef>
            </a:pPr>
            <a:r>
              <a:rPr lang="zh-CN" altLang="en-US" sz="1800" b="1" u="sng" dirty="0">
                <a:solidFill>
                  <a:srgbClr val="C00000"/>
                </a:solidFill>
              </a:rPr>
              <a:t>但不能从</a:t>
            </a:r>
            <a:r>
              <a:rPr lang="zh-CN" altLang="en-US" sz="1800" b="1" u="sng" dirty="0" smtClean="0">
                <a:solidFill>
                  <a:srgbClr val="C00000"/>
                </a:solidFill>
              </a:rPr>
              <a:t>循环体</a:t>
            </a:r>
            <a:r>
              <a:rPr lang="zh-CN" altLang="en-US" sz="1800" b="1" u="sng" dirty="0" smtClean="0">
                <a:solidFill>
                  <a:srgbClr val="002060"/>
                </a:solidFill>
              </a:rPr>
              <a:t>外</a:t>
            </a:r>
            <a:r>
              <a:rPr lang="zh-CN" altLang="en-US" sz="1800" b="1" u="sng" dirty="0" smtClean="0">
                <a:solidFill>
                  <a:srgbClr val="C00000"/>
                </a:solidFill>
              </a:rPr>
              <a:t>转</a:t>
            </a:r>
            <a:r>
              <a:rPr lang="zh-CN" altLang="en-US" sz="1800" b="1" u="sng" dirty="0">
                <a:solidFill>
                  <a:srgbClr val="C00000"/>
                </a:solidFill>
              </a:rPr>
              <a:t>到循环体</a:t>
            </a:r>
            <a:r>
              <a:rPr lang="zh-CN" altLang="en-US" sz="1800" b="1" u="sng" dirty="0">
                <a:solidFill>
                  <a:srgbClr val="002060"/>
                </a:solidFill>
              </a:rPr>
              <a:t>内</a:t>
            </a:r>
            <a:r>
              <a:rPr lang="zh-CN" altLang="en-US" sz="1800" dirty="0" smtClean="0"/>
              <a:t>；</a:t>
            </a:r>
            <a:endParaRPr lang="en-US" altLang="zh-CN" sz="1800" dirty="0"/>
          </a:p>
          <a:p>
            <a:pPr marL="971550" lvl="1">
              <a:lnSpc>
                <a:spcPct val="100000"/>
              </a:lnSpc>
              <a:spcBef>
                <a:spcPts val="600"/>
              </a:spcBef>
            </a:pPr>
            <a:r>
              <a:rPr lang="zh-CN" altLang="en-US" dirty="0"/>
              <a:t>尽量少使用，破坏程序的</a:t>
            </a:r>
            <a:r>
              <a:rPr lang="zh-CN" altLang="en-US" dirty="0" smtClean="0"/>
              <a:t>结构化、局部性；</a:t>
            </a:r>
            <a:endParaRPr lang="en-US" altLang="zh-CN" dirty="0" smtClean="0"/>
          </a:p>
          <a:p>
            <a:pPr marL="971550" lvl="1">
              <a:lnSpc>
                <a:spcPct val="100000"/>
              </a:lnSpc>
              <a:spcBef>
                <a:spcPts val="600"/>
              </a:spcBef>
            </a:pPr>
            <a:r>
              <a:rPr lang="zh-CN" altLang="en-US" dirty="0"/>
              <a:t>对</a:t>
            </a:r>
            <a:r>
              <a:rPr lang="en-US" altLang="zh-CN" dirty="0">
                <a:solidFill>
                  <a:srgbClr val="7030A0"/>
                </a:solidFill>
              </a:rPr>
              <a:t>cache</a:t>
            </a:r>
            <a:r>
              <a:rPr lang="zh-CN" altLang="en-US" dirty="0"/>
              <a:t>和</a:t>
            </a:r>
            <a:r>
              <a:rPr lang="zh-CN" altLang="en-US" dirty="0">
                <a:solidFill>
                  <a:srgbClr val="7030A0"/>
                </a:solidFill>
              </a:rPr>
              <a:t>虚拟存储器</a:t>
            </a:r>
            <a:r>
              <a:rPr lang="zh-CN" altLang="en-US" dirty="0"/>
              <a:t>的性能都有不良的影响</a:t>
            </a:r>
            <a:endParaRPr lang="en-US" altLang="zh-CN" dirty="0"/>
          </a:p>
          <a:p>
            <a:pPr marL="971550" lvl="1">
              <a:lnSpc>
                <a:spcPct val="100000"/>
              </a:lnSpc>
              <a:spcBef>
                <a:spcPts val="600"/>
              </a:spcBef>
            </a:pPr>
            <a:endParaRPr lang="en-US" altLang="zh-CN" dirty="0"/>
          </a:p>
          <a:p>
            <a:pPr indent="-342900">
              <a:buFont typeface="Wingdings" panose="05000000000000000000" pitchFamily="2" charset="2"/>
              <a:buChar char="l"/>
            </a:pPr>
            <a:endParaRPr lang="en-US" altLang="zh-CN" dirty="0"/>
          </a:p>
          <a:p>
            <a:pPr marL="971550" lvl="1"/>
            <a:endParaRPr lang="en-US" altLang="zh-CN" dirty="0"/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zh-CN" dirty="0"/>
          </a:p>
          <a:p>
            <a:pPr marL="342900" indent="-342900">
              <a:buFont typeface="Wingdings" panose="05000000000000000000" pitchFamily="2" charset="2"/>
              <a:buChar char="l"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03308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for</a:t>
            </a:r>
            <a:r>
              <a:rPr lang="zh-CN" altLang="en-US" dirty="0" smtClean="0"/>
              <a:t>循环中</a:t>
            </a:r>
            <a:r>
              <a:rPr lang="zh-CN" altLang="en-US" dirty="0"/>
              <a:t>使用</a:t>
            </a:r>
            <a:r>
              <a:rPr lang="zh-CN" altLang="en-US" dirty="0">
                <a:solidFill>
                  <a:srgbClr val="C00000"/>
                </a:solidFill>
              </a:rPr>
              <a:t>逗号</a:t>
            </a:r>
            <a:r>
              <a:rPr lang="zh-CN" altLang="en-US" dirty="0"/>
              <a:t>表达式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b="1" dirty="0">
                <a:solidFill>
                  <a:srgbClr val="7030A0"/>
                </a:solidFill>
              </a:rPr>
              <a:t>逗号表达式：</a:t>
            </a:r>
            <a:r>
              <a:rPr lang="zh-CN" altLang="en-US" sz="2000" dirty="0">
                <a:solidFill>
                  <a:srgbClr val="000000"/>
                </a:solidFill>
              </a:rPr>
              <a:t>下述两条语句是合法的</a:t>
            </a:r>
            <a:r>
              <a:rPr lang="en-US" altLang="zh-CN" sz="2000" dirty="0">
                <a:solidFill>
                  <a:srgbClr val="000000"/>
                </a:solidFill>
              </a:rPr>
              <a:t>C</a:t>
            </a:r>
            <a:r>
              <a:rPr lang="zh-CN" altLang="en-US" sz="2000" dirty="0">
                <a:solidFill>
                  <a:srgbClr val="000000"/>
                </a:solidFill>
              </a:rPr>
              <a:t>语句；</a:t>
            </a:r>
            <a:endParaRPr lang="en-US" altLang="zh-CN" sz="2000" dirty="0">
              <a:solidFill>
                <a:srgbClr val="000000"/>
              </a:solidFill>
            </a:endParaRPr>
          </a:p>
          <a:p>
            <a:pPr marL="971550" lvl="1"/>
            <a:r>
              <a:rPr lang="en-US" altLang="zh-CN" sz="1800" dirty="0" err="1">
                <a:solidFill>
                  <a:srgbClr val="0303DF"/>
                </a:solidFill>
              </a:rPr>
              <a:t>i</a:t>
            </a:r>
            <a:r>
              <a:rPr lang="en-US" altLang="zh-CN" sz="1800" dirty="0">
                <a:solidFill>
                  <a:srgbClr val="0303DF"/>
                </a:solidFill>
              </a:rPr>
              <a:t>=0, j=100;    //</a:t>
            </a:r>
            <a:r>
              <a:rPr lang="zh-CN" altLang="en-US" sz="1800" dirty="0">
                <a:solidFill>
                  <a:srgbClr val="0303DF"/>
                </a:solidFill>
              </a:rPr>
              <a:t>执行顺序：</a:t>
            </a:r>
            <a:r>
              <a:rPr lang="zh-CN" altLang="en-US" sz="1800" b="1" dirty="0">
                <a:solidFill>
                  <a:srgbClr val="C00000"/>
                </a:solidFill>
              </a:rPr>
              <a:t>从左</a:t>
            </a:r>
            <a:r>
              <a:rPr lang="en-US" altLang="zh-CN" sz="1800" b="1" dirty="0">
                <a:solidFill>
                  <a:srgbClr val="C00000"/>
                </a:solidFill>
                <a:sym typeface="Wingdings" panose="05000000000000000000" pitchFamily="2" charset="2"/>
              </a:rPr>
              <a:t></a:t>
            </a:r>
            <a:r>
              <a:rPr lang="zh-CN" altLang="en-US" sz="1800" b="1" dirty="0">
                <a:solidFill>
                  <a:srgbClr val="C00000"/>
                </a:solidFill>
              </a:rPr>
              <a:t>右顺序</a:t>
            </a:r>
            <a:r>
              <a:rPr lang="zh-CN" altLang="en-US" sz="1800" b="1" dirty="0" smtClean="0">
                <a:solidFill>
                  <a:srgbClr val="C00000"/>
                </a:solidFill>
              </a:rPr>
              <a:t>执行，相当于：</a:t>
            </a:r>
            <a:r>
              <a:rPr lang="en-US" altLang="zh-CN" sz="1800" b="1" dirty="0" err="1" smtClean="0">
                <a:solidFill>
                  <a:srgbClr val="C00000"/>
                </a:solidFill>
              </a:rPr>
              <a:t>i</a:t>
            </a:r>
            <a:r>
              <a:rPr lang="en-US" altLang="zh-CN" sz="1800" b="1" dirty="0" smtClean="0">
                <a:solidFill>
                  <a:srgbClr val="C00000"/>
                </a:solidFill>
              </a:rPr>
              <a:t>=0; j=100;</a:t>
            </a:r>
            <a:endParaRPr lang="en-US" altLang="zh-CN" sz="1800" b="1" dirty="0">
              <a:solidFill>
                <a:srgbClr val="C00000"/>
              </a:solidFill>
            </a:endParaRPr>
          </a:p>
          <a:p>
            <a:pPr marL="971550" lvl="1"/>
            <a:r>
              <a:rPr lang="en-US" altLang="zh-CN" sz="1800" b="1" dirty="0" err="1">
                <a:solidFill>
                  <a:srgbClr val="7030A0"/>
                </a:solidFill>
              </a:rPr>
              <a:t>i</a:t>
            </a:r>
            <a:r>
              <a:rPr lang="en-US" altLang="zh-CN" sz="1800" b="1" dirty="0">
                <a:solidFill>
                  <a:srgbClr val="7030A0"/>
                </a:solidFill>
              </a:rPr>
              <a:t>++,</a:t>
            </a:r>
            <a:r>
              <a:rPr lang="zh-CN" altLang="en-US" sz="1800" b="1" dirty="0">
                <a:solidFill>
                  <a:srgbClr val="7030A0"/>
                </a:solidFill>
              </a:rPr>
              <a:t> </a:t>
            </a:r>
            <a:r>
              <a:rPr lang="en-US" altLang="zh-CN" sz="1800" b="1" dirty="0">
                <a:solidFill>
                  <a:srgbClr val="7030A0"/>
                </a:solidFill>
              </a:rPr>
              <a:t>j--</a:t>
            </a:r>
            <a:r>
              <a:rPr lang="en-US" altLang="zh-CN" sz="1800" b="1" dirty="0">
                <a:solidFill>
                  <a:srgbClr val="336600"/>
                </a:solidFill>
              </a:rPr>
              <a:t>;          //</a:t>
            </a:r>
            <a:r>
              <a:rPr lang="zh-CN" altLang="en-US" sz="1800" b="1" dirty="0">
                <a:solidFill>
                  <a:srgbClr val="336600"/>
                </a:solidFill>
              </a:rPr>
              <a:t>相当于两条语句</a:t>
            </a:r>
            <a:r>
              <a:rPr lang="en-US" altLang="zh-CN" sz="1800" b="1" dirty="0" err="1">
                <a:solidFill>
                  <a:srgbClr val="336600"/>
                </a:solidFill>
              </a:rPr>
              <a:t>i</a:t>
            </a:r>
            <a:r>
              <a:rPr lang="en-US" altLang="zh-CN" sz="1800" b="1" dirty="0" smtClean="0">
                <a:solidFill>
                  <a:srgbClr val="336600"/>
                </a:solidFill>
              </a:rPr>
              <a:t>++;  j--;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zh-CN" sz="2000" dirty="0" smtClean="0">
                <a:solidFill>
                  <a:srgbClr val="000000"/>
                </a:solidFill>
              </a:rPr>
              <a:t>for</a:t>
            </a:r>
            <a:r>
              <a:rPr lang="en-US" altLang="zh-CN" sz="2000" dirty="0" smtClean="0">
                <a:solidFill>
                  <a:srgbClr val="336600"/>
                </a:solidFill>
              </a:rPr>
              <a:t>(</a:t>
            </a:r>
            <a:r>
              <a:rPr lang="en-US" altLang="zh-CN" sz="2000" b="1" dirty="0" err="1" smtClean="0">
                <a:solidFill>
                  <a:srgbClr val="C00000"/>
                </a:solidFill>
              </a:rPr>
              <a:t>i</a:t>
            </a:r>
            <a:r>
              <a:rPr lang="en-US" altLang="zh-CN" sz="2000" b="1" dirty="0" smtClean="0">
                <a:solidFill>
                  <a:srgbClr val="C00000"/>
                </a:solidFill>
              </a:rPr>
              <a:t>=0, j=100</a:t>
            </a:r>
            <a:r>
              <a:rPr lang="en-US" altLang="zh-CN" sz="2000" dirty="0" smtClean="0">
                <a:solidFill>
                  <a:srgbClr val="336600"/>
                </a:solidFill>
              </a:rPr>
              <a:t>;   </a:t>
            </a:r>
            <a:r>
              <a:rPr lang="en-US" altLang="zh-CN" sz="2000" b="1" dirty="0" err="1" smtClean="0">
                <a:solidFill>
                  <a:srgbClr val="0000CC"/>
                </a:solidFill>
              </a:rPr>
              <a:t>i</a:t>
            </a:r>
            <a:r>
              <a:rPr lang="en-US" altLang="zh-CN" sz="2000" b="1" dirty="0" smtClean="0">
                <a:solidFill>
                  <a:srgbClr val="0000CC"/>
                </a:solidFill>
              </a:rPr>
              <a:t>&lt;=j</a:t>
            </a:r>
            <a:r>
              <a:rPr lang="en-US" altLang="zh-CN" sz="2000" dirty="0" smtClean="0">
                <a:solidFill>
                  <a:srgbClr val="336600"/>
                </a:solidFill>
              </a:rPr>
              <a:t>;  </a:t>
            </a:r>
            <a:r>
              <a:rPr lang="en-US" altLang="zh-CN" sz="2000" b="1" dirty="0" err="1" smtClean="0">
                <a:solidFill>
                  <a:srgbClr val="7030A0"/>
                </a:solidFill>
              </a:rPr>
              <a:t>i</a:t>
            </a:r>
            <a:r>
              <a:rPr lang="en-US" altLang="zh-CN" sz="2000" b="1" dirty="0" smtClean="0">
                <a:solidFill>
                  <a:srgbClr val="7030A0"/>
                </a:solidFill>
              </a:rPr>
              <a:t>++</a:t>
            </a:r>
            <a:r>
              <a:rPr lang="zh-CN" altLang="en-US" sz="2000" b="1" dirty="0" smtClean="0">
                <a:solidFill>
                  <a:srgbClr val="7030A0"/>
                </a:solidFill>
              </a:rPr>
              <a:t>，</a:t>
            </a:r>
            <a:r>
              <a:rPr lang="en-US" altLang="zh-CN" sz="2000" b="1" dirty="0" smtClean="0">
                <a:solidFill>
                  <a:srgbClr val="7030A0"/>
                </a:solidFill>
              </a:rPr>
              <a:t>j--</a:t>
            </a:r>
            <a:r>
              <a:rPr lang="en-US" altLang="zh-CN" sz="2000" dirty="0" smtClean="0">
                <a:solidFill>
                  <a:srgbClr val="336600"/>
                </a:solidFill>
              </a:rPr>
              <a:t>)  k=</a:t>
            </a:r>
            <a:r>
              <a:rPr lang="en-US" altLang="zh-CN" sz="2000" dirty="0" err="1" smtClean="0">
                <a:solidFill>
                  <a:srgbClr val="336600"/>
                </a:solidFill>
              </a:rPr>
              <a:t>i+j</a:t>
            </a:r>
            <a:r>
              <a:rPr lang="zh-CN" altLang="en-US" sz="2000" dirty="0" smtClean="0">
                <a:solidFill>
                  <a:srgbClr val="336600"/>
                </a:solidFill>
              </a:rPr>
              <a:t>；</a:t>
            </a:r>
            <a:endParaRPr lang="en-US" altLang="zh-CN" sz="2000" dirty="0" smtClean="0">
              <a:solidFill>
                <a:srgbClr val="0303DF"/>
              </a:solidFill>
            </a:endParaRPr>
          </a:p>
          <a:p>
            <a:pPr marL="971550" lvl="1"/>
            <a:r>
              <a:rPr lang="zh-CN" altLang="en-US" sz="1800" dirty="0" smtClean="0"/>
              <a:t>执行</a:t>
            </a:r>
            <a:r>
              <a:rPr lang="zh-CN" altLang="en-US" sz="1800" dirty="0"/>
              <a:t>过程：</a:t>
            </a:r>
            <a:r>
              <a:rPr lang="en-US" altLang="zh-CN" sz="1800" dirty="0" err="1"/>
              <a:t>i</a:t>
            </a:r>
            <a:r>
              <a:rPr lang="en-US" altLang="zh-CN" sz="1800" dirty="0"/>
              <a:t>=0,j=100;</a:t>
            </a:r>
            <a:r>
              <a:rPr lang="en-US" altLang="zh-CN" sz="1800" dirty="0">
                <a:sym typeface="Wingdings" panose="05000000000000000000" pitchFamily="2" charset="2"/>
              </a:rPr>
              <a:t></a:t>
            </a:r>
            <a:r>
              <a:rPr lang="en-US" altLang="zh-CN" sz="1800" dirty="0" err="1">
                <a:sym typeface="Wingdings" panose="05000000000000000000" pitchFamily="2" charset="2"/>
              </a:rPr>
              <a:t>i</a:t>
            </a:r>
            <a:r>
              <a:rPr lang="en-US" altLang="zh-CN" sz="1800" dirty="0">
                <a:sym typeface="Wingdings" panose="05000000000000000000" pitchFamily="2" charset="2"/>
              </a:rPr>
              <a:t>&lt;j;</a:t>
            </a:r>
            <a:r>
              <a:rPr lang="en-US" altLang="zh-CN" sz="1800" dirty="0" err="1">
                <a:sym typeface="Wingdings" panose="05000000000000000000" pitchFamily="2" charset="2"/>
              </a:rPr>
              <a:t>i</a:t>
            </a:r>
            <a:r>
              <a:rPr lang="en-US" altLang="zh-CN" sz="1800" dirty="0">
                <a:sym typeface="Wingdings" panose="05000000000000000000" pitchFamily="2" charset="2"/>
              </a:rPr>
              <a:t>++,j--; </a:t>
            </a:r>
            <a:r>
              <a:rPr lang="en-US" altLang="zh-CN" sz="1800" dirty="0" err="1">
                <a:sym typeface="Wingdings" panose="05000000000000000000" pitchFamily="2" charset="2"/>
              </a:rPr>
              <a:t>i</a:t>
            </a:r>
            <a:r>
              <a:rPr lang="en-US" altLang="zh-CN" sz="1800" dirty="0">
                <a:sym typeface="Wingdings" panose="05000000000000000000" pitchFamily="2" charset="2"/>
              </a:rPr>
              <a:t>&lt;j;</a:t>
            </a:r>
            <a:r>
              <a:rPr lang="en-US" altLang="zh-CN" sz="1800" dirty="0" err="1">
                <a:sym typeface="Wingdings" panose="05000000000000000000" pitchFamily="2" charset="2"/>
              </a:rPr>
              <a:t>i</a:t>
            </a:r>
            <a:r>
              <a:rPr lang="en-US" altLang="zh-CN" sz="1800" dirty="0">
                <a:sym typeface="Wingdings" panose="05000000000000000000" pitchFamily="2" charset="2"/>
              </a:rPr>
              <a:t>++,j--;…</a:t>
            </a:r>
            <a:endParaRPr lang="en-US" altLang="zh-CN" sz="1800" dirty="0"/>
          </a:p>
          <a:p>
            <a:pPr marL="971550" lvl="1"/>
            <a:r>
              <a:rPr lang="en-US" altLang="zh-CN" sz="1800" dirty="0" err="1"/>
              <a:t>i</a:t>
            </a:r>
            <a:r>
              <a:rPr lang="zh-CN" altLang="en-US" sz="1800" dirty="0"/>
              <a:t>的值：</a:t>
            </a:r>
            <a:r>
              <a:rPr lang="en-US" altLang="zh-CN" sz="1800" dirty="0"/>
              <a:t>0~50</a:t>
            </a:r>
            <a:r>
              <a:rPr lang="zh-CN" altLang="en-US" sz="1800" dirty="0"/>
              <a:t>；</a:t>
            </a:r>
            <a:endParaRPr lang="en-US" altLang="zh-CN" sz="1800" dirty="0"/>
          </a:p>
          <a:p>
            <a:pPr marL="971550" lvl="1"/>
            <a:r>
              <a:rPr lang="en-US" altLang="zh-CN" sz="1800" dirty="0"/>
              <a:t>j</a:t>
            </a:r>
            <a:r>
              <a:rPr lang="zh-CN" altLang="en-US" sz="1800" dirty="0"/>
              <a:t>的值：</a:t>
            </a:r>
            <a:r>
              <a:rPr lang="en-US" altLang="zh-CN" sz="1800" dirty="0"/>
              <a:t>100~50</a:t>
            </a:r>
            <a:r>
              <a:rPr lang="zh-CN" altLang="en-US" sz="1800" dirty="0"/>
              <a:t>；</a:t>
            </a:r>
            <a:endParaRPr lang="en-US" altLang="zh-CN" sz="1800" dirty="0"/>
          </a:p>
          <a:p>
            <a:pPr marL="971550" lvl="1"/>
            <a:r>
              <a:rPr lang="en-US" altLang="zh-CN" sz="1800" dirty="0" err="1"/>
              <a:t>i+j</a:t>
            </a:r>
            <a:r>
              <a:rPr lang="en-US" altLang="zh-CN" sz="1800" dirty="0"/>
              <a:t> = 100</a:t>
            </a:r>
            <a:r>
              <a:rPr lang="zh-CN" altLang="en-US" sz="1800" dirty="0"/>
              <a:t>；因此</a:t>
            </a:r>
            <a:r>
              <a:rPr lang="en-US" altLang="zh-CN" sz="1800" dirty="0"/>
              <a:t>k=100</a:t>
            </a:r>
            <a:r>
              <a:rPr lang="zh-CN" altLang="en-US" sz="1800" dirty="0"/>
              <a:t>；</a:t>
            </a:r>
            <a:endParaRPr lang="en-US" altLang="zh-CN" sz="1800" dirty="0"/>
          </a:p>
          <a:p>
            <a:pPr marL="971550" lvl="1"/>
            <a:r>
              <a:rPr lang="zh-CN" altLang="en-US" sz="1800" dirty="0">
                <a:solidFill>
                  <a:srgbClr val="FF0000"/>
                </a:solidFill>
              </a:rPr>
              <a:t>循环</a:t>
            </a:r>
            <a:r>
              <a:rPr lang="en-US" altLang="zh-CN" sz="1800" dirty="0">
                <a:solidFill>
                  <a:srgbClr val="FF0000"/>
                </a:solidFill>
              </a:rPr>
              <a:t>51</a:t>
            </a:r>
            <a:r>
              <a:rPr lang="zh-CN" altLang="en-US" sz="1800" dirty="0">
                <a:solidFill>
                  <a:srgbClr val="FF0000"/>
                </a:solidFill>
              </a:rPr>
              <a:t>次；</a:t>
            </a:r>
            <a:endParaRPr lang="en-US" altLang="zh-CN" sz="1800" dirty="0">
              <a:solidFill>
                <a:srgbClr val="FF00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dirty="0"/>
              <a:t>循环</a:t>
            </a:r>
            <a:r>
              <a:rPr lang="en-US" altLang="zh-CN" sz="2000" dirty="0"/>
              <a:t>51</a:t>
            </a:r>
            <a:r>
              <a:rPr lang="zh-CN" altLang="en-US" sz="2000" dirty="0"/>
              <a:t>次</a:t>
            </a:r>
            <a:endParaRPr lang="en-US" altLang="zh-CN" sz="2000" dirty="0"/>
          </a:p>
          <a:p>
            <a:pPr marL="971550" lvl="1"/>
            <a:r>
              <a:rPr lang="en-US" altLang="zh-CN" sz="1800" dirty="0" err="1"/>
              <a:t>i</a:t>
            </a:r>
            <a:r>
              <a:rPr lang="en-US" altLang="zh-CN" sz="1800" dirty="0"/>
              <a:t> </a:t>
            </a:r>
            <a:r>
              <a:rPr lang="zh-CN" altLang="en-US" sz="1800" dirty="0"/>
              <a:t>从</a:t>
            </a:r>
            <a:r>
              <a:rPr lang="en-US" altLang="zh-CN" sz="1800" dirty="0"/>
              <a:t>0 </a:t>
            </a:r>
            <a:r>
              <a:rPr lang="zh-CN" altLang="en-US" sz="1800" dirty="0"/>
              <a:t>加到 </a:t>
            </a:r>
            <a:r>
              <a:rPr lang="en-US" altLang="zh-CN" sz="1800" dirty="0"/>
              <a:t>50</a:t>
            </a:r>
            <a:r>
              <a:rPr lang="zh-CN" altLang="en-US" sz="1800" dirty="0"/>
              <a:t>，</a:t>
            </a:r>
            <a:r>
              <a:rPr lang="en-US" altLang="zh-CN" sz="1800" dirty="0"/>
              <a:t>j </a:t>
            </a:r>
            <a:r>
              <a:rPr lang="zh-CN" altLang="en-US" sz="1800" dirty="0"/>
              <a:t>从</a:t>
            </a:r>
            <a:r>
              <a:rPr lang="en-US" altLang="zh-CN" sz="1800" dirty="0"/>
              <a:t>100</a:t>
            </a:r>
            <a:r>
              <a:rPr lang="zh-CN" altLang="en-US" sz="1800" dirty="0"/>
              <a:t>减到</a:t>
            </a:r>
            <a:r>
              <a:rPr lang="en-US" altLang="zh-CN" sz="1800" dirty="0"/>
              <a:t>50</a:t>
            </a:r>
            <a:r>
              <a:rPr lang="zh-CN" altLang="en-US" sz="1800" dirty="0"/>
              <a:t>；</a:t>
            </a:r>
            <a:endParaRPr lang="en-US" altLang="zh-CN" sz="1800" dirty="0"/>
          </a:p>
          <a:p>
            <a:pPr marL="971550" lvl="1"/>
            <a:r>
              <a:rPr lang="zh-CN" altLang="en-US" sz="1800" dirty="0">
                <a:solidFill>
                  <a:srgbClr val="0000CC"/>
                </a:solidFill>
              </a:rPr>
              <a:t>当</a:t>
            </a:r>
            <a:r>
              <a:rPr lang="en-US" altLang="zh-CN" sz="1800" dirty="0" err="1">
                <a:solidFill>
                  <a:srgbClr val="0000CC"/>
                </a:solidFill>
              </a:rPr>
              <a:t>i</a:t>
            </a:r>
            <a:r>
              <a:rPr lang="en-US" altLang="zh-CN" sz="1800" dirty="0">
                <a:solidFill>
                  <a:srgbClr val="0000CC"/>
                </a:solidFill>
              </a:rPr>
              <a:t>=51, j=49</a:t>
            </a:r>
            <a:r>
              <a:rPr lang="zh-CN" altLang="en-US" sz="1800" dirty="0">
                <a:solidFill>
                  <a:srgbClr val="0000CC"/>
                </a:solidFill>
              </a:rPr>
              <a:t>循环结束；</a:t>
            </a:r>
            <a:endParaRPr lang="en-US" altLang="zh-CN" sz="1800" dirty="0">
              <a:solidFill>
                <a:srgbClr val="0000CC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524017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for</a:t>
            </a:r>
            <a:r>
              <a:rPr lang="zh-CN" altLang="en-US" dirty="0"/>
              <a:t>循环中</a:t>
            </a:r>
            <a:r>
              <a:rPr lang="zh-CN" altLang="en-US" dirty="0">
                <a:solidFill>
                  <a:srgbClr val="7030A0"/>
                </a:solidFill>
              </a:rPr>
              <a:t>循环条件</a:t>
            </a:r>
            <a:r>
              <a:rPr lang="zh-CN" altLang="en-US" dirty="0"/>
              <a:t>使用逗号表达式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zh-CN" sz="2000" dirty="0">
                <a:solidFill>
                  <a:srgbClr val="000000"/>
                </a:solidFill>
              </a:rPr>
              <a:t>int </a:t>
            </a:r>
            <a:r>
              <a:rPr lang="en-US" altLang="zh-CN" sz="2000" dirty="0" err="1">
                <a:solidFill>
                  <a:srgbClr val="000000"/>
                </a:solidFill>
              </a:rPr>
              <a:t>i,j,k</a:t>
            </a:r>
            <a:r>
              <a:rPr lang="en-US" altLang="zh-CN" sz="2000" dirty="0">
                <a:solidFill>
                  <a:srgbClr val="000000"/>
                </a:solidFill>
              </a:rPr>
              <a:t>;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zh-CN" sz="2000" dirty="0">
                <a:solidFill>
                  <a:srgbClr val="000000"/>
                </a:solidFill>
              </a:rPr>
              <a:t>for</a:t>
            </a:r>
            <a:r>
              <a:rPr lang="en-US" altLang="zh-CN" sz="2000" dirty="0">
                <a:solidFill>
                  <a:srgbClr val="336600"/>
                </a:solidFill>
              </a:rPr>
              <a:t>(</a:t>
            </a:r>
            <a:r>
              <a:rPr lang="en-US" altLang="zh-CN" sz="2000" dirty="0" err="1">
                <a:solidFill>
                  <a:srgbClr val="0000CC"/>
                </a:solidFill>
              </a:rPr>
              <a:t>i</a:t>
            </a:r>
            <a:r>
              <a:rPr lang="en-US" altLang="zh-CN" sz="2000" dirty="0">
                <a:solidFill>
                  <a:srgbClr val="0000CC"/>
                </a:solidFill>
              </a:rPr>
              <a:t>=0, </a:t>
            </a:r>
            <a:r>
              <a:rPr lang="en-US" altLang="zh-CN" sz="2000" dirty="0">
                <a:solidFill>
                  <a:srgbClr val="006600"/>
                </a:solidFill>
              </a:rPr>
              <a:t>j=100</a:t>
            </a:r>
            <a:r>
              <a:rPr lang="en-US" altLang="zh-CN" sz="2000" dirty="0">
                <a:solidFill>
                  <a:srgbClr val="336600"/>
                </a:solidFill>
              </a:rPr>
              <a:t>;   </a:t>
            </a:r>
            <a:r>
              <a:rPr lang="en-US" altLang="zh-CN" sz="2000" b="1" dirty="0" err="1">
                <a:solidFill>
                  <a:srgbClr val="FF0000"/>
                </a:solidFill>
              </a:rPr>
              <a:t>i</a:t>
            </a:r>
            <a:r>
              <a:rPr lang="en-US" altLang="zh-CN" sz="2000" b="1" dirty="0">
                <a:solidFill>
                  <a:srgbClr val="FF0000"/>
                </a:solidFill>
              </a:rPr>
              <a:t>&lt;=j,  </a:t>
            </a:r>
            <a:r>
              <a:rPr lang="en-US" altLang="zh-CN" sz="2000" b="1" dirty="0" err="1">
                <a:solidFill>
                  <a:srgbClr val="FF0000"/>
                </a:solidFill>
              </a:rPr>
              <a:t>i</a:t>
            </a:r>
            <a:r>
              <a:rPr lang="en-US" altLang="zh-CN" sz="2000" b="1" dirty="0">
                <a:solidFill>
                  <a:srgbClr val="FF0000"/>
                </a:solidFill>
              </a:rPr>
              <a:t>++</a:t>
            </a:r>
            <a:r>
              <a:rPr lang="en-US" altLang="zh-CN" sz="2000" b="1" dirty="0">
                <a:solidFill>
                  <a:srgbClr val="0000CC"/>
                </a:solidFill>
              </a:rPr>
              <a:t>; </a:t>
            </a:r>
            <a:r>
              <a:rPr lang="en-US" altLang="zh-CN" sz="2000" b="1" dirty="0">
                <a:solidFill>
                  <a:srgbClr val="7030A0"/>
                </a:solidFill>
              </a:rPr>
              <a:t> </a:t>
            </a:r>
            <a:r>
              <a:rPr lang="en-US" altLang="zh-CN" sz="2000" dirty="0">
                <a:solidFill>
                  <a:srgbClr val="7030A0"/>
                </a:solidFill>
              </a:rPr>
              <a:t>j--</a:t>
            </a:r>
            <a:r>
              <a:rPr lang="en-US" altLang="zh-CN" sz="2000" dirty="0">
                <a:solidFill>
                  <a:srgbClr val="336600"/>
                </a:solidFill>
              </a:rPr>
              <a:t>)  k=</a:t>
            </a:r>
            <a:r>
              <a:rPr lang="en-US" altLang="zh-CN" sz="2000" dirty="0" err="1">
                <a:solidFill>
                  <a:srgbClr val="336600"/>
                </a:solidFill>
              </a:rPr>
              <a:t>i+j</a:t>
            </a:r>
            <a:r>
              <a:rPr lang="zh-CN" altLang="en-US" sz="2000" dirty="0">
                <a:solidFill>
                  <a:srgbClr val="336600"/>
                </a:solidFill>
              </a:rPr>
              <a:t>；</a:t>
            </a:r>
            <a:endParaRPr lang="en-US" altLang="zh-CN" sz="2000" dirty="0">
              <a:solidFill>
                <a:srgbClr val="0303DF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zh-CN" sz="2000" dirty="0">
              <a:solidFill>
                <a:srgbClr val="000000"/>
              </a:solidFill>
            </a:endParaRPr>
          </a:p>
        </p:txBody>
      </p:sp>
      <p:sp>
        <p:nvSpPr>
          <p:cNvPr id="4" name="对话气泡: 圆角矩形 3">
            <a:extLst>
              <a:ext uri="{FF2B5EF4-FFF2-40B4-BE49-F238E27FC236}">
                <a16:creationId xmlns:a16="http://schemas.microsoft.com/office/drawing/2014/main" id="{DEB30E91-759E-4544-A42C-9BE725DBDD50}"/>
              </a:ext>
            </a:extLst>
          </p:cNvPr>
          <p:cNvSpPr/>
          <p:nvPr/>
        </p:nvSpPr>
        <p:spPr bwMode="auto">
          <a:xfrm>
            <a:off x="783817" y="2610196"/>
            <a:ext cx="3921188" cy="482139"/>
          </a:xfrm>
          <a:prstGeom prst="wedgeRoundRectCallout">
            <a:avLst>
              <a:gd name="adj1" fmla="val -20296"/>
              <a:gd name="adj2" fmla="val 49935"/>
              <a:gd name="adj3" fmla="val 16667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r>
              <a:rPr lang="zh-CN" altLang="en-US" sz="2000" b="1" dirty="0" smtClean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</a:t>
            </a:r>
            <a:r>
              <a:rPr lang="zh-CN" altLang="en-US" sz="2000" b="1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上述循环的结束条件是什么？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zh-CN" sz="1400" dirty="0">
              <a:solidFill>
                <a:srgbClr val="000000"/>
              </a:solidFill>
            </a:endParaRPr>
          </a:p>
        </p:txBody>
      </p:sp>
      <p:sp>
        <p:nvSpPr>
          <p:cNvPr id="5" name="对话气泡: 圆角矩形 3">
            <a:extLst>
              <a:ext uri="{FF2B5EF4-FFF2-40B4-BE49-F238E27FC236}">
                <a16:creationId xmlns:a16="http://schemas.microsoft.com/office/drawing/2014/main" id="{DEB30E91-759E-4544-A42C-9BE725DBDD50}"/>
              </a:ext>
            </a:extLst>
          </p:cNvPr>
          <p:cNvSpPr/>
          <p:nvPr/>
        </p:nvSpPr>
        <p:spPr bwMode="auto">
          <a:xfrm>
            <a:off x="4879571" y="2610196"/>
            <a:ext cx="3383280" cy="493199"/>
          </a:xfrm>
          <a:prstGeom prst="wedgeRoundRectCallout">
            <a:avLst>
              <a:gd name="adj1" fmla="val -20296"/>
              <a:gd name="adj2" fmla="val 49935"/>
              <a:gd name="adj3" fmla="val 16667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r>
              <a:rPr lang="zh-CN" altLang="en-US" sz="2000" b="1" dirty="0" smtClean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逗号表达式</a:t>
            </a:r>
            <a:r>
              <a:rPr lang="en-US" altLang="zh-CN" sz="2000" b="1" dirty="0" err="1">
                <a:solidFill>
                  <a:srgbClr val="0000CC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</a:t>
            </a:r>
            <a:r>
              <a:rPr lang="en-US" altLang="zh-CN" sz="2000" b="1" dirty="0">
                <a:solidFill>
                  <a:srgbClr val="0000CC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&lt;=j,  </a:t>
            </a:r>
            <a:r>
              <a:rPr lang="en-US" altLang="zh-CN" sz="2000" b="1" dirty="0" err="1">
                <a:solidFill>
                  <a:srgbClr val="0000CC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</a:t>
            </a:r>
            <a:r>
              <a:rPr lang="en-US" altLang="zh-CN" sz="2000" b="1" dirty="0">
                <a:solidFill>
                  <a:srgbClr val="0000CC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++; </a:t>
            </a:r>
            <a:r>
              <a:rPr lang="zh-CN" altLang="en-US" sz="2000" b="1" dirty="0" smtClean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的值。</a:t>
            </a:r>
            <a:endParaRPr lang="en-US" altLang="zh-CN" sz="2000" b="1" dirty="0">
              <a:solidFill>
                <a:srgbClr val="0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2366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0000CC"/>
                </a:solidFill>
              </a:rPr>
              <a:t>逗号运算符</a:t>
            </a:r>
            <a:r>
              <a:rPr lang="zh-CN" altLang="en-US" dirty="0"/>
              <a:t>构成</a:t>
            </a:r>
            <a:r>
              <a:rPr lang="zh-CN" altLang="en-US" dirty="0">
                <a:solidFill>
                  <a:srgbClr val="006600"/>
                </a:solidFill>
              </a:rPr>
              <a:t>逗号表达式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30460" y="1131282"/>
            <a:ext cx="8583410" cy="3498907"/>
          </a:xfrm>
        </p:spPr>
        <p:txBody>
          <a:bodyPr/>
          <a:lstStyle/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l"/>
            </a:pPr>
            <a:r>
              <a:rPr lang="en-US" altLang="zh-CN" sz="1800" dirty="0">
                <a:solidFill>
                  <a:srgbClr val="0000CC"/>
                </a:solidFill>
              </a:rPr>
              <a:t>int a=3,b=4; </a:t>
            </a:r>
            <a:r>
              <a:rPr lang="zh-CN" altLang="en-US" sz="1800" dirty="0">
                <a:solidFill>
                  <a:srgbClr val="0000CC"/>
                </a:solidFill>
              </a:rPr>
              <a:t>    </a:t>
            </a:r>
            <a:r>
              <a:rPr lang="en-US" altLang="zh-CN" sz="1800" dirty="0">
                <a:solidFill>
                  <a:srgbClr val="0000CC"/>
                </a:solidFill>
              </a:rPr>
              <a:t>//</a:t>
            </a:r>
            <a:r>
              <a:rPr lang="zh-CN" altLang="en-US" sz="1800" dirty="0">
                <a:solidFill>
                  <a:srgbClr val="0000CC"/>
                </a:solidFill>
              </a:rPr>
              <a:t>逗号运算符的作用从</a:t>
            </a:r>
            <a:r>
              <a:rPr lang="zh-CN" altLang="en-US" sz="1800" dirty="0">
                <a:solidFill>
                  <a:srgbClr val="C00000"/>
                </a:solidFill>
              </a:rPr>
              <a:t>左</a:t>
            </a:r>
            <a:r>
              <a:rPr lang="en-US" altLang="zh-CN" sz="1800" dirty="0">
                <a:solidFill>
                  <a:srgbClr val="C00000"/>
                </a:solidFill>
                <a:sym typeface="Wingdings" panose="05000000000000000000" pitchFamily="2" charset="2"/>
              </a:rPr>
              <a:t></a:t>
            </a:r>
            <a:r>
              <a:rPr lang="zh-CN" altLang="en-US" sz="1800" dirty="0">
                <a:solidFill>
                  <a:srgbClr val="C00000"/>
                </a:solidFill>
                <a:sym typeface="Wingdings" panose="05000000000000000000" pitchFamily="2" charset="2"/>
              </a:rPr>
              <a:t>右</a:t>
            </a:r>
            <a:r>
              <a:rPr lang="zh-CN" altLang="en-US" sz="1800" dirty="0">
                <a:solidFill>
                  <a:srgbClr val="0000CC"/>
                </a:solidFill>
                <a:sym typeface="Wingdings" panose="05000000000000000000" pitchFamily="2" charset="2"/>
              </a:rPr>
              <a:t>顺序执行</a:t>
            </a:r>
            <a:endParaRPr lang="en-US" altLang="zh-CN" sz="1800" dirty="0"/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l"/>
            </a:pPr>
            <a:r>
              <a:rPr lang="zh-CN" altLang="en-US" sz="1800" dirty="0">
                <a:sym typeface="宋体" panose="02010600030101010101" pitchFamily="2" charset="-122"/>
              </a:rPr>
              <a:t>简单的语句，如两变量对换有时写在一行中</a:t>
            </a:r>
            <a:r>
              <a:rPr lang="zh-CN" altLang="en-US" sz="1800" dirty="0" smtClean="0">
                <a:sym typeface="宋体" panose="02010600030101010101" pitchFamily="2" charset="-122"/>
              </a:rPr>
              <a:t>：</a:t>
            </a:r>
            <a:endParaRPr lang="en-US" altLang="zh-CN" sz="1800" dirty="0">
              <a:sym typeface="宋体" panose="02010600030101010101" pitchFamily="2" charset="-122"/>
            </a:endParaRPr>
          </a:p>
          <a:p>
            <a:pPr marL="971550" lvl="1">
              <a:lnSpc>
                <a:spcPct val="100000"/>
              </a:lnSpc>
            </a:pPr>
            <a:r>
              <a:rPr lang="en-US" altLang="zh-CN" sz="1600" dirty="0">
                <a:sym typeface="宋体" panose="02010600030101010101" pitchFamily="2" charset="-122"/>
              </a:rPr>
              <a:t>a=</a:t>
            </a:r>
            <a:r>
              <a:rPr lang="en-US" altLang="zh-CN" sz="1600" dirty="0" err="1">
                <a:sym typeface="宋体" panose="02010600030101010101" pitchFamily="2" charset="-122"/>
              </a:rPr>
              <a:t>a+b</a:t>
            </a:r>
            <a:r>
              <a:rPr lang="en-US" altLang="zh-CN" sz="1600" dirty="0">
                <a:solidFill>
                  <a:srgbClr val="C00000"/>
                </a:solidFill>
                <a:sym typeface="宋体" panose="02010600030101010101" pitchFamily="2" charset="-122"/>
              </a:rPr>
              <a:t>;</a:t>
            </a:r>
            <a:r>
              <a:rPr lang="en-US" altLang="zh-CN" sz="1600" dirty="0">
                <a:sym typeface="宋体" panose="02010600030101010101" pitchFamily="2" charset="-122"/>
              </a:rPr>
              <a:t> b=a-b</a:t>
            </a:r>
            <a:r>
              <a:rPr lang="en-US" altLang="zh-CN" sz="1600" dirty="0">
                <a:solidFill>
                  <a:srgbClr val="C00000"/>
                </a:solidFill>
                <a:sym typeface="宋体" panose="02010600030101010101" pitchFamily="2" charset="-122"/>
              </a:rPr>
              <a:t>;</a:t>
            </a:r>
            <a:r>
              <a:rPr lang="en-US" altLang="zh-CN" sz="1600" dirty="0">
                <a:sym typeface="宋体" panose="02010600030101010101" pitchFamily="2" charset="-122"/>
              </a:rPr>
              <a:t> a=a-b</a:t>
            </a:r>
            <a:r>
              <a:rPr lang="en-US" altLang="zh-CN" sz="1600" dirty="0">
                <a:solidFill>
                  <a:srgbClr val="C00000"/>
                </a:solidFill>
                <a:sym typeface="宋体" panose="02010600030101010101" pitchFamily="2" charset="-122"/>
              </a:rPr>
              <a:t>;  </a:t>
            </a:r>
            <a:r>
              <a:rPr lang="zh-CN" altLang="en-US" sz="1600" b="1" dirty="0" smtClean="0">
                <a:solidFill>
                  <a:srgbClr val="7030A0"/>
                </a:solidFill>
                <a:sym typeface="宋体" panose="02010600030101010101" pitchFamily="2" charset="-122"/>
              </a:rPr>
              <a:t>也可以写成如下的逗号表达式</a:t>
            </a:r>
            <a:endParaRPr lang="en-US" altLang="zh-CN" sz="1600" b="1" dirty="0">
              <a:solidFill>
                <a:srgbClr val="7030A0"/>
              </a:solidFill>
            </a:endParaRPr>
          </a:p>
          <a:p>
            <a:pPr marL="971550" lvl="1">
              <a:lnSpc>
                <a:spcPct val="100000"/>
              </a:lnSpc>
            </a:pPr>
            <a:r>
              <a:rPr lang="en-US" altLang="zh-CN" sz="1600" dirty="0"/>
              <a:t>a=</a:t>
            </a:r>
            <a:r>
              <a:rPr lang="en-US" altLang="zh-CN" sz="1600" dirty="0" err="1"/>
              <a:t>a+b</a:t>
            </a:r>
            <a:r>
              <a:rPr lang="en-US" altLang="zh-CN" sz="1600" dirty="0">
                <a:solidFill>
                  <a:srgbClr val="C00000"/>
                </a:solidFill>
              </a:rPr>
              <a:t>,</a:t>
            </a:r>
            <a:r>
              <a:rPr lang="en-US" altLang="zh-CN" sz="1600" dirty="0"/>
              <a:t> b=a-b</a:t>
            </a:r>
            <a:r>
              <a:rPr lang="en-US" altLang="zh-CN" sz="1600" dirty="0">
                <a:solidFill>
                  <a:srgbClr val="C00000"/>
                </a:solidFill>
              </a:rPr>
              <a:t>,</a:t>
            </a:r>
            <a:r>
              <a:rPr lang="en-US" altLang="zh-CN" sz="1600" dirty="0"/>
              <a:t> a=a-b</a:t>
            </a:r>
            <a:r>
              <a:rPr lang="en-US" altLang="zh-CN" sz="1600" dirty="0">
                <a:solidFill>
                  <a:srgbClr val="C00000"/>
                </a:solidFill>
              </a:rPr>
              <a:t>; </a:t>
            </a:r>
            <a:endParaRPr lang="en-US" altLang="zh-CN" sz="1600" dirty="0">
              <a:solidFill>
                <a:srgbClr val="C00000"/>
              </a:solidFill>
              <a:sym typeface="宋体" panose="02010600030101010101" pitchFamily="2" charset="-122"/>
            </a:endParaRPr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l"/>
            </a:pPr>
            <a:r>
              <a:rPr lang="en-US" altLang="zh-CN" sz="1800" b="1" dirty="0" smtClean="0">
                <a:solidFill>
                  <a:srgbClr val="006600"/>
                </a:solidFill>
              </a:rPr>
              <a:t>C</a:t>
            </a:r>
            <a:r>
              <a:rPr lang="zh-CN" altLang="en-US" sz="1800" b="1" dirty="0">
                <a:solidFill>
                  <a:srgbClr val="006600"/>
                </a:solidFill>
              </a:rPr>
              <a:t>规定每条语句用</a:t>
            </a:r>
            <a:r>
              <a:rPr lang="zh-CN" altLang="en-US" sz="1800" b="1" dirty="0">
                <a:solidFill>
                  <a:srgbClr val="0000CC"/>
                </a:solidFill>
              </a:rPr>
              <a:t>分号</a:t>
            </a:r>
            <a:r>
              <a:rPr lang="zh-CN" altLang="en-US" sz="1800" b="1" dirty="0">
                <a:solidFill>
                  <a:srgbClr val="006600"/>
                </a:solidFill>
              </a:rPr>
              <a:t>结束，</a:t>
            </a:r>
            <a:r>
              <a:rPr lang="zh-CN" altLang="en-US" sz="1800" b="1" u="sng" dirty="0">
                <a:solidFill>
                  <a:srgbClr val="006600"/>
                </a:solidFill>
              </a:rPr>
              <a:t>因此用</a:t>
            </a:r>
            <a:r>
              <a:rPr lang="zh-CN" altLang="en-US" sz="1800" b="1" u="sng" dirty="0">
                <a:solidFill>
                  <a:srgbClr val="0000CC"/>
                </a:solidFill>
              </a:rPr>
              <a:t>逗号</a:t>
            </a:r>
            <a:r>
              <a:rPr lang="zh-CN" altLang="en-US" sz="1800" b="1" u="sng" dirty="0">
                <a:solidFill>
                  <a:srgbClr val="006600"/>
                </a:solidFill>
              </a:rPr>
              <a:t>运算符构成的语句</a:t>
            </a:r>
            <a:r>
              <a:rPr lang="zh-CN" altLang="en-US" sz="1800" b="1" u="sng" dirty="0">
                <a:solidFill>
                  <a:srgbClr val="7030A0"/>
                </a:solidFill>
              </a:rPr>
              <a:t>视为一条</a:t>
            </a:r>
            <a:r>
              <a:rPr lang="en-US" altLang="zh-CN" sz="1800" b="1" u="sng" dirty="0">
                <a:solidFill>
                  <a:srgbClr val="7030A0"/>
                </a:solidFill>
              </a:rPr>
              <a:t>C</a:t>
            </a:r>
            <a:r>
              <a:rPr lang="zh-CN" altLang="en-US" sz="1800" b="1" u="sng" dirty="0">
                <a:solidFill>
                  <a:srgbClr val="7030A0"/>
                </a:solidFill>
              </a:rPr>
              <a:t>语句</a:t>
            </a:r>
            <a:r>
              <a:rPr lang="zh-CN" altLang="en-US" sz="1800" b="1" u="sng" dirty="0" smtClean="0">
                <a:solidFill>
                  <a:srgbClr val="006600"/>
                </a:solidFill>
              </a:rPr>
              <a:t>；</a:t>
            </a:r>
            <a:endParaRPr lang="en-US" altLang="zh-CN" sz="1800" b="1" u="sng" dirty="0" smtClean="0">
              <a:solidFill>
                <a:srgbClr val="006600"/>
              </a:solidFill>
            </a:endParaRPr>
          </a:p>
          <a:p>
            <a:pPr marL="971550" lvl="1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zh-CN" altLang="en-US" sz="1600" b="1" dirty="0">
                <a:solidFill>
                  <a:srgbClr val="C00000"/>
                </a:solidFill>
              </a:rPr>
              <a:t>逗号表达式的执行顺序：</a:t>
            </a:r>
            <a:r>
              <a:rPr lang="zh-CN" altLang="en-US" sz="1600" b="1" dirty="0">
                <a:solidFill>
                  <a:srgbClr val="0000CC"/>
                </a:solidFill>
              </a:rPr>
              <a:t>由左至右</a:t>
            </a:r>
            <a:r>
              <a:rPr lang="zh-CN" altLang="en-US" sz="1600" b="1" dirty="0">
                <a:solidFill>
                  <a:srgbClr val="C00000"/>
                </a:solidFill>
              </a:rPr>
              <a:t>顺序执行；</a:t>
            </a:r>
            <a:endParaRPr lang="en-US" altLang="zh-CN" sz="1600" b="1" dirty="0">
              <a:solidFill>
                <a:srgbClr val="0000CC"/>
              </a:solidFill>
              <a:latin typeface="宋体" panose="02010600030101010101" pitchFamily="2" charset="-122"/>
            </a:endParaRPr>
          </a:p>
          <a:p>
            <a:pPr marL="971550" lvl="1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zh-CN" altLang="en-US" sz="1600" b="1" u="sng" dirty="0" smtClean="0">
                <a:solidFill>
                  <a:srgbClr val="C00000"/>
                </a:solidFill>
              </a:rPr>
              <a:t>注：最后</a:t>
            </a:r>
            <a:r>
              <a:rPr lang="zh-CN" altLang="en-US" sz="1600" b="1" u="sng" dirty="0">
                <a:solidFill>
                  <a:srgbClr val="C00000"/>
                </a:solidFill>
              </a:rPr>
              <a:t>一条语句有值</a:t>
            </a:r>
            <a:r>
              <a:rPr lang="zh-CN" altLang="en-US" sz="1600" b="1" dirty="0" smtClean="0">
                <a:solidFill>
                  <a:srgbClr val="7030A0"/>
                </a:solidFill>
              </a:rPr>
              <a:t>的多条</a:t>
            </a:r>
            <a:r>
              <a:rPr lang="en-US" altLang="zh-CN" sz="1600" b="1" dirty="0" smtClean="0">
                <a:solidFill>
                  <a:srgbClr val="7030A0"/>
                </a:solidFill>
              </a:rPr>
              <a:t>C</a:t>
            </a:r>
            <a:r>
              <a:rPr lang="zh-CN" altLang="en-US" sz="1600" b="1" dirty="0">
                <a:solidFill>
                  <a:srgbClr val="7030A0"/>
                </a:solidFill>
              </a:rPr>
              <a:t>语句可以放到一行，用逗号隔开，最后用分号结束；</a:t>
            </a:r>
            <a:endParaRPr lang="en-US" altLang="zh-CN" sz="1600" b="1" dirty="0">
              <a:solidFill>
                <a:srgbClr val="7030A0"/>
              </a:solidFill>
            </a:endParaRPr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l"/>
            </a:pPr>
            <a:r>
              <a:rPr lang="zh-CN" altLang="en-US" sz="1800" b="1" dirty="0" smtClean="0">
                <a:solidFill>
                  <a:srgbClr val="0000CC"/>
                </a:solidFill>
                <a:latin typeface="宋体" panose="02010600030101010101" pitchFamily="2" charset="-122"/>
              </a:rPr>
              <a:t>整个</a:t>
            </a:r>
            <a:r>
              <a:rPr lang="zh-CN" altLang="zh-CN" sz="1800" b="1" dirty="0">
                <a:solidFill>
                  <a:srgbClr val="0000CC"/>
                </a:solidFill>
                <a:latin typeface="宋体" panose="02010600030101010101" pitchFamily="2" charset="-122"/>
              </a:rPr>
              <a:t>逗号表达式</a:t>
            </a:r>
            <a:r>
              <a:rPr lang="zh-CN" altLang="en-US" sz="1800" b="1" dirty="0">
                <a:solidFill>
                  <a:srgbClr val="0000CC"/>
                </a:solidFill>
                <a:latin typeface="宋体" panose="02010600030101010101" pitchFamily="2" charset="-122"/>
              </a:rPr>
              <a:t>的值：</a:t>
            </a:r>
            <a:endParaRPr lang="en-US" altLang="zh-CN" sz="1800" b="1" dirty="0">
              <a:solidFill>
                <a:srgbClr val="0000CC"/>
              </a:solidFill>
              <a:latin typeface="宋体" panose="02010600030101010101" pitchFamily="2" charset="-122"/>
            </a:endParaRPr>
          </a:p>
          <a:p>
            <a:pPr marL="971550" lvl="1">
              <a:lnSpc>
                <a:spcPct val="100000"/>
              </a:lnSpc>
            </a:pPr>
            <a:r>
              <a:rPr lang="zh-CN" altLang="zh-CN" sz="1600" dirty="0">
                <a:solidFill>
                  <a:srgbClr val="006600"/>
                </a:solidFill>
                <a:latin typeface="宋体" panose="02010600030101010101" pitchFamily="2" charset="-122"/>
              </a:rPr>
              <a:t>按</a:t>
            </a:r>
            <a:r>
              <a:rPr lang="zh-CN" altLang="zh-CN" sz="1600" dirty="0">
                <a:solidFill>
                  <a:srgbClr val="C00000"/>
                </a:solidFill>
                <a:latin typeface="宋体" panose="02010600030101010101" pitchFamily="2" charset="-122"/>
              </a:rPr>
              <a:t>自左至右</a:t>
            </a:r>
            <a:r>
              <a:rPr lang="zh-CN" altLang="zh-CN" sz="1600" dirty="0">
                <a:solidFill>
                  <a:srgbClr val="006600"/>
                </a:solidFill>
                <a:latin typeface="宋体" panose="02010600030101010101" pitchFamily="2" charset="-122"/>
              </a:rPr>
              <a:t>顺序求解，</a:t>
            </a:r>
            <a:r>
              <a:rPr lang="zh-CN" altLang="zh-CN" sz="1600" dirty="0">
                <a:solidFill>
                  <a:srgbClr val="FF0000"/>
                </a:solidFill>
                <a:latin typeface="宋体" panose="02010600030101010101" pitchFamily="2" charset="-122"/>
              </a:rPr>
              <a:t>整个</a:t>
            </a:r>
            <a:r>
              <a:rPr lang="zh-CN" altLang="zh-CN" sz="1600" dirty="0">
                <a:solidFill>
                  <a:srgbClr val="0000CC"/>
                </a:solidFill>
                <a:latin typeface="宋体" panose="02010600030101010101" pitchFamily="2" charset="-122"/>
              </a:rPr>
              <a:t>逗号表达式的值</a:t>
            </a:r>
            <a:r>
              <a:rPr lang="zh-CN" altLang="zh-CN" sz="1600" dirty="0">
                <a:solidFill>
                  <a:srgbClr val="006600"/>
                </a:solidFill>
                <a:latin typeface="宋体" panose="02010600030101010101" pitchFamily="2" charset="-122"/>
              </a:rPr>
              <a:t>为其中</a:t>
            </a:r>
            <a:r>
              <a:rPr lang="zh-CN" altLang="zh-CN" sz="1600" b="1" dirty="0">
                <a:solidFill>
                  <a:srgbClr val="C00000"/>
                </a:solidFill>
                <a:latin typeface="宋体" panose="02010600030101010101" pitchFamily="2" charset="-122"/>
              </a:rPr>
              <a:t>最右边</a:t>
            </a:r>
            <a:r>
              <a:rPr lang="zh-CN" altLang="zh-CN" sz="1600" dirty="0">
                <a:solidFill>
                  <a:srgbClr val="006600"/>
                </a:solidFill>
                <a:latin typeface="宋体" panose="02010600030101010101" pitchFamily="2" charset="-122"/>
              </a:rPr>
              <a:t>表达式的值</a:t>
            </a:r>
            <a:r>
              <a:rPr lang="en-US" altLang="zh-CN" sz="1600" dirty="0">
                <a:solidFill>
                  <a:srgbClr val="006600"/>
                </a:solidFill>
                <a:latin typeface="宋体" panose="02010600030101010101" pitchFamily="2" charset="-122"/>
              </a:rPr>
              <a:t>;</a:t>
            </a:r>
          </a:p>
          <a:p>
            <a:pPr marL="971550" lvl="1">
              <a:lnSpc>
                <a:spcPct val="100000"/>
              </a:lnSpc>
            </a:pPr>
            <a:r>
              <a:rPr lang="zh-CN" altLang="en-US" sz="1600" dirty="0"/>
              <a:t>相当于连续几条语句</a:t>
            </a:r>
            <a:r>
              <a:rPr lang="zh-CN" altLang="en-US" sz="1600" dirty="0">
                <a:solidFill>
                  <a:srgbClr val="C00000"/>
                </a:solidFill>
              </a:rPr>
              <a:t>从左往右</a:t>
            </a:r>
            <a:r>
              <a:rPr lang="zh-CN" altLang="en-US" sz="1600" dirty="0"/>
              <a:t>顺序执行；</a:t>
            </a:r>
            <a:endParaRPr lang="en-US" altLang="zh-CN" sz="1600" dirty="0"/>
          </a:p>
          <a:p>
            <a:pPr marL="971550" lvl="1">
              <a:lnSpc>
                <a:spcPct val="100000"/>
              </a:lnSpc>
            </a:pPr>
            <a:r>
              <a:rPr lang="zh-CN" altLang="en-US" sz="1600" b="1" u="sng" dirty="0">
                <a:solidFill>
                  <a:srgbClr val="C00000"/>
                </a:solidFill>
              </a:rPr>
              <a:t>最右边</a:t>
            </a:r>
            <a:r>
              <a:rPr lang="zh-CN" altLang="en-US" sz="1600" b="1" u="sng" dirty="0">
                <a:solidFill>
                  <a:srgbClr val="0000CC"/>
                </a:solidFill>
              </a:rPr>
              <a:t>的一条语句</a:t>
            </a:r>
            <a:r>
              <a:rPr lang="zh-CN" altLang="en-US" sz="1600" b="1" u="sng" dirty="0">
                <a:solidFill>
                  <a:srgbClr val="C00000"/>
                </a:solidFill>
              </a:rPr>
              <a:t>最后执行</a:t>
            </a:r>
            <a:r>
              <a:rPr lang="zh-CN" altLang="en-US" sz="1600" b="1" u="sng" dirty="0">
                <a:solidFill>
                  <a:srgbClr val="0000CC"/>
                </a:solidFill>
              </a:rPr>
              <a:t>，决定了整个逗号表达式的值；</a:t>
            </a:r>
            <a:endParaRPr lang="en-US" altLang="zh-CN" sz="1600" b="1" u="sng" dirty="0">
              <a:solidFill>
                <a:srgbClr val="0000CC"/>
              </a:solidFill>
            </a:endParaRPr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l"/>
            </a:pPr>
            <a:endParaRPr lang="en-US" altLang="zh-CN" sz="2000" b="1" dirty="0">
              <a:solidFill>
                <a:srgbClr val="C00000"/>
              </a:solidFill>
            </a:endParaRPr>
          </a:p>
        </p:txBody>
      </p:sp>
      <p:sp>
        <p:nvSpPr>
          <p:cNvPr id="4" name="对话气泡: 圆角矩形 3">
            <a:extLst>
              <a:ext uri="{FF2B5EF4-FFF2-40B4-BE49-F238E27FC236}">
                <a16:creationId xmlns:a16="http://schemas.microsoft.com/office/drawing/2014/main" id="{DEB30E91-759E-4544-A42C-9BE725DBDD50}"/>
              </a:ext>
            </a:extLst>
          </p:cNvPr>
          <p:cNvSpPr/>
          <p:nvPr/>
        </p:nvSpPr>
        <p:spPr bwMode="auto">
          <a:xfrm>
            <a:off x="485775" y="4680613"/>
            <a:ext cx="6747514" cy="482139"/>
          </a:xfrm>
          <a:prstGeom prst="wedgeRoundRectCallout">
            <a:avLst>
              <a:gd name="adj1" fmla="val -20296"/>
              <a:gd name="adj2" fmla="val 49935"/>
              <a:gd name="adj3" fmla="val 16667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l"/>
            </a:pPr>
            <a:r>
              <a:rPr lang="zh-CN" altLang="en-US" sz="2000" b="1" i="1" u="sng" dirty="0" smtClean="0">
                <a:solidFill>
                  <a:srgbClr val="000000"/>
                </a:solidFill>
              </a:rPr>
              <a:t>逗号</a:t>
            </a:r>
            <a:r>
              <a:rPr lang="zh-CN" altLang="en-US" sz="2000" b="1" i="1" u="sng" dirty="0">
                <a:solidFill>
                  <a:srgbClr val="000000"/>
                </a:solidFill>
              </a:rPr>
              <a:t>表达式中，最后一条语句必须有确定的值；</a:t>
            </a:r>
            <a:endParaRPr lang="en-US" altLang="zh-CN" sz="2000" b="1" i="1" u="sng" dirty="0">
              <a:solidFill>
                <a:srgbClr val="0000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zh-CN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4360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0000CC"/>
                </a:solidFill>
              </a:rPr>
              <a:t>逗号运算符</a:t>
            </a:r>
            <a:r>
              <a:rPr lang="zh-CN" altLang="en-US" dirty="0"/>
              <a:t>构成</a:t>
            </a:r>
            <a:r>
              <a:rPr lang="zh-CN" altLang="en-US" dirty="0">
                <a:solidFill>
                  <a:srgbClr val="006600"/>
                </a:solidFill>
              </a:rPr>
              <a:t>逗号表达式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dirty="0"/>
              <a:t>例：下述四条语句 执行后，各变量的值分别是多少？</a:t>
            </a:r>
            <a:endParaRPr lang="en-US" altLang="zh-CN" sz="2000" dirty="0"/>
          </a:p>
          <a:p>
            <a:pPr marL="971550" lvl="1">
              <a:lnSpc>
                <a:spcPct val="100000"/>
              </a:lnSpc>
              <a:spcBef>
                <a:spcPts val="600"/>
              </a:spcBef>
            </a:pPr>
            <a:r>
              <a:rPr lang="en-US" altLang="zh-CN" sz="1800" dirty="0"/>
              <a:t>int a=8,b=9;   a=3</a:t>
            </a:r>
            <a:r>
              <a:rPr lang="en-US" altLang="zh-CN" sz="1800" dirty="0">
                <a:sym typeface="Symbol" pitchFamily="18" charset="2"/>
              </a:rPr>
              <a:t></a:t>
            </a:r>
            <a:r>
              <a:rPr lang="en-US" altLang="zh-CN" sz="1800" dirty="0"/>
              <a:t>5, a </a:t>
            </a:r>
            <a:r>
              <a:rPr lang="en-US" altLang="zh-CN" sz="1800" dirty="0">
                <a:sym typeface="Symbol" pitchFamily="18" charset="2"/>
              </a:rPr>
              <a:t></a:t>
            </a:r>
            <a:r>
              <a:rPr lang="en-US" altLang="zh-CN" sz="1800" dirty="0"/>
              <a:t> 4;             //a=?</a:t>
            </a:r>
          </a:p>
          <a:p>
            <a:pPr marL="971550" lvl="1">
              <a:lnSpc>
                <a:spcPct val="100000"/>
              </a:lnSpc>
              <a:spcBef>
                <a:spcPts val="600"/>
              </a:spcBef>
            </a:pPr>
            <a:r>
              <a:rPr lang="en-US" altLang="zh-CN" sz="1800" dirty="0"/>
              <a:t>int a=8,b=9;   a=</a:t>
            </a:r>
            <a:r>
              <a:rPr lang="en-US" altLang="zh-CN" sz="1800" dirty="0">
                <a:solidFill>
                  <a:srgbClr val="FF0000"/>
                </a:solidFill>
              </a:rPr>
              <a:t>(</a:t>
            </a:r>
            <a:r>
              <a:rPr lang="en-US" altLang="zh-CN" sz="1800" dirty="0"/>
              <a:t>3</a:t>
            </a:r>
            <a:r>
              <a:rPr lang="en-US" altLang="zh-CN" sz="1800" dirty="0">
                <a:sym typeface="Symbol" pitchFamily="18" charset="2"/>
              </a:rPr>
              <a:t></a:t>
            </a:r>
            <a:r>
              <a:rPr lang="en-US" altLang="zh-CN" sz="1800" dirty="0"/>
              <a:t>5, a </a:t>
            </a:r>
            <a:r>
              <a:rPr lang="en-US" altLang="zh-CN" sz="1800" dirty="0">
                <a:sym typeface="Symbol" pitchFamily="18" charset="2"/>
              </a:rPr>
              <a:t></a:t>
            </a:r>
            <a:r>
              <a:rPr lang="en-US" altLang="zh-CN" sz="1800" dirty="0"/>
              <a:t> 4</a:t>
            </a:r>
            <a:r>
              <a:rPr lang="en-US" altLang="zh-CN" sz="1800" dirty="0">
                <a:solidFill>
                  <a:srgbClr val="FF0000"/>
                </a:solidFill>
              </a:rPr>
              <a:t>)</a:t>
            </a:r>
            <a:r>
              <a:rPr lang="en-US" altLang="zh-CN" sz="1800" dirty="0"/>
              <a:t>;           //a=?  </a:t>
            </a:r>
          </a:p>
          <a:p>
            <a:pPr lvl="1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CN" sz="1800" dirty="0"/>
              <a:t>     </a:t>
            </a:r>
            <a:r>
              <a:rPr lang="en-US" altLang="zh-CN" sz="1600" dirty="0" smtClean="0"/>
              <a:t>// </a:t>
            </a:r>
            <a:r>
              <a:rPr lang="zh-CN" altLang="en-US" sz="1600" dirty="0"/>
              <a:t>注：形如</a:t>
            </a:r>
            <a:r>
              <a:rPr lang="en-US" altLang="zh-CN" sz="1600" dirty="0">
                <a:solidFill>
                  <a:srgbClr val="C00000"/>
                </a:solidFill>
              </a:rPr>
              <a:t>3*5; 6;</a:t>
            </a:r>
            <a:r>
              <a:rPr lang="zh-CN" altLang="en-US" sz="1600" dirty="0"/>
              <a:t>等都是合法的</a:t>
            </a:r>
            <a:r>
              <a:rPr lang="en-US" altLang="zh-CN" sz="1600" dirty="0"/>
              <a:t>c</a:t>
            </a:r>
            <a:r>
              <a:rPr lang="zh-CN" altLang="en-US" sz="1600" dirty="0"/>
              <a:t>语句</a:t>
            </a:r>
            <a:r>
              <a:rPr lang="en-US" altLang="zh-CN" sz="1600" dirty="0"/>
              <a:t>,</a:t>
            </a:r>
            <a:r>
              <a:rPr lang="zh-CN" altLang="en-US" sz="1600" dirty="0"/>
              <a:t>且其值为</a:t>
            </a:r>
            <a:r>
              <a:rPr lang="en-US" altLang="zh-CN" sz="1600" dirty="0"/>
              <a:t>15</a:t>
            </a:r>
            <a:r>
              <a:rPr lang="zh-CN" altLang="en-US" sz="1600" dirty="0"/>
              <a:t>与</a:t>
            </a:r>
            <a:r>
              <a:rPr lang="en-US" altLang="zh-CN" sz="1600" dirty="0"/>
              <a:t>6</a:t>
            </a:r>
            <a:r>
              <a:rPr lang="zh-CN" altLang="en-US" sz="1600" dirty="0"/>
              <a:t>；</a:t>
            </a:r>
            <a:endParaRPr lang="en-US" altLang="zh-CN" sz="1600" dirty="0"/>
          </a:p>
          <a:p>
            <a:pPr marL="971550" lvl="1">
              <a:lnSpc>
                <a:spcPct val="100000"/>
              </a:lnSpc>
              <a:spcBef>
                <a:spcPts val="600"/>
              </a:spcBef>
            </a:pPr>
            <a:r>
              <a:rPr lang="en-US" altLang="zh-CN" sz="1800" dirty="0"/>
              <a:t>int a=8,b=9;   a=</a:t>
            </a:r>
            <a:r>
              <a:rPr lang="en-US" altLang="zh-CN" sz="1800" dirty="0">
                <a:solidFill>
                  <a:srgbClr val="FF0000"/>
                </a:solidFill>
              </a:rPr>
              <a:t>(</a:t>
            </a:r>
            <a:r>
              <a:rPr lang="en-US" altLang="zh-CN" sz="1800" dirty="0"/>
              <a:t>3</a:t>
            </a:r>
            <a:r>
              <a:rPr lang="en-US" altLang="zh-CN" sz="1800" dirty="0">
                <a:sym typeface="Symbol" pitchFamily="18" charset="2"/>
              </a:rPr>
              <a:t></a:t>
            </a:r>
            <a:r>
              <a:rPr lang="en-US" altLang="zh-CN" sz="1800" dirty="0"/>
              <a:t>5, a=5, a </a:t>
            </a:r>
            <a:r>
              <a:rPr lang="en-US" altLang="zh-CN" sz="1800" dirty="0">
                <a:sym typeface="Symbol" pitchFamily="18" charset="2"/>
              </a:rPr>
              <a:t></a:t>
            </a:r>
            <a:r>
              <a:rPr lang="en-US" altLang="zh-CN" sz="1800" dirty="0"/>
              <a:t> 4</a:t>
            </a:r>
            <a:r>
              <a:rPr lang="en-US" altLang="zh-CN" sz="1800" dirty="0">
                <a:solidFill>
                  <a:srgbClr val="FF0000"/>
                </a:solidFill>
              </a:rPr>
              <a:t>)</a:t>
            </a:r>
            <a:r>
              <a:rPr lang="en-US" altLang="zh-CN" sz="1800" dirty="0"/>
              <a:t>;   //a=?   </a:t>
            </a:r>
          </a:p>
          <a:p>
            <a:pPr marL="971550" lvl="1">
              <a:lnSpc>
                <a:spcPct val="100000"/>
              </a:lnSpc>
              <a:spcBef>
                <a:spcPts val="600"/>
              </a:spcBef>
            </a:pPr>
            <a:endParaRPr lang="en-US" altLang="zh-CN" sz="1800" dirty="0" smtClean="0"/>
          </a:p>
          <a:p>
            <a:pPr marL="971550" lvl="1">
              <a:lnSpc>
                <a:spcPct val="100000"/>
              </a:lnSpc>
              <a:spcBef>
                <a:spcPts val="600"/>
              </a:spcBef>
            </a:pPr>
            <a:r>
              <a:rPr lang="en-US" altLang="zh-CN" sz="1800" dirty="0" err="1" smtClean="0"/>
              <a:t>int</a:t>
            </a:r>
            <a:r>
              <a:rPr lang="en-US" altLang="zh-CN" sz="1800" dirty="0" smtClean="0"/>
              <a:t> </a:t>
            </a:r>
            <a:r>
              <a:rPr lang="en-US" altLang="zh-CN" sz="1800" dirty="0"/>
              <a:t>a=8,b=9;   b=</a:t>
            </a:r>
            <a:r>
              <a:rPr lang="en-US" altLang="zh-CN" sz="1800" dirty="0">
                <a:solidFill>
                  <a:srgbClr val="FF0000"/>
                </a:solidFill>
              </a:rPr>
              <a:t>(</a:t>
            </a:r>
            <a:r>
              <a:rPr lang="en-US" altLang="zh-CN" sz="1800" dirty="0"/>
              <a:t>a=3</a:t>
            </a:r>
            <a:r>
              <a:rPr lang="en-US" altLang="zh-CN" sz="1800" dirty="0">
                <a:sym typeface="Symbol" pitchFamily="18" charset="2"/>
              </a:rPr>
              <a:t></a:t>
            </a:r>
            <a:r>
              <a:rPr lang="en-US" altLang="zh-CN" sz="1800" dirty="0"/>
              <a:t>5, a </a:t>
            </a:r>
            <a:r>
              <a:rPr lang="en-US" altLang="zh-CN" sz="1800" dirty="0">
                <a:sym typeface="Symbol" pitchFamily="18" charset="2"/>
              </a:rPr>
              <a:t></a:t>
            </a:r>
            <a:r>
              <a:rPr lang="en-US" altLang="zh-CN" sz="1800" dirty="0"/>
              <a:t> 4</a:t>
            </a:r>
            <a:r>
              <a:rPr lang="en-US" altLang="zh-CN" sz="1800" dirty="0">
                <a:solidFill>
                  <a:srgbClr val="FF0000"/>
                </a:solidFill>
              </a:rPr>
              <a:t>)</a:t>
            </a:r>
            <a:r>
              <a:rPr lang="en-US" altLang="zh-CN" sz="1800" dirty="0"/>
              <a:t>;       //a=? b</a:t>
            </a:r>
            <a:r>
              <a:rPr lang="en-US" altLang="zh-CN" sz="1800" dirty="0" smtClean="0"/>
              <a:t>=?</a:t>
            </a:r>
          </a:p>
          <a:p>
            <a:pPr lvl="1" indent="0">
              <a:lnSpc>
                <a:spcPct val="100000"/>
              </a:lnSpc>
              <a:spcBef>
                <a:spcPts val="600"/>
              </a:spcBef>
              <a:buNone/>
            </a:pPr>
            <a:endParaRPr lang="en-US" altLang="zh-CN" sz="1800" dirty="0"/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zh-CN" sz="2000" b="1" dirty="0">
                <a:solidFill>
                  <a:srgbClr val="0000CC"/>
                </a:solidFill>
                <a:latin typeface="宋体" panose="02010600030101010101" pitchFamily="2" charset="-122"/>
              </a:rPr>
              <a:t>逗号表达式</a:t>
            </a:r>
            <a:r>
              <a:rPr lang="zh-CN" altLang="en-US" sz="2000" b="1" dirty="0">
                <a:solidFill>
                  <a:srgbClr val="0000CC"/>
                </a:solidFill>
                <a:latin typeface="宋体" panose="02010600030101010101" pitchFamily="2" charset="-122"/>
              </a:rPr>
              <a:t>的值：</a:t>
            </a:r>
            <a:endParaRPr lang="en-US" altLang="zh-CN" sz="2000" b="1" dirty="0">
              <a:solidFill>
                <a:srgbClr val="0000CC"/>
              </a:solidFill>
              <a:latin typeface="宋体" panose="02010600030101010101" pitchFamily="2" charset="-122"/>
            </a:endParaRPr>
          </a:p>
          <a:p>
            <a:pPr marL="971550" lvl="1"/>
            <a:r>
              <a:rPr lang="zh-CN" altLang="zh-CN" sz="1800" dirty="0">
                <a:solidFill>
                  <a:srgbClr val="006600"/>
                </a:solidFill>
                <a:latin typeface="宋体" panose="02010600030101010101" pitchFamily="2" charset="-122"/>
              </a:rPr>
              <a:t>按</a:t>
            </a:r>
            <a:r>
              <a:rPr lang="zh-CN" altLang="zh-CN" sz="1800" dirty="0">
                <a:solidFill>
                  <a:srgbClr val="C00000"/>
                </a:solidFill>
                <a:latin typeface="宋体" panose="02010600030101010101" pitchFamily="2" charset="-122"/>
              </a:rPr>
              <a:t>自左至右</a:t>
            </a:r>
            <a:r>
              <a:rPr lang="zh-CN" altLang="zh-CN" sz="1800" dirty="0">
                <a:solidFill>
                  <a:srgbClr val="006600"/>
                </a:solidFill>
                <a:latin typeface="宋体" panose="02010600030101010101" pitchFamily="2" charset="-122"/>
              </a:rPr>
              <a:t>顺序求解，</a:t>
            </a:r>
            <a:r>
              <a:rPr lang="zh-CN" altLang="zh-CN" sz="1800" dirty="0">
                <a:solidFill>
                  <a:srgbClr val="FF0000"/>
                </a:solidFill>
                <a:latin typeface="宋体" panose="02010600030101010101" pitchFamily="2" charset="-122"/>
              </a:rPr>
              <a:t>整个</a:t>
            </a:r>
            <a:r>
              <a:rPr lang="zh-CN" altLang="zh-CN" sz="1800" dirty="0">
                <a:solidFill>
                  <a:srgbClr val="0000CC"/>
                </a:solidFill>
                <a:latin typeface="宋体" panose="02010600030101010101" pitchFamily="2" charset="-122"/>
              </a:rPr>
              <a:t>逗号表达式的值</a:t>
            </a:r>
            <a:r>
              <a:rPr lang="zh-CN" altLang="zh-CN" sz="1800" dirty="0">
                <a:solidFill>
                  <a:srgbClr val="006600"/>
                </a:solidFill>
                <a:latin typeface="宋体" panose="02010600030101010101" pitchFamily="2" charset="-122"/>
              </a:rPr>
              <a:t>为其中</a:t>
            </a:r>
            <a:r>
              <a:rPr lang="zh-CN" altLang="zh-CN" sz="1800" b="1" dirty="0">
                <a:solidFill>
                  <a:srgbClr val="C00000"/>
                </a:solidFill>
                <a:latin typeface="宋体" panose="02010600030101010101" pitchFamily="2" charset="-122"/>
              </a:rPr>
              <a:t>最右边</a:t>
            </a:r>
            <a:r>
              <a:rPr lang="zh-CN" altLang="zh-CN" sz="1800" dirty="0">
                <a:solidFill>
                  <a:srgbClr val="006600"/>
                </a:solidFill>
                <a:latin typeface="宋体" panose="02010600030101010101" pitchFamily="2" charset="-122"/>
              </a:rPr>
              <a:t>表达式的值</a:t>
            </a:r>
            <a:r>
              <a:rPr lang="en-US" altLang="zh-CN" sz="1800" dirty="0">
                <a:solidFill>
                  <a:srgbClr val="006600"/>
                </a:solidFill>
                <a:latin typeface="宋体" panose="02010600030101010101" pitchFamily="2" charset="-122"/>
              </a:rPr>
              <a:t>;</a:t>
            </a:r>
          </a:p>
          <a:p>
            <a:pPr marL="971550" lvl="1"/>
            <a:r>
              <a:rPr lang="zh-CN" altLang="en-US" sz="1800" dirty="0"/>
              <a:t>相当于连续几条语句</a:t>
            </a:r>
            <a:r>
              <a:rPr lang="zh-CN" altLang="en-US" sz="1800" dirty="0">
                <a:solidFill>
                  <a:srgbClr val="C00000"/>
                </a:solidFill>
              </a:rPr>
              <a:t>从左往右</a:t>
            </a:r>
            <a:r>
              <a:rPr lang="zh-CN" altLang="en-US" sz="1800" dirty="0"/>
              <a:t>顺序执行；</a:t>
            </a:r>
            <a:endParaRPr lang="en-US" altLang="zh-CN" sz="1800" dirty="0"/>
          </a:p>
          <a:p>
            <a:pPr marL="971550" lvl="1"/>
            <a:r>
              <a:rPr lang="zh-CN" altLang="en-US" sz="1800" b="1" dirty="0">
                <a:solidFill>
                  <a:srgbClr val="C00000"/>
                </a:solidFill>
              </a:rPr>
              <a:t>最右边</a:t>
            </a:r>
            <a:r>
              <a:rPr lang="zh-CN" altLang="en-US" sz="1800" b="1" dirty="0">
                <a:solidFill>
                  <a:srgbClr val="0000CC"/>
                </a:solidFill>
              </a:rPr>
              <a:t>的一条语句</a:t>
            </a:r>
            <a:r>
              <a:rPr lang="zh-CN" altLang="en-US" sz="1800" b="1" dirty="0">
                <a:solidFill>
                  <a:srgbClr val="C00000"/>
                </a:solidFill>
              </a:rPr>
              <a:t>最后执行</a:t>
            </a:r>
            <a:r>
              <a:rPr lang="zh-CN" altLang="en-US" sz="1800" b="1" dirty="0">
                <a:solidFill>
                  <a:srgbClr val="0000CC"/>
                </a:solidFill>
              </a:rPr>
              <a:t>，</a:t>
            </a:r>
            <a:r>
              <a:rPr lang="zh-CN" altLang="en-US" sz="1800" b="1" dirty="0">
                <a:solidFill>
                  <a:srgbClr val="7030A0"/>
                </a:solidFill>
              </a:rPr>
              <a:t>决定了整个逗号表达式的值；</a:t>
            </a:r>
            <a:endParaRPr lang="en-US" altLang="zh-CN" sz="1800" b="1" dirty="0">
              <a:solidFill>
                <a:srgbClr val="7030A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zh-CN" sz="2000" b="1" dirty="0">
              <a:solidFill>
                <a:srgbClr val="006600"/>
              </a:solidFill>
            </a:endParaRPr>
          </a:p>
        </p:txBody>
      </p:sp>
      <p:sp>
        <p:nvSpPr>
          <p:cNvPr id="4" name="对话气泡: 圆角矩形 3">
            <a:extLst>
              <a:ext uri="{FF2B5EF4-FFF2-40B4-BE49-F238E27FC236}">
                <a16:creationId xmlns:a16="http://schemas.microsoft.com/office/drawing/2014/main" id="{983E6EAA-5F15-44B2-94C8-B40BD157CDCF}"/>
              </a:ext>
            </a:extLst>
          </p:cNvPr>
          <p:cNvSpPr/>
          <p:nvPr/>
        </p:nvSpPr>
        <p:spPr bwMode="auto">
          <a:xfrm>
            <a:off x="5406548" y="1542640"/>
            <a:ext cx="2224536" cy="324621"/>
          </a:xfrm>
          <a:prstGeom prst="wedgeRoundRectCallout">
            <a:avLst>
              <a:gd name="adj1" fmla="val -20355"/>
              <a:gd name="adj2" fmla="val 44410"/>
              <a:gd name="adj3" fmla="val 16667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lang="en-US" altLang="zh-CN" sz="1600" dirty="0">
                <a:solidFill>
                  <a:srgbClr val="000000"/>
                </a:solidFill>
                <a:ea typeface="宋体" panose="02010600030101010101" pitchFamily="2" charset="-122"/>
              </a:rPr>
              <a:t>a</a:t>
            </a:r>
            <a:r>
              <a:rPr lang="en-US" altLang="zh-CN" sz="1600" dirty="0" smtClean="0">
                <a:solidFill>
                  <a:srgbClr val="000000"/>
                </a:solidFill>
                <a:ea typeface="宋体" panose="02010600030101010101" pitchFamily="2" charset="-122"/>
              </a:rPr>
              <a:t>=8, b=9</a:t>
            </a:r>
            <a:r>
              <a:rPr lang="en-US" altLang="zh-CN" sz="1600" dirty="0" smtClean="0">
                <a:solidFill>
                  <a:srgbClr val="000000"/>
                </a:solidFill>
                <a:ea typeface="宋体" panose="02010600030101010101" pitchFamily="2" charset="-122"/>
                <a:sym typeface="Wingdings" panose="05000000000000000000" pitchFamily="2" charset="2"/>
              </a:rPr>
              <a:t></a:t>
            </a:r>
            <a:r>
              <a:rPr lang="en-US" altLang="zh-CN" sz="1600" dirty="0" smtClean="0">
                <a:solidFill>
                  <a:srgbClr val="000000"/>
                </a:solidFill>
                <a:ea typeface="宋体" panose="02010600030101010101" pitchFamily="2" charset="-122"/>
              </a:rPr>
              <a:t> a</a:t>
            </a:r>
            <a:r>
              <a:rPr kumimoji="0" lang="en-US" altLang="zh-CN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=3*5=15</a:t>
            </a:r>
            <a:endParaRPr kumimoji="0" lang="zh-CN" altLang="en-US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" name="对话气泡: 圆角矩形 8">
            <a:extLst>
              <a:ext uri="{FF2B5EF4-FFF2-40B4-BE49-F238E27FC236}">
                <a16:creationId xmlns:a16="http://schemas.microsoft.com/office/drawing/2014/main" id="{9A02A21D-923F-4F39-AE7A-983E785DBE0C}"/>
              </a:ext>
            </a:extLst>
          </p:cNvPr>
          <p:cNvSpPr/>
          <p:nvPr/>
        </p:nvSpPr>
        <p:spPr bwMode="auto">
          <a:xfrm>
            <a:off x="5406548" y="1932744"/>
            <a:ext cx="2307663" cy="324621"/>
          </a:xfrm>
          <a:prstGeom prst="wedgeRoundRectCallout">
            <a:avLst>
              <a:gd name="adj1" fmla="val -20355"/>
              <a:gd name="adj2" fmla="val 44410"/>
              <a:gd name="adj3" fmla="val 16667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r>
              <a:rPr lang="en-US" altLang="zh-CN" sz="1600" dirty="0">
                <a:solidFill>
                  <a:srgbClr val="000000"/>
                </a:solidFill>
                <a:ea typeface="宋体" panose="02010600030101010101" pitchFamily="2" charset="-122"/>
              </a:rPr>
              <a:t>a=8, </a:t>
            </a:r>
            <a:r>
              <a:rPr lang="en-US" altLang="zh-CN" sz="1600" dirty="0" smtClean="0">
                <a:solidFill>
                  <a:srgbClr val="000000"/>
                </a:solidFill>
                <a:ea typeface="宋体" panose="02010600030101010101" pitchFamily="2" charset="-122"/>
              </a:rPr>
              <a:t>b=9</a:t>
            </a:r>
            <a:r>
              <a:rPr lang="en-US" altLang="zh-CN" sz="1600" dirty="0" smtClean="0">
                <a:solidFill>
                  <a:srgbClr val="000000"/>
                </a:solidFill>
                <a:ea typeface="宋体" panose="02010600030101010101" pitchFamily="2" charset="-122"/>
                <a:sym typeface="Wingdings" panose="05000000000000000000" pitchFamily="2" charset="2"/>
              </a:rPr>
              <a:t></a:t>
            </a:r>
            <a:r>
              <a:rPr lang="en-US" altLang="zh-CN" sz="1600" dirty="0" smtClean="0">
                <a:solidFill>
                  <a:srgbClr val="000000"/>
                </a:solidFill>
                <a:ea typeface="宋体" panose="02010600030101010101" pitchFamily="2" charset="-122"/>
              </a:rPr>
              <a:t> a</a:t>
            </a:r>
            <a:r>
              <a:rPr kumimoji="0" lang="en-US" altLang="zh-CN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=8*4=32</a:t>
            </a:r>
            <a:endParaRPr kumimoji="0" lang="zh-CN" altLang="en-US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" name="对话气泡: 圆角矩形 9">
            <a:extLst>
              <a:ext uri="{FF2B5EF4-FFF2-40B4-BE49-F238E27FC236}">
                <a16:creationId xmlns:a16="http://schemas.microsoft.com/office/drawing/2014/main" id="{8F649C49-F0E2-4529-A234-4425F9B7ED22}"/>
              </a:ext>
            </a:extLst>
          </p:cNvPr>
          <p:cNvSpPr/>
          <p:nvPr/>
        </p:nvSpPr>
        <p:spPr bwMode="auto">
          <a:xfrm>
            <a:off x="1226343" y="2892735"/>
            <a:ext cx="7170609" cy="324621"/>
          </a:xfrm>
          <a:prstGeom prst="wedgeRoundRectCallout">
            <a:avLst>
              <a:gd name="adj1" fmla="val -20355"/>
              <a:gd name="adj2" fmla="val 44410"/>
              <a:gd name="adj3" fmla="val 16667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r>
              <a:rPr lang="en-US" altLang="zh-CN" sz="1600" dirty="0">
                <a:solidFill>
                  <a:srgbClr val="000000"/>
                </a:solidFill>
                <a:ea typeface="宋体" panose="02010600030101010101" pitchFamily="2" charset="-122"/>
              </a:rPr>
              <a:t>a=8, </a:t>
            </a:r>
            <a:r>
              <a:rPr lang="en-US" altLang="zh-CN" sz="1600" dirty="0" smtClean="0">
                <a:solidFill>
                  <a:srgbClr val="000000"/>
                </a:solidFill>
                <a:ea typeface="宋体" panose="02010600030101010101" pitchFamily="2" charset="-122"/>
              </a:rPr>
              <a:t>b=9</a:t>
            </a:r>
            <a:r>
              <a:rPr lang="en-US" altLang="zh-CN" sz="1600" dirty="0" smtClean="0">
                <a:solidFill>
                  <a:srgbClr val="000000"/>
                </a:solidFill>
                <a:ea typeface="宋体" panose="02010600030101010101" pitchFamily="2" charset="-122"/>
                <a:sym typeface="Wingdings" panose="05000000000000000000" pitchFamily="2" charset="2"/>
              </a:rPr>
              <a:t></a:t>
            </a:r>
            <a:r>
              <a:rPr lang="en-US" altLang="zh-CN" sz="1600" dirty="0" smtClean="0">
                <a:solidFill>
                  <a:srgbClr val="000000"/>
                </a:solidFill>
                <a:ea typeface="宋体" panose="02010600030101010101" pitchFamily="2" charset="-122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ea typeface="宋体" panose="02010600030101010101" pitchFamily="2" charset="-122"/>
              </a:rPr>
              <a:t>a=5, a*4=20</a:t>
            </a:r>
            <a:r>
              <a:rPr lang="zh-CN" altLang="en-US" sz="1600" dirty="0">
                <a:solidFill>
                  <a:srgbClr val="000000"/>
                </a:solidFill>
                <a:ea typeface="宋体" panose="02010600030101010101" pitchFamily="2" charset="-122"/>
              </a:rPr>
              <a:t>作为逗号表达式</a:t>
            </a:r>
            <a:r>
              <a:rPr lang="en-US" altLang="zh-CN" sz="1600" dirty="0">
                <a:solidFill>
                  <a:srgbClr val="7030A0"/>
                </a:solidFill>
                <a:ea typeface="宋体" panose="02010600030101010101" pitchFamily="2" charset="-122"/>
              </a:rPr>
              <a:t>(3</a:t>
            </a:r>
            <a:r>
              <a:rPr lang="en-US" altLang="zh-CN" sz="1600" dirty="0">
                <a:solidFill>
                  <a:srgbClr val="7030A0"/>
                </a:solidFill>
                <a:ea typeface="宋体" panose="02010600030101010101" pitchFamily="2" charset="-122"/>
                <a:sym typeface="Symbol" pitchFamily="18" charset="2"/>
              </a:rPr>
              <a:t></a:t>
            </a:r>
            <a:r>
              <a:rPr lang="en-US" altLang="zh-CN" sz="1600" dirty="0">
                <a:solidFill>
                  <a:srgbClr val="7030A0"/>
                </a:solidFill>
                <a:ea typeface="宋体" panose="02010600030101010101" pitchFamily="2" charset="-122"/>
              </a:rPr>
              <a:t>5, a=5, a </a:t>
            </a:r>
            <a:r>
              <a:rPr lang="en-US" altLang="zh-CN" sz="1600" dirty="0">
                <a:solidFill>
                  <a:srgbClr val="7030A0"/>
                </a:solidFill>
                <a:ea typeface="宋体" panose="02010600030101010101" pitchFamily="2" charset="-122"/>
                <a:sym typeface="Symbol" pitchFamily="18" charset="2"/>
              </a:rPr>
              <a:t></a:t>
            </a:r>
            <a:r>
              <a:rPr lang="en-US" altLang="zh-CN" sz="1600" dirty="0">
                <a:solidFill>
                  <a:srgbClr val="7030A0"/>
                </a:solidFill>
                <a:ea typeface="宋体" panose="02010600030101010101" pitchFamily="2" charset="-122"/>
              </a:rPr>
              <a:t> 4)</a:t>
            </a:r>
            <a:r>
              <a:rPr lang="zh-CN" altLang="en-US" sz="1600" dirty="0">
                <a:solidFill>
                  <a:srgbClr val="000000"/>
                </a:solidFill>
                <a:ea typeface="宋体" panose="02010600030101010101" pitchFamily="2" charset="-122"/>
              </a:rPr>
              <a:t>的值赋给</a:t>
            </a:r>
            <a:r>
              <a:rPr lang="en-US" altLang="zh-CN" sz="1600" dirty="0" smtClean="0">
                <a:solidFill>
                  <a:srgbClr val="000000"/>
                </a:solidFill>
                <a:ea typeface="宋体" panose="02010600030101010101" pitchFamily="2" charset="-122"/>
              </a:rPr>
              <a:t>a,</a:t>
            </a:r>
            <a:r>
              <a:rPr lang="zh-CN" altLang="en-US" sz="1600" dirty="0" smtClean="0">
                <a:solidFill>
                  <a:srgbClr val="000000"/>
                </a:solidFill>
                <a:ea typeface="宋体" panose="02010600030101010101" pitchFamily="2" charset="-122"/>
              </a:rPr>
              <a:t>因此</a:t>
            </a:r>
            <a:r>
              <a:rPr lang="en-US" altLang="zh-CN" sz="1600" dirty="0" smtClean="0">
                <a:solidFill>
                  <a:srgbClr val="000000"/>
                </a:solidFill>
                <a:ea typeface="宋体" panose="02010600030101010101" pitchFamily="2" charset="-122"/>
              </a:rPr>
              <a:t>a=20</a:t>
            </a:r>
            <a:endParaRPr lang="zh-CN" altLang="en-US" sz="1600" dirty="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sp>
        <p:nvSpPr>
          <p:cNvPr id="11" name="对话气泡: 圆角矩形 10">
            <a:extLst>
              <a:ext uri="{FF2B5EF4-FFF2-40B4-BE49-F238E27FC236}">
                <a16:creationId xmlns:a16="http://schemas.microsoft.com/office/drawing/2014/main" id="{9E00B7B8-978D-4318-807C-5E457449CC8A}"/>
              </a:ext>
            </a:extLst>
          </p:cNvPr>
          <p:cNvSpPr/>
          <p:nvPr/>
        </p:nvSpPr>
        <p:spPr bwMode="auto">
          <a:xfrm>
            <a:off x="1226343" y="3624570"/>
            <a:ext cx="7528054" cy="324621"/>
          </a:xfrm>
          <a:prstGeom prst="wedgeRoundRectCallout">
            <a:avLst>
              <a:gd name="adj1" fmla="val -20355"/>
              <a:gd name="adj2" fmla="val 44410"/>
              <a:gd name="adj3" fmla="val 16667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r>
              <a:rPr lang="en-US" altLang="zh-CN" sz="1600" dirty="0">
                <a:solidFill>
                  <a:srgbClr val="000000"/>
                </a:solidFill>
                <a:ea typeface="宋体" panose="02010600030101010101" pitchFamily="2" charset="-122"/>
              </a:rPr>
              <a:t>a=8, </a:t>
            </a:r>
            <a:r>
              <a:rPr lang="en-US" altLang="zh-CN" sz="1600" dirty="0" smtClean="0">
                <a:solidFill>
                  <a:srgbClr val="000000"/>
                </a:solidFill>
                <a:ea typeface="宋体" panose="02010600030101010101" pitchFamily="2" charset="-122"/>
              </a:rPr>
              <a:t>b=9</a:t>
            </a:r>
            <a:r>
              <a:rPr lang="en-US" altLang="zh-CN" sz="1600" dirty="0" smtClean="0">
                <a:solidFill>
                  <a:srgbClr val="000000"/>
                </a:solidFill>
                <a:ea typeface="宋体" panose="02010600030101010101" pitchFamily="2" charset="-122"/>
                <a:sym typeface="Wingdings" panose="05000000000000000000" pitchFamily="2" charset="2"/>
              </a:rPr>
              <a:t></a:t>
            </a:r>
            <a:r>
              <a:rPr lang="en-US" altLang="zh-CN" sz="1600" dirty="0" smtClean="0">
                <a:solidFill>
                  <a:srgbClr val="000000"/>
                </a:solidFill>
                <a:ea typeface="宋体" panose="02010600030101010101" pitchFamily="2" charset="-122"/>
              </a:rPr>
              <a:t> a</a:t>
            </a:r>
            <a:r>
              <a:rPr kumimoji="0" lang="en-US" altLang="zh-CN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=3*5</a:t>
            </a:r>
            <a:r>
              <a:rPr lang="en-US" altLang="zh-CN" sz="1600" dirty="0" smtClean="0">
                <a:solidFill>
                  <a:srgbClr val="000000"/>
                </a:solidFill>
                <a:ea typeface="宋体" panose="02010600030101010101" pitchFamily="2" charset="-122"/>
              </a:rPr>
              <a:t>, </a:t>
            </a:r>
            <a:r>
              <a:rPr kumimoji="0" lang="en-US" altLang="zh-CN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a*4</a:t>
            </a:r>
            <a:r>
              <a:rPr lang="en-US" altLang="zh-CN" sz="1600" dirty="0" smtClean="0">
                <a:solidFill>
                  <a:srgbClr val="000000"/>
                </a:solidFill>
                <a:ea typeface="宋体" panose="02010600030101010101" pitchFamily="2" charset="-122"/>
              </a:rPr>
              <a:t>=15</a:t>
            </a:r>
            <a:r>
              <a:rPr lang="zh-CN" altLang="en-US" sz="1600" dirty="0" smtClean="0">
                <a:solidFill>
                  <a:srgbClr val="000000"/>
                </a:solidFill>
                <a:ea typeface="宋体" panose="02010600030101010101" pitchFamily="2" charset="-122"/>
              </a:rPr>
              <a:t>*</a:t>
            </a:r>
            <a:r>
              <a:rPr lang="en-US" altLang="zh-CN" sz="1600" dirty="0">
                <a:solidFill>
                  <a:srgbClr val="000000"/>
                </a:solidFill>
                <a:ea typeface="宋体" panose="02010600030101010101" pitchFamily="2" charset="-122"/>
              </a:rPr>
              <a:t>4=60, </a:t>
            </a:r>
            <a:r>
              <a:rPr lang="zh-CN" altLang="en-US" sz="1600" dirty="0" smtClean="0">
                <a:solidFill>
                  <a:srgbClr val="000000"/>
                </a:solidFill>
                <a:ea typeface="宋体" panose="02010600030101010101" pitchFamily="2" charset="-122"/>
              </a:rPr>
              <a:t>作为逗号</a:t>
            </a:r>
            <a:r>
              <a:rPr lang="zh-CN" altLang="en-US" sz="1600" dirty="0">
                <a:solidFill>
                  <a:srgbClr val="000000"/>
                </a:solidFill>
                <a:ea typeface="宋体" panose="02010600030101010101" pitchFamily="2" charset="-122"/>
              </a:rPr>
              <a:t>表达式</a:t>
            </a:r>
            <a:r>
              <a:rPr lang="en-US" altLang="zh-CN" sz="1600" dirty="0">
                <a:solidFill>
                  <a:srgbClr val="7030A0"/>
                </a:solidFill>
                <a:ea typeface="宋体" panose="02010600030101010101" pitchFamily="2" charset="-122"/>
              </a:rPr>
              <a:t>(a=3</a:t>
            </a:r>
            <a:r>
              <a:rPr lang="en-US" altLang="zh-CN" sz="1600" dirty="0">
                <a:solidFill>
                  <a:srgbClr val="7030A0"/>
                </a:solidFill>
                <a:ea typeface="宋体" panose="02010600030101010101" pitchFamily="2" charset="-122"/>
                <a:sym typeface="Symbol" pitchFamily="18" charset="2"/>
              </a:rPr>
              <a:t></a:t>
            </a:r>
            <a:r>
              <a:rPr lang="en-US" altLang="zh-CN" sz="1600" dirty="0">
                <a:solidFill>
                  <a:srgbClr val="7030A0"/>
                </a:solidFill>
                <a:ea typeface="宋体" panose="02010600030101010101" pitchFamily="2" charset="-122"/>
              </a:rPr>
              <a:t>5, a </a:t>
            </a:r>
            <a:r>
              <a:rPr lang="en-US" altLang="zh-CN" sz="1600" dirty="0">
                <a:solidFill>
                  <a:srgbClr val="7030A0"/>
                </a:solidFill>
                <a:ea typeface="宋体" panose="02010600030101010101" pitchFamily="2" charset="-122"/>
                <a:sym typeface="Symbol" pitchFamily="18" charset="2"/>
              </a:rPr>
              <a:t></a:t>
            </a:r>
            <a:r>
              <a:rPr lang="en-US" altLang="zh-CN" sz="1600" dirty="0">
                <a:solidFill>
                  <a:srgbClr val="7030A0"/>
                </a:solidFill>
                <a:ea typeface="宋体" panose="02010600030101010101" pitchFamily="2" charset="-122"/>
              </a:rPr>
              <a:t> 4</a:t>
            </a:r>
            <a:r>
              <a:rPr lang="en-US" altLang="zh-CN" sz="1600" dirty="0" smtClean="0">
                <a:solidFill>
                  <a:srgbClr val="7030A0"/>
                </a:solidFill>
                <a:ea typeface="宋体" panose="02010600030101010101" pitchFamily="2" charset="-122"/>
              </a:rPr>
              <a:t>)</a:t>
            </a:r>
            <a:r>
              <a:rPr lang="en-US" altLang="zh-CN" sz="1600" dirty="0" smtClean="0">
                <a:solidFill>
                  <a:srgbClr val="000000"/>
                </a:solidFill>
                <a:ea typeface="宋体" panose="02010600030101010101" pitchFamily="2" charset="-122"/>
              </a:rPr>
              <a:t> </a:t>
            </a:r>
            <a:r>
              <a:rPr lang="zh-CN" altLang="en-US" sz="1600" dirty="0">
                <a:solidFill>
                  <a:srgbClr val="000000"/>
                </a:solidFill>
                <a:ea typeface="宋体" panose="02010600030101010101" pitchFamily="2" charset="-122"/>
              </a:rPr>
              <a:t>的值，因此</a:t>
            </a:r>
            <a:r>
              <a:rPr lang="en-US" altLang="zh-CN" sz="1600" dirty="0">
                <a:solidFill>
                  <a:srgbClr val="000000"/>
                </a:solidFill>
                <a:ea typeface="宋体" panose="02010600030101010101" pitchFamily="2" charset="-122"/>
              </a:rPr>
              <a:t>b=60</a:t>
            </a:r>
            <a:endParaRPr lang="zh-CN" altLang="en-US" sz="1600" dirty="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98803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 animBg="1"/>
      <p:bldP spid="10" grpId="0" animBg="1"/>
      <p:bldP spid="11" grpId="0" animBg="1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rgbClr val="7030A0"/>
                </a:solidFill>
              </a:rPr>
              <a:t>课后练习：</a:t>
            </a:r>
            <a:r>
              <a:rPr lang="zh-CN" altLang="en-US" dirty="0" smtClean="0"/>
              <a:t>逗号</a:t>
            </a:r>
            <a:r>
              <a:rPr lang="zh-CN" altLang="en-US" dirty="0"/>
              <a:t>运算符构成逗号表达式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zh-CN" sz="2000" b="1" dirty="0">
                <a:solidFill>
                  <a:srgbClr val="0000CC"/>
                </a:solidFill>
                <a:latin typeface="宋体" panose="02010600030101010101" pitchFamily="2" charset="-122"/>
              </a:rPr>
              <a:t>逗号表达式</a:t>
            </a:r>
            <a:r>
              <a:rPr lang="zh-CN" altLang="en-US" sz="2000" b="1" dirty="0">
                <a:solidFill>
                  <a:srgbClr val="0000CC"/>
                </a:solidFill>
                <a:latin typeface="宋体" panose="02010600030101010101" pitchFamily="2" charset="-122"/>
              </a:rPr>
              <a:t>的值：</a:t>
            </a:r>
            <a:endParaRPr lang="en-US" altLang="zh-CN" sz="2000" b="1" dirty="0">
              <a:solidFill>
                <a:srgbClr val="0000CC"/>
              </a:solidFill>
              <a:latin typeface="宋体" panose="02010600030101010101" pitchFamily="2" charset="-122"/>
            </a:endParaRPr>
          </a:p>
          <a:p>
            <a:pPr marL="971550" lvl="1"/>
            <a:r>
              <a:rPr lang="zh-CN" altLang="zh-CN" sz="1800" b="1" dirty="0">
                <a:solidFill>
                  <a:srgbClr val="006600"/>
                </a:solidFill>
                <a:latin typeface="宋体" panose="02010600030101010101" pitchFamily="2" charset="-122"/>
              </a:rPr>
              <a:t>按</a:t>
            </a:r>
            <a:r>
              <a:rPr lang="zh-CN" altLang="zh-CN" sz="1800" b="1" dirty="0">
                <a:solidFill>
                  <a:srgbClr val="C00000"/>
                </a:solidFill>
                <a:latin typeface="宋体" panose="02010600030101010101" pitchFamily="2" charset="-122"/>
              </a:rPr>
              <a:t>自左至右</a:t>
            </a:r>
            <a:r>
              <a:rPr lang="zh-CN" altLang="zh-CN" sz="1800" b="1" dirty="0">
                <a:solidFill>
                  <a:srgbClr val="006600"/>
                </a:solidFill>
                <a:latin typeface="宋体" panose="02010600030101010101" pitchFamily="2" charset="-122"/>
              </a:rPr>
              <a:t>顺序求解</a:t>
            </a:r>
            <a:r>
              <a:rPr lang="en-US" altLang="zh-CN" sz="1800" b="1" dirty="0">
                <a:solidFill>
                  <a:srgbClr val="006600"/>
                </a:solidFill>
                <a:latin typeface="宋体" panose="02010600030101010101" pitchFamily="2" charset="-122"/>
              </a:rPr>
              <a:t>;</a:t>
            </a:r>
          </a:p>
          <a:p>
            <a:pPr marL="971550" lvl="1"/>
            <a:r>
              <a:rPr lang="zh-CN" altLang="en-US" sz="1800" b="1" i="1" u="sng" dirty="0">
                <a:solidFill>
                  <a:srgbClr val="C00000"/>
                </a:solidFill>
              </a:rPr>
              <a:t>最右边（最后）</a:t>
            </a:r>
            <a:r>
              <a:rPr lang="zh-CN" altLang="en-US" sz="1800" b="1" i="1" u="sng" dirty="0">
                <a:solidFill>
                  <a:srgbClr val="0000CC"/>
                </a:solidFill>
              </a:rPr>
              <a:t>的一条语句</a:t>
            </a:r>
            <a:r>
              <a:rPr lang="zh-CN" altLang="en-US" sz="1800" b="1" i="1" u="sng" dirty="0">
                <a:solidFill>
                  <a:srgbClr val="C00000"/>
                </a:solidFill>
              </a:rPr>
              <a:t>最后执行</a:t>
            </a:r>
            <a:r>
              <a:rPr lang="zh-CN" altLang="en-US" sz="1800" b="1" i="1" u="sng" dirty="0">
                <a:solidFill>
                  <a:srgbClr val="0000CC"/>
                </a:solidFill>
              </a:rPr>
              <a:t>，决定了整个逗号表达式的值；</a:t>
            </a:r>
            <a:endParaRPr lang="en-US" altLang="zh-CN" sz="1800" b="1" i="1" u="sng" dirty="0">
              <a:solidFill>
                <a:srgbClr val="0000CC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dirty="0">
                <a:solidFill>
                  <a:srgbClr val="000099"/>
                </a:solidFill>
              </a:rPr>
              <a:t>例</a:t>
            </a:r>
            <a:r>
              <a:rPr lang="en-US" altLang="zh-CN" sz="2000" dirty="0">
                <a:solidFill>
                  <a:srgbClr val="000099"/>
                </a:solidFill>
              </a:rPr>
              <a:t>1</a:t>
            </a:r>
            <a:r>
              <a:rPr lang="zh-CN" altLang="en-US" sz="2000" dirty="0">
                <a:solidFill>
                  <a:srgbClr val="000099"/>
                </a:solidFill>
              </a:rPr>
              <a:t>：下述三条赋值语句执行后，各变量的值分别是多少？</a:t>
            </a:r>
            <a:endParaRPr lang="en-US" altLang="zh-CN" sz="2000" dirty="0">
              <a:solidFill>
                <a:srgbClr val="000099"/>
              </a:solidFill>
            </a:endParaRPr>
          </a:p>
          <a:p>
            <a:pPr marL="971550" lvl="1"/>
            <a:r>
              <a:rPr lang="en-US" altLang="zh-CN" sz="1800" dirty="0"/>
              <a:t>int a=8,  b=9;   </a:t>
            </a:r>
            <a:r>
              <a:rPr lang="en-US" altLang="zh-CN" sz="1800" b="1" dirty="0">
                <a:solidFill>
                  <a:srgbClr val="C00000"/>
                </a:solidFill>
              </a:rPr>
              <a:t>a=3</a:t>
            </a:r>
            <a:r>
              <a:rPr lang="en-US" altLang="zh-CN" sz="1800" b="1" dirty="0">
                <a:solidFill>
                  <a:srgbClr val="C00000"/>
                </a:solidFill>
                <a:sym typeface="Symbol" pitchFamily="18" charset="2"/>
              </a:rPr>
              <a:t></a:t>
            </a:r>
            <a:r>
              <a:rPr lang="en-US" altLang="zh-CN" sz="1800" b="1" dirty="0">
                <a:solidFill>
                  <a:srgbClr val="C00000"/>
                </a:solidFill>
              </a:rPr>
              <a:t>5, a </a:t>
            </a:r>
            <a:r>
              <a:rPr lang="en-US" altLang="zh-CN" sz="1800" b="1" dirty="0">
                <a:solidFill>
                  <a:srgbClr val="C00000"/>
                </a:solidFill>
                <a:sym typeface="Symbol" pitchFamily="18" charset="2"/>
              </a:rPr>
              <a:t></a:t>
            </a:r>
            <a:r>
              <a:rPr lang="en-US" altLang="zh-CN" sz="1800" b="1" dirty="0">
                <a:solidFill>
                  <a:srgbClr val="C00000"/>
                </a:solidFill>
              </a:rPr>
              <a:t> 4</a:t>
            </a:r>
            <a:r>
              <a:rPr lang="zh-CN" altLang="en-US" sz="1800" dirty="0"/>
              <a:t>； </a:t>
            </a:r>
            <a:r>
              <a:rPr lang="en-US" altLang="zh-CN" sz="1800" dirty="0">
                <a:solidFill>
                  <a:srgbClr val="0000CC"/>
                </a:solidFill>
              </a:rPr>
              <a:t>//</a:t>
            </a:r>
            <a:r>
              <a:rPr lang="zh-CN" altLang="en-US" sz="1800" b="1" dirty="0">
                <a:solidFill>
                  <a:srgbClr val="0000CC"/>
                </a:solidFill>
              </a:rPr>
              <a:t>执行后，</a:t>
            </a:r>
            <a:r>
              <a:rPr lang="en-US" altLang="zh-CN" sz="1800" b="1" dirty="0">
                <a:solidFill>
                  <a:srgbClr val="0000CC"/>
                </a:solidFill>
              </a:rPr>
              <a:t>a=15; </a:t>
            </a:r>
          </a:p>
          <a:p>
            <a:pPr marL="1200150" lvl="2"/>
            <a:r>
              <a:rPr lang="zh-CN" altLang="en-US" sz="1600" b="1" dirty="0">
                <a:solidFill>
                  <a:srgbClr val="006600"/>
                </a:solidFill>
              </a:rPr>
              <a:t>左</a:t>
            </a:r>
            <a:r>
              <a:rPr lang="en-US" altLang="zh-CN" sz="1600" b="1" dirty="0">
                <a:solidFill>
                  <a:srgbClr val="006600"/>
                </a:solidFill>
                <a:sym typeface="Wingdings" panose="05000000000000000000" pitchFamily="2" charset="2"/>
              </a:rPr>
              <a:t></a:t>
            </a:r>
            <a:r>
              <a:rPr lang="zh-CN" altLang="en-US" sz="1600" b="1" dirty="0">
                <a:solidFill>
                  <a:srgbClr val="006600"/>
                </a:solidFill>
              </a:rPr>
              <a:t>右顺序求解，</a:t>
            </a:r>
            <a:r>
              <a:rPr lang="en-US" altLang="zh-CN" sz="1600" b="1" dirty="0"/>
              <a:t>a=15, </a:t>
            </a:r>
            <a:r>
              <a:rPr lang="zh-CN" altLang="en-US" sz="1600" b="1" dirty="0"/>
              <a:t>然后</a:t>
            </a:r>
            <a:r>
              <a:rPr lang="en-US" altLang="zh-CN" sz="1600" b="1" dirty="0"/>
              <a:t>15*4</a:t>
            </a:r>
          </a:p>
          <a:p>
            <a:pPr marL="971550" lvl="1"/>
            <a:r>
              <a:rPr lang="en-US" altLang="zh-CN" sz="1800" dirty="0"/>
              <a:t>int a=8,  b=9;  </a:t>
            </a:r>
            <a:r>
              <a:rPr lang="en-US" altLang="zh-CN" sz="1800" b="1" dirty="0">
                <a:solidFill>
                  <a:srgbClr val="C00000"/>
                </a:solidFill>
              </a:rPr>
              <a:t>a=</a:t>
            </a:r>
            <a:r>
              <a:rPr lang="en-US" altLang="zh-CN" sz="1800" b="1" dirty="0">
                <a:solidFill>
                  <a:srgbClr val="0000CC"/>
                </a:solidFill>
              </a:rPr>
              <a:t>(</a:t>
            </a:r>
            <a:r>
              <a:rPr lang="en-US" altLang="zh-CN" sz="1800" b="1" dirty="0">
                <a:solidFill>
                  <a:srgbClr val="C00000"/>
                </a:solidFill>
              </a:rPr>
              <a:t>3</a:t>
            </a:r>
            <a:r>
              <a:rPr lang="en-US" altLang="zh-CN" sz="1800" b="1" dirty="0">
                <a:solidFill>
                  <a:srgbClr val="C00000"/>
                </a:solidFill>
                <a:sym typeface="Symbol" pitchFamily="18" charset="2"/>
              </a:rPr>
              <a:t>5</a:t>
            </a:r>
            <a:r>
              <a:rPr lang="en-US" altLang="zh-CN" sz="1800" b="1" dirty="0">
                <a:solidFill>
                  <a:srgbClr val="C00000"/>
                </a:solidFill>
              </a:rPr>
              <a:t>, a </a:t>
            </a:r>
            <a:r>
              <a:rPr lang="en-US" altLang="zh-CN" sz="1800" b="1" dirty="0">
                <a:solidFill>
                  <a:srgbClr val="C00000"/>
                </a:solidFill>
                <a:sym typeface="Symbol" pitchFamily="18" charset="2"/>
              </a:rPr>
              <a:t></a:t>
            </a:r>
            <a:r>
              <a:rPr lang="en-US" altLang="zh-CN" sz="1800" b="1" dirty="0">
                <a:solidFill>
                  <a:srgbClr val="C00000"/>
                </a:solidFill>
              </a:rPr>
              <a:t> 4</a:t>
            </a:r>
            <a:r>
              <a:rPr lang="en-US" altLang="zh-CN" sz="1800" b="1" dirty="0">
                <a:solidFill>
                  <a:srgbClr val="0000CC"/>
                </a:solidFill>
              </a:rPr>
              <a:t>)</a:t>
            </a:r>
            <a:r>
              <a:rPr lang="en-US" altLang="zh-CN" sz="1800" b="1" dirty="0">
                <a:solidFill>
                  <a:srgbClr val="C00000"/>
                </a:solidFill>
              </a:rPr>
              <a:t>;  </a:t>
            </a:r>
            <a:r>
              <a:rPr lang="en-US" altLang="zh-CN" sz="1800" b="1" dirty="0">
                <a:solidFill>
                  <a:srgbClr val="0000CC"/>
                </a:solidFill>
              </a:rPr>
              <a:t>//</a:t>
            </a:r>
            <a:r>
              <a:rPr lang="zh-CN" altLang="en-US" sz="1800" b="1" dirty="0">
                <a:solidFill>
                  <a:srgbClr val="0000CC"/>
                </a:solidFill>
              </a:rPr>
              <a:t>执行后，</a:t>
            </a:r>
            <a:r>
              <a:rPr lang="en-US" altLang="zh-CN" sz="1800" b="1" dirty="0">
                <a:solidFill>
                  <a:srgbClr val="0000CC"/>
                </a:solidFill>
              </a:rPr>
              <a:t>a=32; </a:t>
            </a:r>
          </a:p>
          <a:p>
            <a:pPr marL="1200150" lvl="2"/>
            <a:r>
              <a:rPr lang="zh-CN" altLang="en-US" sz="1600" b="1" dirty="0">
                <a:solidFill>
                  <a:srgbClr val="006600"/>
                </a:solidFill>
              </a:rPr>
              <a:t>整个逗号表达式的值取决于</a:t>
            </a:r>
            <a:r>
              <a:rPr lang="en-US" altLang="zh-CN" sz="1600" b="1" dirty="0">
                <a:solidFill>
                  <a:srgbClr val="006600"/>
                </a:solidFill>
              </a:rPr>
              <a:t>a*4</a:t>
            </a:r>
            <a:r>
              <a:rPr lang="zh-CN" altLang="en-US" sz="1600" b="1" dirty="0">
                <a:solidFill>
                  <a:srgbClr val="006600"/>
                </a:solidFill>
              </a:rPr>
              <a:t>，即</a:t>
            </a:r>
            <a:r>
              <a:rPr lang="en-US" altLang="zh-CN" sz="1600" b="1" dirty="0">
                <a:solidFill>
                  <a:srgbClr val="006600"/>
                </a:solidFill>
              </a:rPr>
              <a:t>8*4</a:t>
            </a:r>
            <a:r>
              <a:rPr lang="zh-CN" altLang="en-US" sz="1600" b="1" dirty="0">
                <a:solidFill>
                  <a:srgbClr val="006600"/>
                </a:solidFill>
              </a:rPr>
              <a:t>；</a:t>
            </a:r>
            <a:endParaRPr lang="en-US" altLang="zh-CN" sz="1600" b="1" dirty="0">
              <a:solidFill>
                <a:srgbClr val="006600"/>
              </a:solidFill>
            </a:endParaRPr>
          </a:p>
          <a:p>
            <a:pPr marL="971550" lvl="1"/>
            <a:r>
              <a:rPr lang="en-US" altLang="zh-CN" sz="1800" dirty="0"/>
              <a:t>int a=8,b=9;   a=</a:t>
            </a:r>
            <a:r>
              <a:rPr lang="en-US" altLang="zh-CN" sz="1800" dirty="0">
                <a:solidFill>
                  <a:srgbClr val="FF0000"/>
                </a:solidFill>
              </a:rPr>
              <a:t>(</a:t>
            </a:r>
            <a:r>
              <a:rPr lang="en-US" altLang="zh-CN" sz="1800" dirty="0"/>
              <a:t>3</a:t>
            </a:r>
            <a:r>
              <a:rPr lang="en-US" altLang="zh-CN" sz="1800" dirty="0">
                <a:sym typeface="Symbol" pitchFamily="18" charset="2"/>
              </a:rPr>
              <a:t></a:t>
            </a:r>
            <a:r>
              <a:rPr lang="en-US" altLang="zh-CN" sz="1800" dirty="0"/>
              <a:t>5, a=5, a </a:t>
            </a:r>
            <a:r>
              <a:rPr lang="en-US" altLang="zh-CN" sz="1800" dirty="0">
                <a:sym typeface="Symbol" pitchFamily="18" charset="2"/>
              </a:rPr>
              <a:t></a:t>
            </a:r>
            <a:r>
              <a:rPr lang="en-US" altLang="zh-CN" sz="1800" dirty="0"/>
              <a:t> 4</a:t>
            </a:r>
            <a:r>
              <a:rPr lang="en-US" altLang="zh-CN" sz="1800" dirty="0">
                <a:solidFill>
                  <a:srgbClr val="FF0000"/>
                </a:solidFill>
              </a:rPr>
              <a:t>)</a:t>
            </a:r>
            <a:r>
              <a:rPr lang="en-US" altLang="zh-CN" sz="1800" dirty="0"/>
              <a:t>;   //</a:t>
            </a:r>
            <a:r>
              <a:rPr lang="zh-CN" altLang="en-US" sz="1800" b="1" dirty="0">
                <a:solidFill>
                  <a:srgbClr val="0000CC"/>
                </a:solidFill>
              </a:rPr>
              <a:t>执行后，</a:t>
            </a:r>
            <a:r>
              <a:rPr lang="en-US" altLang="zh-CN" sz="1800" b="1" dirty="0">
                <a:solidFill>
                  <a:srgbClr val="0000CC"/>
                </a:solidFill>
              </a:rPr>
              <a:t>a=20; </a:t>
            </a:r>
            <a:endParaRPr lang="en-US" altLang="zh-CN" sz="1800" dirty="0"/>
          </a:p>
          <a:p>
            <a:pPr marL="1314450" lvl="2" indent="-285750">
              <a:buFont typeface="Wingdings" panose="05000000000000000000" pitchFamily="2" charset="2"/>
              <a:buChar char="ü"/>
            </a:pPr>
            <a:r>
              <a:rPr lang="zh-CN" altLang="en-US" sz="1600" b="1" dirty="0">
                <a:solidFill>
                  <a:srgbClr val="006600"/>
                </a:solidFill>
              </a:rPr>
              <a:t>左</a:t>
            </a:r>
            <a:r>
              <a:rPr lang="en-US" altLang="zh-CN" sz="1600" b="1" dirty="0">
                <a:solidFill>
                  <a:srgbClr val="006600"/>
                </a:solidFill>
                <a:sym typeface="Wingdings" panose="05000000000000000000" pitchFamily="2" charset="2"/>
              </a:rPr>
              <a:t></a:t>
            </a:r>
            <a:r>
              <a:rPr lang="zh-CN" altLang="en-US" sz="1600" b="1" dirty="0">
                <a:solidFill>
                  <a:srgbClr val="006600"/>
                </a:solidFill>
              </a:rPr>
              <a:t>右顺序求解，</a:t>
            </a:r>
            <a:r>
              <a:rPr lang="en-US" altLang="zh-CN" sz="1600" b="1" dirty="0"/>
              <a:t>a=5, </a:t>
            </a:r>
            <a:r>
              <a:rPr lang="zh-CN" altLang="en-US" sz="1600" b="1" dirty="0"/>
              <a:t>然后</a:t>
            </a:r>
            <a:r>
              <a:rPr lang="en-US" altLang="zh-CN" sz="1600" b="1" dirty="0"/>
              <a:t>5*4; </a:t>
            </a:r>
            <a:endParaRPr lang="en-US" altLang="zh-CN" sz="1600" dirty="0"/>
          </a:p>
          <a:p>
            <a:pPr marL="971550" lvl="1"/>
            <a:r>
              <a:rPr lang="en-US" altLang="zh-CN" sz="1800" dirty="0"/>
              <a:t>int a=8,  b=9; </a:t>
            </a:r>
            <a:r>
              <a:rPr lang="en-US" altLang="zh-CN" sz="1800" b="1" dirty="0">
                <a:solidFill>
                  <a:srgbClr val="C00000"/>
                </a:solidFill>
              </a:rPr>
              <a:t>b=</a:t>
            </a:r>
            <a:r>
              <a:rPr lang="en-US" altLang="zh-CN" sz="1800" b="1" dirty="0">
                <a:solidFill>
                  <a:srgbClr val="0000CC"/>
                </a:solidFill>
              </a:rPr>
              <a:t>(</a:t>
            </a:r>
            <a:r>
              <a:rPr lang="en-US" altLang="zh-CN" sz="1800" b="1" dirty="0">
                <a:solidFill>
                  <a:srgbClr val="C00000"/>
                </a:solidFill>
              </a:rPr>
              <a:t>a=3</a:t>
            </a:r>
            <a:r>
              <a:rPr lang="en-US" altLang="zh-CN" sz="1800" b="1" dirty="0">
                <a:solidFill>
                  <a:srgbClr val="C00000"/>
                </a:solidFill>
                <a:sym typeface="Symbol" pitchFamily="18" charset="2"/>
              </a:rPr>
              <a:t></a:t>
            </a:r>
            <a:r>
              <a:rPr lang="en-US" altLang="zh-CN" sz="1800" b="1" dirty="0">
                <a:solidFill>
                  <a:srgbClr val="C00000"/>
                </a:solidFill>
              </a:rPr>
              <a:t>5, a </a:t>
            </a:r>
            <a:r>
              <a:rPr lang="en-US" altLang="zh-CN" sz="1800" b="1" dirty="0">
                <a:solidFill>
                  <a:srgbClr val="C00000"/>
                </a:solidFill>
                <a:sym typeface="Symbol" pitchFamily="18" charset="2"/>
              </a:rPr>
              <a:t></a:t>
            </a:r>
            <a:r>
              <a:rPr lang="en-US" altLang="zh-CN" sz="1800" b="1" dirty="0">
                <a:solidFill>
                  <a:srgbClr val="C00000"/>
                </a:solidFill>
              </a:rPr>
              <a:t> 4</a:t>
            </a:r>
            <a:r>
              <a:rPr lang="en-US" altLang="zh-CN" sz="1800" b="1" dirty="0">
                <a:solidFill>
                  <a:srgbClr val="0000CC"/>
                </a:solidFill>
              </a:rPr>
              <a:t>)</a:t>
            </a:r>
            <a:r>
              <a:rPr lang="en-US" altLang="zh-CN" sz="1800" b="1" dirty="0">
                <a:solidFill>
                  <a:srgbClr val="C00000"/>
                </a:solidFill>
              </a:rPr>
              <a:t>;   </a:t>
            </a:r>
            <a:r>
              <a:rPr lang="en-US" altLang="zh-CN" sz="1800" b="1" dirty="0">
                <a:solidFill>
                  <a:srgbClr val="0000CC"/>
                </a:solidFill>
              </a:rPr>
              <a:t>//</a:t>
            </a:r>
            <a:r>
              <a:rPr lang="zh-CN" altLang="en-US" sz="1800" b="1" dirty="0">
                <a:solidFill>
                  <a:srgbClr val="0000CC"/>
                </a:solidFill>
              </a:rPr>
              <a:t>执行后， </a:t>
            </a:r>
            <a:r>
              <a:rPr lang="en-US" altLang="zh-CN" sz="1800" b="1" dirty="0">
                <a:solidFill>
                  <a:srgbClr val="0000CC"/>
                </a:solidFill>
              </a:rPr>
              <a:t>a=15,b=60</a:t>
            </a:r>
            <a:r>
              <a:rPr lang="zh-CN" altLang="en-US" sz="1800" b="1" dirty="0">
                <a:solidFill>
                  <a:srgbClr val="0000CC"/>
                </a:solidFill>
              </a:rPr>
              <a:t>；</a:t>
            </a:r>
            <a:endParaRPr lang="en-US" altLang="zh-CN" sz="1800" b="1" dirty="0">
              <a:solidFill>
                <a:srgbClr val="0000CC"/>
              </a:solidFill>
            </a:endParaRPr>
          </a:p>
          <a:p>
            <a:pPr marL="1200150" lvl="2"/>
            <a:r>
              <a:rPr lang="en-US" altLang="zh-CN" sz="1600" b="1" dirty="0">
                <a:solidFill>
                  <a:srgbClr val="006600"/>
                </a:solidFill>
              </a:rPr>
              <a:t>a=3*5=15, a*4=15*4=60; </a:t>
            </a:r>
          </a:p>
          <a:p>
            <a:pPr marL="1200150" lvl="2"/>
            <a:r>
              <a:rPr lang="zh-CN" altLang="en-US" sz="1600" b="1" dirty="0">
                <a:solidFill>
                  <a:srgbClr val="006600"/>
                </a:solidFill>
              </a:rPr>
              <a:t>整个逗号表达式的值取决于</a:t>
            </a:r>
            <a:r>
              <a:rPr lang="en-US" altLang="zh-CN" sz="1600" b="1" dirty="0">
                <a:solidFill>
                  <a:srgbClr val="006600"/>
                </a:solidFill>
              </a:rPr>
              <a:t>a*4</a:t>
            </a:r>
            <a:r>
              <a:rPr lang="zh-CN" altLang="en-US" sz="1600" b="1" dirty="0">
                <a:solidFill>
                  <a:srgbClr val="006600"/>
                </a:solidFill>
              </a:rPr>
              <a:t>，即</a:t>
            </a:r>
            <a:r>
              <a:rPr lang="en-US" altLang="zh-CN" sz="1600" b="1" dirty="0">
                <a:solidFill>
                  <a:srgbClr val="006600"/>
                </a:solidFill>
              </a:rPr>
              <a:t>15*4</a:t>
            </a:r>
            <a:r>
              <a:rPr lang="zh-CN" altLang="en-US" sz="1600" b="1" dirty="0">
                <a:solidFill>
                  <a:srgbClr val="006600"/>
                </a:solidFill>
              </a:rPr>
              <a:t>，故</a:t>
            </a:r>
            <a:r>
              <a:rPr lang="en-US" altLang="zh-CN" sz="1600" b="1" dirty="0">
                <a:solidFill>
                  <a:srgbClr val="006600"/>
                </a:solidFill>
              </a:rPr>
              <a:t>b=60</a:t>
            </a:r>
            <a:r>
              <a:rPr lang="zh-CN" altLang="en-US" sz="1600" b="1" dirty="0">
                <a:solidFill>
                  <a:srgbClr val="006600"/>
                </a:solidFill>
              </a:rPr>
              <a:t>；</a:t>
            </a:r>
            <a:endParaRPr lang="en-US" altLang="zh-CN" sz="1600" b="1" dirty="0">
              <a:solidFill>
                <a:srgbClr val="006600"/>
              </a:solidFill>
            </a:endParaRPr>
          </a:p>
          <a:p>
            <a:pPr marL="1200150" lvl="2"/>
            <a:endParaRPr lang="zh-CN" altLang="en-US" sz="1600" b="1" dirty="0">
              <a:solidFill>
                <a:srgbClr val="0066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zh-CN" sz="2000" dirty="0">
              <a:solidFill>
                <a:srgbClr val="0000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6775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7030A0"/>
                </a:solidFill>
              </a:rPr>
              <a:t>课后练习：</a:t>
            </a:r>
            <a:r>
              <a:rPr lang="zh-CN" altLang="en-US" dirty="0" smtClean="0"/>
              <a:t>逗号</a:t>
            </a:r>
            <a:r>
              <a:rPr lang="zh-CN" altLang="en-US" dirty="0"/>
              <a:t>运算符构成逗号表达式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zh-CN" sz="2000" b="1" dirty="0">
                <a:solidFill>
                  <a:srgbClr val="0000CC"/>
                </a:solidFill>
                <a:latin typeface="宋体" panose="02010600030101010101" pitchFamily="2" charset="-122"/>
              </a:rPr>
              <a:t>逗号表达式</a:t>
            </a:r>
            <a:r>
              <a:rPr lang="zh-CN" altLang="en-US" sz="2000" b="1" dirty="0">
                <a:solidFill>
                  <a:srgbClr val="0000CC"/>
                </a:solidFill>
                <a:latin typeface="宋体" panose="02010600030101010101" pitchFamily="2" charset="-122"/>
              </a:rPr>
              <a:t>的值：</a:t>
            </a:r>
            <a:endParaRPr lang="en-US" altLang="zh-CN" sz="2000" b="1" dirty="0">
              <a:solidFill>
                <a:srgbClr val="0000CC"/>
              </a:solidFill>
              <a:latin typeface="宋体" panose="02010600030101010101" pitchFamily="2" charset="-122"/>
            </a:endParaRPr>
          </a:p>
          <a:p>
            <a:pPr marL="971550" lvl="1"/>
            <a:r>
              <a:rPr lang="zh-CN" altLang="zh-CN" sz="1800" dirty="0">
                <a:solidFill>
                  <a:srgbClr val="006600"/>
                </a:solidFill>
                <a:latin typeface="宋体" panose="02010600030101010101" pitchFamily="2" charset="-122"/>
              </a:rPr>
              <a:t>按</a:t>
            </a:r>
            <a:r>
              <a:rPr lang="zh-CN" altLang="zh-CN" sz="1800" dirty="0">
                <a:solidFill>
                  <a:srgbClr val="C00000"/>
                </a:solidFill>
                <a:latin typeface="宋体" panose="02010600030101010101" pitchFamily="2" charset="-122"/>
              </a:rPr>
              <a:t>自左至右</a:t>
            </a:r>
            <a:r>
              <a:rPr lang="zh-CN" altLang="zh-CN" sz="1800" dirty="0">
                <a:solidFill>
                  <a:srgbClr val="006600"/>
                </a:solidFill>
                <a:latin typeface="宋体" panose="02010600030101010101" pitchFamily="2" charset="-122"/>
              </a:rPr>
              <a:t>顺序求解，</a:t>
            </a:r>
            <a:r>
              <a:rPr lang="zh-CN" altLang="en-US" sz="1800" b="1" i="1" u="sng" dirty="0">
                <a:solidFill>
                  <a:srgbClr val="C00000"/>
                </a:solidFill>
              </a:rPr>
              <a:t>最右边</a:t>
            </a:r>
            <a:r>
              <a:rPr lang="zh-CN" altLang="en-US" sz="1800" b="1" i="1" u="sng" dirty="0">
                <a:solidFill>
                  <a:srgbClr val="0000CC"/>
                </a:solidFill>
              </a:rPr>
              <a:t>的一条语句</a:t>
            </a:r>
            <a:r>
              <a:rPr lang="zh-CN" altLang="en-US" sz="1800" b="1" i="1" u="sng" dirty="0">
                <a:solidFill>
                  <a:srgbClr val="C00000"/>
                </a:solidFill>
              </a:rPr>
              <a:t>最后执行</a:t>
            </a:r>
            <a:r>
              <a:rPr lang="zh-CN" altLang="en-US" sz="1800" b="1" i="1" u="sng" dirty="0">
                <a:solidFill>
                  <a:srgbClr val="0000CC"/>
                </a:solidFill>
              </a:rPr>
              <a:t>，决定了整个逗号表达式的值</a:t>
            </a:r>
            <a:r>
              <a:rPr lang="zh-CN" altLang="en-US" sz="1800" b="1" dirty="0">
                <a:solidFill>
                  <a:srgbClr val="0000CC"/>
                </a:solidFill>
              </a:rPr>
              <a:t>；</a:t>
            </a:r>
            <a:endParaRPr lang="en-US" altLang="zh-CN" sz="1800" b="1" dirty="0">
              <a:solidFill>
                <a:srgbClr val="0066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dirty="0">
                <a:solidFill>
                  <a:srgbClr val="000099"/>
                </a:solidFill>
              </a:rPr>
              <a:t>例</a:t>
            </a:r>
            <a:r>
              <a:rPr lang="en-US" altLang="zh-CN" sz="2000" dirty="0">
                <a:solidFill>
                  <a:srgbClr val="000099"/>
                </a:solidFill>
              </a:rPr>
              <a:t>2</a:t>
            </a:r>
            <a:r>
              <a:rPr lang="zh-CN" altLang="en-US" sz="2000" dirty="0">
                <a:solidFill>
                  <a:srgbClr val="000099"/>
                </a:solidFill>
              </a:rPr>
              <a:t>：下述逗号语句的执行后，各变量的值分别是多少？</a:t>
            </a:r>
            <a:endParaRPr lang="en-US" altLang="zh-CN" sz="2000" dirty="0">
              <a:solidFill>
                <a:srgbClr val="000099"/>
              </a:solidFill>
            </a:endParaRPr>
          </a:p>
          <a:p>
            <a:pPr marL="971550" lvl="1"/>
            <a:r>
              <a:rPr lang="en-US" altLang="zh-CN" sz="1800" dirty="0"/>
              <a:t>int a=1,  b=3, c, d;</a:t>
            </a:r>
          </a:p>
          <a:p>
            <a:pPr marL="971550" lvl="1"/>
            <a:r>
              <a:rPr lang="en-US" altLang="zh-CN" sz="1800" dirty="0">
                <a:solidFill>
                  <a:srgbClr val="006600"/>
                </a:solidFill>
              </a:rPr>
              <a:t>a=</a:t>
            </a:r>
            <a:r>
              <a:rPr lang="en-US" altLang="zh-CN" sz="1800" dirty="0" err="1">
                <a:solidFill>
                  <a:srgbClr val="006600"/>
                </a:solidFill>
              </a:rPr>
              <a:t>a+b</a:t>
            </a:r>
            <a:r>
              <a:rPr lang="en-US" altLang="zh-CN" sz="1800" dirty="0">
                <a:solidFill>
                  <a:srgbClr val="006600"/>
                </a:solidFill>
              </a:rPr>
              <a:t>, b=b+2, d=99</a:t>
            </a:r>
            <a:r>
              <a:rPr lang="en-US" altLang="zh-CN" sz="1800" dirty="0"/>
              <a:t>;    </a:t>
            </a:r>
          </a:p>
          <a:p>
            <a:pPr marL="971550" lvl="1"/>
            <a:r>
              <a:rPr lang="en-US" altLang="zh-CN" sz="1800" dirty="0"/>
              <a:t>int a=1,  b=3, c, d;</a:t>
            </a:r>
          </a:p>
          <a:p>
            <a:pPr marL="971550" lvl="1"/>
            <a:r>
              <a:rPr lang="en-US" altLang="zh-CN" sz="1800" dirty="0">
                <a:solidFill>
                  <a:srgbClr val="006600"/>
                </a:solidFill>
              </a:rPr>
              <a:t>c= (a=</a:t>
            </a:r>
            <a:r>
              <a:rPr lang="en-US" altLang="zh-CN" sz="1800" dirty="0" err="1">
                <a:solidFill>
                  <a:srgbClr val="006600"/>
                </a:solidFill>
              </a:rPr>
              <a:t>a+b</a:t>
            </a:r>
            <a:r>
              <a:rPr lang="en-US" altLang="zh-CN" sz="1800" dirty="0">
                <a:solidFill>
                  <a:srgbClr val="006600"/>
                </a:solidFill>
              </a:rPr>
              <a:t>, b=b+2, d=b+10);   </a:t>
            </a:r>
            <a:endParaRPr lang="en-US" altLang="zh-CN" sz="1800" dirty="0"/>
          </a:p>
          <a:p>
            <a:pPr lvl="1" indent="0">
              <a:buNone/>
            </a:pPr>
            <a:r>
              <a:rPr lang="en-US" altLang="zh-CN" sz="1800" dirty="0">
                <a:solidFill>
                  <a:srgbClr val="006600"/>
                </a:solidFill>
                <a:latin typeface="宋体" panose="02010600030101010101" pitchFamily="2" charset="-122"/>
              </a:rPr>
              <a:t>      //</a:t>
            </a:r>
            <a:r>
              <a:rPr lang="zh-CN" altLang="zh-CN" sz="1800" dirty="0">
                <a:solidFill>
                  <a:srgbClr val="006600"/>
                </a:solidFill>
                <a:latin typeface="宋体" panose="02010600030101010101" pitchFamily="2" charset="-122"/>
              </a:rPr>
              <a:t>按</a:t>
            </a:r>
            <a:r>
              <a:rPr lang="zh-CN" altLang="zh-CN" sz="1800" dirty="0">
                <a:solidFill>
                  <a:srgbClr val="C00000"/>
                </a:solidFill>
                <a:latin typeface="宋体" panose="02010600030101010101" pitchFamily="2" charset="-122"/>
              </a:rPr>
              <a:t>自左至右</a:t>
            </a:r>
            <a:r>
              <a:rPr lang="zh-CN" altLang="zh-CN" sz="1800" dirty="0">
                <a:solidFill>
                  <a:srgbClr val="006600"/>
                </a:solidFill>
                <a:latin typeface="宋体" panose="02010600030101010101" pitchFamily="2" charset="-122"/>
              </a:rPr>
              <a:t>顺序求解</a:t>
            </a:r>
            <a:endParaRPr lang="en-US" altLang="zh-CN" sz="1800" dirty="0"/>
          </a:p>
          <a:p>
            <a:pPr lvl="1" indent="0">
              <a:buNone/>
            </a:pPr>
            <a:r>
              <a:rPr lang="en-US" altLang="zh-CN" sz="1800" dirty="0">
                <a:solidFill>
                  <a:srgbClr val="006600"/>
                </a:solidFill>
              </a:rPr>
              <a:t>            </a:t>
            </a:r>
            <a:r>
              <a:rPr lang="en-US" altLang="zh-CN" sz="1800" dirty="0">
                <a:solidFill>
                  <a:srgbClr val="0000CC"/>
                </a:solidFill>
              </a:rPr>
              <a:t>//c</a:t>
            </a:r>
            <a:r>
              <a:rPr lang="zh-CN" altLang="en-US" sz="1800" dirty="0">
                <a:solidFill>
                  <a:srgbClr val="0000CC"/>
                </a:solidFill>
              </a:rPr>
              <a:t>的值取决于最后一个表达式</a:t>
            </a:r>
            <a:r>
              <a:rPr lang="en-US" altLang="zh-CN" sz="1800" dirty="0"/>
              <a:t>d=b+10</a:t>
            </a:r>
            <a:r>
              <a:rPr lang="zh-CN" altLang="en-US" sz="1800" dirty="0">
                <a:solidFill>
                  <a:srgbClr val="0000CC"/>
                </a:solidFill>
              </a:rPr>
              <a:t>的值，故</a:t>
            </a:r>
            <a:r>
              <a:rPr lang="en-US" altLang="zh-CN" sz="1800" dirty="0">
                <a:solidFill>
                  <a:srgbClr val="C00000"/>
                </a:solidFill>
              </a:rPr>
              <a:t>c=15</a:t>
            </a:r>
            <a:endParaRPr lang="en-US" altLang="zh-CN" sz="2000" dirty="0">
              <a:solidFill>
                <a:srgbClr val="C000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zh-CN" sz="2000" dirty="0">
              <a:solidFill>
                <a:srgbClr val="000099"/>
              </a:solidFill>
            </a:endParaRPr>
          </a:p>
        </p:txBody>
      </p:sp>
      <p:sp>
        <p:nvSpPr>
          <p:cNvPr id="4" name="对话气泡: 圆角矩形 3">
            <a:extLst>
              <a:ext uri="{FF2B5EF4-FFF2-40B4-BE49-F238E27FC236}">
                <a16:creationId xmlns:a16="http://schemas.microsoft.com/office/drawing/2014/main" id="{6ED2D444-EE1A-4158-918A-0B86A88AEC7E}"/>
              </a:ext>
            </a:extLst>
          </p:cNvPr>
          <p:cNvSpPr/>
          <p:nvPr/>
        </p:nvSpPr>
        <p:spPr bwMode="auto">
          <a:xfrm>
            <a:off x="3884099" y="3014196"/>
            <a:ext cx="2860650" cy="324621"/>
          </a:xfrm>
          <a:prstGeom prst="wedgeRoundRectCallout">
            <a:avLst>
              <a:gd name="adj1" fmla="val -20355"/>
              <a:gd name="adj2" fmla="val 44410"/>
              <a:gd name="adj3" fmla="val 16667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r>
              <a:rPr lang="en-US" altLang="zh-CN" sz="1600" dirty="0">
                <a:solidFill>
                  <a:srgbClr val="000000"/>
                </a:solidFill>
              </a:rPr>
              <a:t>a=1+3=4, b=3+2=5, d=99</a:t>
            </a:r>
            <a:endParaRPr kumimoji="0" lang="zh-CN" altLang="en-US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ea typeface="宋体" panose="02010600030101010101" pitchFamily="2" charset="-122"/>
            </a:endParaRPr>
          </a:p>
        </p:txBody>
      </p:sp>
      <p:sp>
        <p:nvSpPr>
          <p:cNvPr id="5" name="对话气泡: 圆角矩形 4">
            <a:extLst>
              <a:ext uri="{FF2B5EF4-FFF2-40B4-BE49-F238E27FC236}">
                <a16:creationId xmlns:a16="http://schemas.microsoft.com/office/drawing/2014/main" id="{8DCD5016-CF9D-4454-AB2F-EBBCC6A36495}"/>
              </a:ext>
            </a:extLst>
          </p:cNvPr>
          <p:cNvSpPr/>
          <p:nvPr/>
        </p:nvSpPr>
        <p:spPr bwMode="auto">
          <a:xfrm>
            <a:off x="4269993" y="3705385"/>
            <a:ext cx="3816993" cy="324621"/>
          </a:xfrm>
          <a:prstGeom prst="wedgeRoundRectCallout">
            <a:avLst>
              <a:gd name="adj1" fmla="val -20355"/>
              <a:gd name="adj2" fmla="val 44410"/>
              <a:gd name="adj3" fmla="val 16667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r>
              <a:rPr lang="en-US" altLang="zh-CN" sz="1600" dirty="0">
                <a:solidFill>
                  <a:srgbClr val="000000"/>
                </a:solidFill>
              </a:rPr>
              <a:t>a=1+3=4, b=3+2=5, d=5+10=15</a:t>
            </a:r>
            <a:r>
              <a:rPr lang="zh-CN" altLang="en-US" sz="1600" dirty="0">
                <a:solidFill>
                  <a:srgbClr val="000000"/>
                </a:solidFill>
              </a:rPr>
              <a:t>，</a:t>
            </a:r>
            <a:r>
              <a:rPr lang="en-US" altLang="zh-CN" sz="1600" dirty="0">
                <a:solidFill>
                  <a:srgbClr val="000000"/>
                </a:solidFill>
              </a:rPr>
              <a:t>c=15</a:t>
            </a:r>
            <a:endParaRPr lang="zh-CN" altLang="en-US" sz="16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66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7030A0"/>
                </a:solidFill>
              </a:rPr>
              <a:t>课后练习</a:t>
            </a:r>
            <a:r>
              <a:rPr lang="zh-CN" altLang="en-US" dirty="0" smtClean="0">
                <a:solidFill>
                  <a:srgbClr val="7030A0"/>
                </a:solidFill>
              </a:rPr>
              <a:t>：</a:t>
            </a:r>
            <a:r>
              <a:rPr lang="zh-CN" altLang="en-US" dirty="0" smtClean="0"/>
              <a:t>逗号表达式的执行过程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5775" y="1135063"/>
            <a:ext cx="8089900" cy="574865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b="1" dirty="0" smtClean="0">
                <a:solidFill>
                  <a:srgbClr val="0000CC"/>
                </a:solidFill>
                <a:latin typeface="宋体" panose="02010600030101010101" pitchFamily="2" charset="-122"/>
              </a:rPr>
              <a:t>下述程序段的输出是什么？</a:t>
            </a:r>
            <a:endParaRPr lang="en-US" altLang="zh-CN" sz="2000" b="1" dirty="0" smtClean="0">
              <a:solidFill>
                <a:srgbClr val="0000CC"/>
              </a:solidFill>
              <a:latin typeface="宋体" panose="02010600030101010101" pitchFamily="2" charset="-122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zh-CN" sz="2000" b="1" dirty="0">
              <a:solidFill>
                <a:srgbClr val="0000CC"/>
              </a:solidFill>
              <a:latin typeface="宋体" panose="02010600030101010101" pitchFamily="2" charset="-122"/>
            </a:endParaRPr>
          </a:p>
        </p:txBody>
      </p:sp>
      <p:sp>
        <p:nvSpPr>
          <p:cNvPr id="7" name="内容占位符 2"/>
          <p:cNvSpPr txBox="1">
            <a:spLocks/>
          </p:cNvSpPr>
          <p:nvPr/>
        </p:nvSpPr>
        <p:spPr bwMode="auto">
          <a:xfrm>
            <a:off x="933831" y="1858646"/>
            <a:ext cx="4424553" cy="3190049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l" defTabSz="685800" rtl="0" fontAlgn="base">
              <a:lnSpc>
                <a:spcPct val="90000"/>
              </a:lnSpc>
              <a:spcBef>
                <a:spcPts val="135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anose="05020102010507070707" pitchFamily="18" charset="2"/>
              <a:buChar char=""/>
              <a:defRPr sz="2400" kern="1200">
                <a:solidFill>
                  <a:srgbClr val="1A93C8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1pPr>
            <a:lvl2pPr marL="628650" indent="-342900" algn="l" defTabSz="685800" rtl="0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SzPct val="80000"/>
              <a:buFont typeface="Wingdings" panose="05000000000000000000" pitchFamily="2" charset="2"/>
              <a:buChar char="ü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2pPr>
            <a:lvl3pPr marL="857250" indent="-17145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Calibri" panose="020F0502020204030204" pitchFamily="34" charset="0"/>
              <a:buChar char="•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3pPr>
            <a:lvl4pPr marL="1200150" indent="-17145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Calibri" panose="020F0502020204030204" pitchFamily="34" charset="0"/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4pPr>
            <a:lvl5pPr marL="1543050" indent="-17145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Calibri" panose="020F0502020204030204" pitchFamily="34" charset="0"/>
              <a:buChar char="•"/>
              <a:defRPr sz="1300" kern="1200">
                <a:solidFill>
                  <a:srgbClr val="7F7F7F"/>
                </a:solidFill>
                <a:latin typeface="+mn-lt"/>
                <a:ea typeface="幼圆" panose="02010509060101010101" pitchFamily="49" charset="-122"/>
                <a:cs typeface="+mn-cs"/>
                <a:sym typeface="宋体" panose="02010600030101010101" pitchFamily="2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600"/>
              </a:spcBef>
              <a:buNone/>
            </a:pPr>
            <a:r>
              <a:rPr lang="es-ES" altLang="zh-CN" sz="1800" dirty="0">
                <a:solidFill>
                  <a:srgbClr val="000000"/>
                </a:solidFill>
              </a:rPr>
              <a:t>int main()</a:t>
            </a:r>
          </a:p>
          <a:p>
            <a:pPr>
              <a:lnSpc>
                <a:spcPct val="100000"/>
              </a:lnSpc>
              <a:spcBef>
                <a:spcPts val="600"/>
              </a:spcBef>
              <a:buNone/>
            </a:pPr>
            <a:r>
              <a:rPr lang="es-ES" altLang="zh-CN" sz="1800" dirty="0">
                <a:solidFill>
                  <a:srgbClr val="000000"/>
                </a:solidFill>
              </a:rPr>
              <a:t>{</a:t>
            </a:r>
          </a:p>
          <a:p>
            <a:pPr>
              <a:lnSpc>
                <a:spcPct val="100000"/>
              </a:lnSpc>
              <a:spcBef>
                <a:spcPts val="600"/>
              </a:spcBef>
              <a:buNone/>
            </a:pPr>
            <a:r>
              <a:rPr lang="es-ES" altLang="zh-CN" sz="1800" dirty="0" smtClean="0">
                <a:solidFill>
                  <a:srgbClr val="000000"/>
                </a:solidFill>
              </a:rPr>
              <a:t>      int x,y,z;</a:t>
            </a:r>
            <a:endParaRPr lang="es-ES" altLang="zh-CN" sz="1800" dirty="0">
              <a:solidFill>
                <a:srgbClr val="000000"/>
              </a:solidFill>
            </a:endParaRPr>
          </a:p>
          <a:p>
            <a:pPr>
              <a:lnSpc>
                <a:spcPct val="100000"/>
              </a:lnSpc>
              <a:spcBef>
                <a:spcPts val="600"/>
              </a:spcBef>
              <a:buNone/>
            </a:pPr>
            <a:r>
              <a:rPr lang="es-ES" altLang="zh-CN" sz="1800" dirty="0">
                <a:solidFill>
                  <a:srgbClr val="000000"/>
                </a:solidFill>
              </a:rPr>
              <a:t>    </a:t>
            </a:r>
            <a:r>
              <a:rPr lang="es-ES" altLang="zh-CN" sz="1800" dirty="0" smtClean="0">
                <a:solidFill>
                  <a:srgbClr val="000000"/>
                </a:solidFill>
              </a:rPr>
              <a:t>  x=1</a:t>
            </a:r>
            <a:r>
              <a:rPr lang="es-ES" altLang="zh-CN" sz="1800" dirty="0">
                <a:solidFill>
                  <a:srgbClr val="000000"/>
                </a:solidFill>
              </a:rPr>
              <a:t>;</a:t>
            </a:r>
          </a:p>
          <a:p>
            <a:pPr>
              <a:lnSpc>
                <a:spcPct val="100000"/>
              </a:lnSpc>
              <a:spcBef>
                <a:spcPts val="600"/>
              </a:spcBef>
              <a:buNone/>
            </a:pPr>
            <a:r>
              <a:rPr lang="es-ES" altLang="zh-CN" sz="1800" dirty="0">
                <a:solidFill>
                  <a:srgbClr val="000000"/>
                </a:solidFill>
              </a:rPr>
              <a:t>    </a:t>
            </a:r>
            <a:r>
              <a:rPr lang="es-ES" altLang="zh-CN" sz="1800" dirty="0" smtClean="0">
                <a:solidFill>
                  <a:srgbClr val="000000"/>
                </a:solidFill>
              </a:rPr>
              <a:t>  y=1</a:t>
            </a:r>
            <a:r>
              <a:rPr lang="es-ES" altLang="zh-CN" sz="1800" dirty="0">
                <a:solidFill>
                  <a:srgbClr val="000000"/>
                </a:solidFill>
              </a:rPr>
              <a:t>;</a:t>
            </a:r>
          </a:p>
          <a:p>
            <a:pPr>
              <a:lnSpc>
                <a:spcPct val="100000"/>
              </a:lnSpc>
              <a:spcBef>
                <a:spcPts val="600"/>
              </a:spcBef>
              <a:buNone/>
            </a:pPr>
            <a:r>
              <a:rPr lang="es-ES" altLang="zh-CN" sz="1800" dirty="0">
                <a:solidFill>
                  <a:srgbClr val="000000"/>
                </a:solidFill>
              </a:rPr>
              <a:t>     </a:t>
            </a:r>
            <a:r>
              <a:rPr lang="es-ES" altLang="zh-CN" sz="1800" dirty="0" smtClean="0">
                <a:solidFill>
                  <a:srgbClr val="000000"/>
                </a:solidFill>
              </a:rPr>
              <a:t> </a:t>
            </a:r>
            <a:r>
              <a:rPr lang="es-ES" altLang="zh-CN" sz="1800" dirty="0" smtClean="0">
                <a:solidFill>
                  <a:srgbClr val="FF0000"/>
                </a:solidFill>
              </a:rPr>
              <a:t>z=x+1</a:t>
            </a:r>
            <a:r>
              <a:rPr lang="es-ES" altLang="zh-CN" sz="1800" dirty="0" smtClean="0">
                <a:solidFill>
                  <a:srgbClr val="0000CC"/>
                </a:solidFill>
              </a:rPr>
              <a:t>,y++,++y; //</a:t>
            </a:r>
            <a:r>
              <a:rPr lang="zh-CN" altLang="en-US" sz="1800" dirty="0" smtClean="0">
                <a:solidFill>
                  <a:srgbClr val="0000CC"/>
                </a:solidFill>
              </a:rPr>
              <a:t>或</a:t>
            </a:r>
            <a:r>
              <a:rPr lang="es-ES" altLang="zh-CN" sz="1800" dirty="0" smtClean="0">
                <a:solidFill>
                  <a:srgbClr val="0000CC"/>
                </a:solidFill>
              </a:rPr>
              <a:t> z=x1</a:t>
            </a:r>
            <a:r>
              <a:rPr lang="es-ES" altLang="zh-CN" sz="1800" dirty="0">
                <a:solidFill>
                  <a:srgbClr val="0000CC"/>
                </a:solidFill>
              </a:rPr>
              <a:t>++,</a:t>
            </a:r>
            <a:r>
              <a:rPr lang="es-ES" altLang="zh-CN" sz="1800" dirty="0" smtClean="0">
                <a:solidFill>
                  <a:srgbClr val="0000CC"/>
                </a:solidFill>
              </a:rPr>
              <a:t>y++,y++;</a:t>
            </a:r>
            <a:endParaRPr lang="es-ES" altLang="zh-CN" sz="1800" dirty="0">
              <a:solidFill>
                <a:srgbClr val="0000CC"/>
              </a:solidFill>
            </a:endParaRPr>
          </a:p>
          <a:p>
            <a:pPr>
              <a:lnSpc>
                <a:spcPct val="100000"/>
              </a:lnSpc>
              <a:spcBef>
                <a:spcPts val="600"/>
              </a:spcBef>
              <a:buNone/>
            </a:pPr>
            <a:r>
              <a:rPr lang="es-ES" altLang="zh-CN" sz="1800" dirty="0">
                <a:solidFill>
                  <a:srgbClr val="000000"/>
                </a:solidFill>
              </a:rPr>
              <a:t>    </a:t>
            </a:r>
            <a:r>
              <a:rPr lang="es-ES" altLang="zh-CN" sz="1800" dirty="0" smtClean="0">
                <a:solidFill>
                  <a:srgbClr val="000000"/>
                </a:solidFill>
              </a:rPr>
              <a:t>  printf</a:t>
            </a:r>
            <a:r>
              <a:rPr lang="es-ES" altLang="zh-CN" sz="1800" dirty="0">
                <a:solidFill>
                  <a:srgbClr val="000000"/>
                </a:solidFill>
              </a:rPr>
              <a:t>("%d,%d,%d\n",</a:t>
            </a:r>
            <a:r>
              <a:rPr lang="es-ES" altLang="zh-CN" sz="1800" dirty="0" smtClean="0">
                <a:solidFill>
                  <a:srgbClr val="000000"/>
                </a:solidFill>
              </a:rPr>
              <a:t>x,y,z);   </a:t>
            </a:r>
            <a:endParaRPr lang="es-ES" altLang="zh-CN" sz="1800" dirty="0">
              <a:solidFill>
                <a:srgbClr val="000000"/>
              </a:solidFill>
            </a:endParaRPr>
          </a:p>
          <a:p>
            <a:pPr>
              <a:lnSpc>
                <a:spcPct val="100000"/>
              </a:lnSpc>
              <a:spcBef>
                <a:spcPts val="600"/>
              </a:spcBef>
              <a:buNone/>
            </a:pPr>
            <a:r>
              <a:rPr lang="es-ES" altLang="zh-CN" sz="1800" dirty="0" smtClean="0">
                <a:solidFill>
                  <a:srgbClr val="000000"/>
                </a:solidFill>
              </a:rPr>
              <a:t>      return </a:t>
            </a:r>
            <a:r>
              <a:rPr lang="es-ES" altLang="zh-CN" sz="1800" dirty="0">
                <a:solidFill>
                  <a:srgbClr val="000000"/>
                </a:solidFill>
              </a:rPr>
              <a:t>0</a:t>
            </a:r>
            <a:r>
              <a:rPr lang="es-ES" altLang="zh-CN" sz="1800" dirty="0" smtClean="0">
                <a:solidFill>
                  <a:srgbClr val="000000"/>
                </a:solidFill>
              </a:rPr>
              <a:t>;</a:t>
            </a:r>
          </a:p>
          <a:p>
            <a:pPr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CN" sz="1800" dirty="0" smtClean="0">
                <a:solidFill>
                  <a:srgbClr val="000000"/>
                </a:solidFill>
              </a:rPr>
              <a:t> }</a:t>
            </a:r>
            <a:endParaRPr lang="en-US" altLang="zh-CN" sz="1800" dirty="0">
              <a:solidFill>
                <a:srgbClr val="000000"/>
              </a:solidFill>
            </a:endParaRPr>
          </a:p>
        </p:txBody>
      </p:sp>
      <p:sp>
        <p:nvSpPr>
          <p:cNvPr id="8" name="内容占位符 2"/>
          <p:cNvSpPr txBox="1">
            <a:spLocks/>
          </p:cNvSpPr>
          <p:nvPr/>
        </p:nvSpPr>
        <p:spPr bwMode="auto">
          <a:xfrm>
            <a:off x="5661279" y="1816290"/>
            <a:ext cx="2065401" cy="323240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l" defTabSz="685800" rtl="0" fontAlgn="base">
              <a:lnSpc>
                <a:spcPct val="90000"/>
              </a:lnSpc>
              <a:spcBef>
                <a:spcPts val="135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anose="05020102010507070707" pitchFamily="18" charset="2"/>
              <a:buChar char=""/>
              <a:defRPr sz="2400" kern="1200">
                <a:solidFill>
                  <a:srgbClr val="1A93C8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1pPr>
            <a:lvl2pPr marL="628650" indent="-342900" algn="l" defTabSz="685800" rtl="0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SzPct val="80000"/>
              <a:buFont typeface="Wingdings" panose="05000000000000000000" pitchFamily="2" charset="2"/>
              <a:buChar char="ü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2pPr>
            <a:lvl3pPr marL="857250" indent="-17145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Calibri" panose="020F0502020204030204" pitchFamily="34" charset="0"/>
              <a:buChar char="•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3pPr>
            <a:lvl4pPr marL="1200150" indent="-17145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Calibri" panose="020F0502020204030204" pitchFamily="34" charset="0"/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4pPr>
            <a:lvl5pPr marL="1543050" indent="-17145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Calibri" panose="020F0502020204030204" pitchFamily="34" charset="0"/>
              <a:buChar char="•"/>
              <a:defRPr sz="1300" kern="1200">
                <a:solidFill>
                  <a:srgbClr val="7F7F7F"/>
                </a:solidFill>
                <a:latin typeface="+mn-lt"/>
                <a:ea typeface="幼圆" panose="02010509060101010101" pitchFamily="49" charset="-122"/>
                <a:cs typeface="+mn-cs"/>
                <a:sym typeface="宋体" panose="02010600030101010101" pitchFamily="2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600"/>
              </a:spcBef>
              <a:buNone/>
            </a:pPr>
            <a:r>
              <a:rPr lang="zh-CN" altLang="en-US" sz="2000" dirty="0" smtClean="0">
                <a:solidFill>
                  <a:srgbClr val="000000"/>
                </a:solidFill>
              </a:rPr>
              <a:t>选项：</a:t>
            </a:r>
            <a:endParaRPr lang="en-US" altLang="zh-CN" sz="2000" dirty="0" smtClean="0">
              <a:solidFill>
                <a:srgbClr val="000000"/>
              </a:solidFill>
            </a:endParaRPr>
          </a:p>
          <a:p>
            <a:pPr lvl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CN" sz="1800" dirty="0" smtClean="0">
                <a:solidFill>
                  <a:srgbClr val="000000"/>
                </a:solidFill>
              </a:rPr>
              <a:t>A</a:t>
            </a:r>
            <a:r>
              <a:rPr lang="zh-CN" altLang="en-US" sz="1800" dirty="0" smtClean="0">
                <a:solidFill>
                  <a:srgbClr val="000000"/>
                </a:solidFill>
              </a:rPr>
              <a:t>：</a:t>
            </a:r>
            <a:r>
              <a:rPr lang="en-US" altLang="zh-CN" sz="1800" dirty="0" smtClean="0">
                <a:solidFill>
                  <a:srgbClr val="000000"/>
                </a:solidFill>
              </a:rPr>
              <a:t>2</a:t>
            </a:r>
            <a:r>
              <a:rPr lang="zh-CN" altLang="en-US" sz="1800" dirty="0">
                <a:solidFill>
                  <a:srgbClr val="000000"/>
                </a:solidFill>
              </a:rPr>
              <a:t>，</a:t>
            </a:r>
            <a:r>
              <a:rPr lang="en-US" altLang="zh-CN" sz="1800" dirty="0">
                <a:solidFill>
                  <a:srgbClr val="000000"/>
                </a:solidFill>
              </a:rPr>
              <a:t>3</a:t>
            </a:r>
            <a:r>
              <a:rPr lang="zh-CN" altLang="en-US" sz="1800" dirty="0">
                <a:solidFill>
                  <a:srgbClr val="000000"/>
                </a:solidFill>
              </a:rPr>
              <a:t>，</a:t>
            </a:r>
            <a:r>
              <a:rPr lang="en-US" altLang="zh-CN" sz="1800" dirty="0">
                <a:solidFill>
                  <a:srgbClr val="000000"/>
                </a:solidFill>
              </a:rPr>
              <a:t>3 </a:t>
            </a:r>
            <a:endParaRPr lang="en-US" altLang="zh-CN" sz="1800" dirty="0" smtClean="0">
              <a:solidFill>
                <a:srgbClr val="000000"/>
              </a:solidFill>
            </a:endParaRPr>
          </a:p>
          <a:p>
            <a:pPr lvl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CN" sz="1800" dirty="0" smtClean="0">
                <a:solidFill>
                  <a:srgbClr val="000000"/>
                </a:solidFill>
              </a:rPr>
              <a:t>B</a:t>
            </a:r>
            <a:r>
              <a:rPr lang="zh-CN" altLang="en-US" sz="1800" dirty="0" smtClean="0">
                <a:solidFill>
                  <a:srgbClr val="000000"/>
                </a:solidFill>
              </a:rPr>
              <a:t>：</a:t>
            </a:r>
            <a:r>
              <a:rPr lang="en-US" altLang="zh-CN" sz="1800" dirty="0"/>
              <a:t>1</a:t>
            </a:r>
            <a:r>
              <a:rPr lang="zh-CN" altLang="en-US" sz="1800" dirty="0" smtClean="0">
                <a:solidFill>
                  <a:srgbClr val="000000"/>
                </a:solidFill>
              </a:rPr>
              <a:t>，</a:t>
            </a:r>
            <a:r>
              <a:rPr lang="en-US" altLang="zh-CN" sz="1800" dirty="0">
                <a:solidFill>
                  <a:srgbClr val="000000"/>
                </a:solidFill>
              </a:rPr>
              <a:t>3</a:t>
            </a:r>
            <a:r>
              <a:rPr lang="zh-CN" altLang="en-US" sz="1800" dirty="0">
                <a:solidFill>
                  <a:srgbClr val="000000"/>
                </a:solidFill>
              </a:rPr>
              <a:t>，</a:t>
            </a:r>
            <a:r>
              <a:rPr lang="en-US" altLang="zh-CN" sz="1800" dirty="0" smtClean="0">
                <a:solidFill>
                  <a:srgbClr val="000000"/>
                </a:solidFill>
              </a:rPr>
              <a:t>2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CN" sz="1800" dirty="0" smtClean="0">
                <a:solidFill>
                  <a:srgbClr val="000000"/>
                </a:solidFill>
              </a:rPr>
              <a:t>C</a:t>
            </a:r>
            <a:r>
              <a:rPr lang="zh-CN" altLang="en-US" sz="1800" dirty="0" smtClean="0">
                <a:solidFill>
                  <a:srgbClr val="000000"/>
                </a:solidFill>
              </a:rPr>
              <a:t>：</a:t>
            </a:r>
            <a:r>
              <a:rPr lang="en-US" altLang="zh-CN" sz="1800" dirty="0" smtClean="0">
                <a:solidFill>
                  <a:srgbClr val="000000"/>
                </a:solidFill>
              </a:rPr>
              <a:t>2</a:t>
            </a:r>
            <a:r>
              <a:rPr lang="zh-CN" altLang="en-US" sz="1800" dirty="0">
                <a:solidFill>
                  <a:srgbClr val="000000"/>
                </a:solidFill>
              </a:rPr>
              <a:t>，</a:t>
            </a:r>
            <a:r>
              <a:rPr lang="en-US" altLang="zh-CN" sz="1800" dirty="0">
                <a:solidFill>
                  <a:srgbClr val="000000"/>
                </a:solidFill>
              </a:rPr>
              <a:t>3</a:t>
            </a:r>
            <a:r>
              <a:rPr lang="zh-CN" altLang="en-US" sz="1800" dirty="0">
                <a:solidFill>
                  <a:srgbClr val="000000"/>
                </a:solidFill>
              </a:rPr>
              <a:t>，</a:t>
            </a:r>
            <a:r>
              <a:rPr lang="en-US" altLang="zh-CN" sz="1800" dirty="0" smtClean="0">
                <a:solidFill>
                  <a:srgbClr val="000000"/>
                </a:solidFill>
              </a:rPr>
              <a:t>1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CN" sz="1800" dirty="0" smtClean="0">
                <a:solidFill>
                  <a:srgbClr val="000000"/>
                </a:solidFill>
              </a:rPr>
              <a:t>D</a:t>
            </a:r>
            <a:r>
              <a:rPr lang="zh-CN" altLang="en-US" sz="1800" dirty="0" smtClean="0">
                <a:solidFill>
                  <a:srgbClr val="000000"/>
                </a:solidFill>
              </a:rPr>
              <a:t>：</a:t>
            </a:r>
            <a:r>
              <a:rPr lang="en-US" altLang="zh-CN" sz="1800" dirty="0" smtClean="0">
                <a:solidFill>
                  <a:srgbClr val="000000"/>
                </a:solidFill>
              </a:rPr>
              <a:t>1</a:t>
            </a:r>
            <a:r>
              <a:rPr lang="zh-CN" altLang="en-US" sz="1800" dirty="0" smtClean="0">
                <a:solidFill>
                  <a:srgbClr val="000000"/>
                </a:solidFill>
              </a:rPr>
              <a:t>，</a:t>
            </a:r>
            <a:r>
              <a:rPr lang="en-US" altLang="zh-CN" sz="1800" dirty="0"/>
              <a:t>1</a:t>
            </a:r>
            <a:r>
              <a:rPr lang="zh-CN" altLang="en-US" sz="1800" dirty="0" smtClean="0">
                <a:solidFill>
                  <a:srgbClr val="000000"/>
                </a:solidFill>
              </a:rPr>
              <a:t>，</a:t>
            </a:r>
            <a:r>
              <a:rPr lang="en-US" altLang="zh-CN" sz="1800" dirty="0" smtClean="0"/>
              <a:t>1</a:t>
            </a:r>
            <a:endParaRPr lang="en-US" altLang="zh-CN" sz="1800" dirty="0" smtClean="0">
              <a:solidFill>
                <a:srgbClr val="000000"/>
              </a:solidFill>
            </a:endParaRPr>
          </a:p>
          <a:p>
            <a:pPr>
              <a:lnSpc>
                <a:spcPct val="100000"/>
              </a:lnSpc>
              <a:spcBef>
                <a:spcPts val="600"/>
              </a:spcBef>
              <a:buNone/>
            </a:pPr>
            <a:endParaRPr lang="en-US" altLang="zh-CN" sz="2000" dirty="0">
              <a:solidFill>
                <a:srgbClr val="000000"/>
              </a:solidFill>
            </a:endParaRPr>
          </a:p>
          <a:p>
            <a:pPr>
              <a:lnSpc>
                <a:spcPct val="100000"/>
              </a:lnSpc>
              <a:spcBef>
                <a:spcPts val="600"/>
              </a:spcBef>
              <a:buNone/>
            </a:pPr>
            <a:r>
              <a:rPr lang="zh-CN" altLang="en-US" sz="1800" dirty="0" smtClean="0">
                <a:solidFill>
                  <a:srgbClr val="000000"/>
                </a:solidFill>
              </a:rPr>
              <a:t>参考答案：</a:t>
            </a:r>
            <a:r>
              <a:rPr lang="en-US" altLang="zh-CN" sz="1800" dirty="0" smtClean="0">
                <a:solidFill>
                  <a:srgbClr val="000000"/>
                </a:solidFill>
              </a:rPr>
              <a:t>B</a:t>
            </a:r>
            <a:endParaRPr lang="en-US" altLang="zh-CN" sz="1800" dirty="0">
              <a:solidFill>
                <a:srgbClr val="000000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69893" y="5055149"/>
            <a:ext cx="70567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7030A0"/>
                </a:solidFill>
                <a:latin typeface="+mn-ea"/>
                <a:ea typeface="+mn-ea"/>
              </a:rPr>
              <a:t>注：</a:t>
            </a:r>
            <a:endParaRPr lang="en-US" altLang="zh-CN" dirty="0" smtClean="0">
              <a:solidFill>
                <a:srgbClr val="7030A0"/>
              </a:solidFill>
              <a:latin typeface="+mn-ea"/>
              <a:ea typeface="+mn-ea"/>
            </a:endParaRPr>
          </a:p>
          <a:p>
            <a:r>
              <a:rPr lang="en-US" altLang="zh-CN" dirty="0">
                <a:solidFill>
                  <a:srgbClr val="000000"/>
                </a:solidFill>
                <a:latin typeface="+mn-ea"/>
                <a:ea typeface="+mn-ea"/>
              </a:rPr>
              <a:t>1</a:t>
            </a:r>
            <a:r>
              <a:rPr lang="zh-CN" altLang="en-US" dirty="0">
                <a:solidFill>
                  <a:srgbClr val="000000"/>
                </a:solidFill>
                <a:latin typeface="+mn-ea"/>
                <a:ea typeface="+mn-ea"/>
              </a:rPr>
              <a:t>、</a:t>
            </a:r>
            <a:r>
              <a:rPr lang="zh-CN" altLang="en-US" dirty="0" smtClean="0">
                <a:solidFill>
                  <a:srgbClr val="0000CC"/>
                </a:solidFill>
                <a:latin typeface="+mn-ea"/>
                <a:ea typeface="+mn-ea"/>
              </a:rPr>
              <a:t>算术运算符</a:t>
            </a:r>
            <a:r>
              <a:rPr lang="zh-CN" altLang="en-US" dirty="0" smtClean="0">
                <a:solidFill>
                  <a:srgbClr val="000000"/>
                </a:solidFill>
                <a:latin typeface="+mn-ea"/>
                <a:ea typeface="+mn-ea"/>
              </a:rPr>
              <a:t>的优先级</a:t>
            </a:r>
            <a:r>
              <a:rPr lang="zh-CN" altLang="en-US" dirty="0" smtClean="0">
                <a:solidFill>
                  <a:srgbClr val="C00000"/>
                </a:solidFill>
                <a:latin typeface="+mn-ea"/>
                <a:ea typeface="+mn-ea"/>
              </a:rPr>
              <a:t>高于</a:t>
            </a:r>
            <a:r>
              <a:rPr lang="zh-CN" altLang="en-US" dirty="0">
                <a:solidFill>
                  <a:srgbClr val="0000CC"/>
                </a:solidFill>
                <a:latin typeface="+mn-ea"/>
                <a:ea typeface="+mn-ea"/>
              </a:rPr>
              <a:t>赋值运算符</a:t>
            </a:r>
            <a:r>
              <a:rPr lang="zh-CN" altLang="en-US" dirty="0" smtClean="0">
                <a:solidFill>
                  <a:srgbClr val="000000"/>
                </a:solidFill>
                <a:latin typeface="+mn-ea"/>
                <a:ea typeface="+mn-ea"/>
              </a:rPr>
              <a:t>的优先级：</a:t>
            </a:r>
            <a:r>
              <a:rPr lang="en-US" altLang="zh-CN" dirty="0" smtClean="0">
                <a:solidFill>
                  <a:srgbClr val="FF0000"/>
                </a:solidFill>
                <a:latin typeface="+mn-ea"/>
                <a:ea typeface="+mn-ea"/>
              </a:rPr>
              <a:t>x+1</a:t>
            </a:r>
            <a:r>
              <a:rPr lang="en-US" altLang="zh-CN" dirty="0" smtClean="0">
                <a:solidFill>
                  <a:srgbClr val="FF0000"/>
                </a:solidFill>
                <a:latin typeface="+mn-ea"/>
                <a:ea typeface="+mn-ea"/>
                <a:sym typeface="Wingdings" panose="05000000000000000000" pitchFamily="2" charset="2"/>
              </a:rPr>
              <a:t>z,x</a:t>
            </a:r>
            <a:r>
              <a:rPr lang="zh-CN" altLang="en-US" dirty="0" smtClean="0">
                <a:solidFill>
                  <a:srgbClr val="FF0000"/>
                </a:solidFill>
                <a:latin typeface="+mn-ea"/>
                <a:ea typeface="+mn-ea"/>
                <a:sym typeface="Wingdings" panose="05000000000000000000" pitchFamily="2" charset="2"/>
              </a:rPr>
              <a:t>不变</a:t>
            </a:r>
            <a:endParaRPr lang="en-US" altLang="zh-CN" dirty="0" smtClean="0">
              <a:solidFill>
                <a:srgbClr val="FF0000"/>
              </a:solidFill>
              <a:latin typeface="+mn-ea"/>
              <a:ea typeface="+mn-ea"/>
            </a:endParaRPr>
          </a:p>
          <a:p>
            <a:r>
              <a:rPr lang="en-US" altLang="zh-CN" dirty="0" smtClean="0">
                <a:solidFill>
                  <a:srgbClr val="000000"/>
                </a:solidFill>
                <a:latin typeface="+mn-ea"/>
                <a:ea typeface="+mn-ea"/>
              </a:rPr>
              <a:t>2</a:t>
            </a:r>
            <a:r>
              <a:rPr lang="zh-CN" altLang="en-US" dirty="0" smtClean="0">
                <a:solidFill>
                  <a:srgbClr val="000000"/>
                </a:solidFill>
                <a:latin typeface="+mn-ea"/>
                <a:ea typeface="+mn-ea"/>
              </a:rPr>
              <a:t>、逗号运算符构成的逗号表达式从左往右执行</a:t>
            </a:r>
            <a:endParaRPr lang="zh-CN" altLang="en-US" dirty="0">
              <a:solidFill>
                <a:srgbClr val="000000"/>
              </a:solidFill>
              <a:latin typeface="+mn-ea"/>
              <a:ea typeface="+mn-ea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486400" y="2551165"/>
            <a:ext cx="18774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CN" dirty="0">
                <a:solidFill>
                  <a:srgbClr val="C00000"/>
                </a:solidFill>
                <a:latin typeface="+mn-lt"/>
                <a:ea typeface="+mn-ea"/>
                <a:sym typeface="宋体" panose="02010600030101010101" pitchFamily="2" charset="-122"/>
              </a:rPr>
              <a:t>B</a:t>
            </a:r>
            <a:r>
              <a:rPr lang="zh-CN" altLang="en-US" dirty="0">
                <a:solidFill>
                  <a:srgbClr val="C00000"/>
                </a:solidFill>
                <a:latin typeface="+mn-lt"/>
                <a:ea typeface="+mn-ea"/>
                <a:sym typeface="宋体" panose="02010600030101010101" pitchFamily="2" charset="-122"/>
              </a:rPr>
              <a:t>：</a:t>
            </a:r>
            <a:r>
              <a:rPr lang="en-US" altLang="zh-CN" dirty="0">
                <a:solidFill>
                  <a:srgbClr val="C00000"/>
                </a:solidFill>
                <a:latin typeface="+mn-lt"/>
                <a:ea typeface="+mn-ea"/>
                <a:sym typeface="宋体" panose="02010600030101010101" pitchFamily="2" charset="-122"/>
              </a:rPr>
              <a:t>1</a:t>
            </a:r>
            <a:r>
              <a:rPr lang="zh-CN" altLang="en-US" dirty="0">
                <a:solidFill>
                  <a:srgbClr val="C00000"/>
                </a:solidFill>
                <a:latin typeface="+mn-lt"/>
                <a:ea typeface="+mn-ea"/>
                <a:sym typeface="宋体" panose="02010600030101010101" pitchFamily="2" charset="-122"/>
              </a:rPr>
              <a:t>，</a:t>
            </a:r>
            <a:r>
              <a:rPr lang="en-US" altLang="zh-CN" dirty="0">
                <a:solidFill>
                  <a:srgbClr val="C00000"/>
                </a:solidFill>
                <a:latin typeface="+mn-lt"/>
                <a:ea typeface="+mn-ea"/>
                <a:sym typeface="宋体" panose="02010600030101010101" pitchFamily="2" charset="-122"/>
              </a:rPr>
              <a:t>3</a:t>
            </a:r>
            <a:r>
              <a:rPr lang="zh-CN" altLang="en-US" dirty="0">
                <a:solidFill>
                  <a:srgbClr val="C00000"/>
                </a:solidFill>
                <a:latin typeface="+mn-lt"/>
                <a:ea typeface="+mn-ea"/>
                <a:sym typeface="宋体" panose="02010600030101010101" pitchFamily="2" charset="-122"/>
              </a:rPr>
              <a:t>，</a:t>
            </a:r>
            <a:r>
              <a:rPr lang="en-US" altLang="zh-CN" dirty="0">
                <a:solidFill>
                  <a:srgbClr val="C00000"/>
                </a:solidFill>
                <a:latin typeface="+mn-lt"/>
                <a:ea typeface="+mn-ea"/>
                <a:sym typeface="宋体" panose="02010600030101010101" pitchFamily="2" charset="-122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710089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关系表达式</a:t>
            </a:r>
            <a:r>
              <a:rPr lang="en-US" altLang="zh-CN" dirty="0"/>
              <a:t>--</a:t>
            </a:r>
            <a:r>
              <a:rPr lang="zh-CN" altLang="en-US" dirty="0">
                <a:solidFill>
                  <a:srgbClr val="7030A0"/>
                </a:solidFill>
              </a:rPr>
              <a:t>浮点数</a:t>
            </a:r>
            <a:r>
              <a:rPr lang="zh-CN" altLang="en-US" dirty="0"/>
              <a:t>之间的比较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dirty="0">
                <a:solidFill>
                  <a:srgbClr val="C00000"/>
                </a:solidFill>
              </a:rPr>
              <a:t>浮点数</a:t>
            </a:r>
            <a:r>
              <a:rPr lang="zh-CN" altLang="en-US" sz="2000" dirty="0"/>
              <a:t>之间的</a:t>
            </a:r>
            <a:r>
              <a:rPr lang="zh-CN" altLang="en-US" sz="2000" dirty="0" smtClean="0"/>
              <a:t>比较（</a:t>
            </a:r>
            <a:r>
              <a:rPr lang="zh-CN" altLang="en-US" sz="2000" dirty="0" smtClean="0">
                <a:solidFill>
                  <a:srgbClr val="0000CC"/>
                </a:solidFill>
              </a:rPr>
              <a:t>符合我们平时的比较习惯</a:t>
            </a:r>
            <a:r>
              <a:rPr lang="zh-CN" altLang="en-US" sz="2000" dirty="0" smtClean="0"/>
              <a:t>）</a:t>
            </a:r>
            <a:endParaRPr lang="en-US" altLang="zh-CN" sz="2000" dirty="0"/>
          </a:p>
          <a:p>
            <a:pPr>
              <a:buNone/>
            </a:pPr>
            <a:r>
              <a:rPr lang="en-US" altLang="zh-CN" sz="2000" dirty="0">
                <a:solidFill>
                  <a:srgbClr val="000000"/>
                </a:solidFill>
              </a:rPr>
              <a:t>        </a:t>
            </a:r>
            <a:r>
              <a:rPr lang="en-US" altLang="zh-CN" sz="1800" dirty="0">
                <a:solidFill>
                  <a:srgbClr val="000000"/>
                </a:solidFill>
              </a:rPr>
              <a:t>float  a, b;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2000" dirty="0"/>
              <a:t>可以比较</a:t>
            </a:r>
            <a:r>
              <a:rPr lang="zh-CN" altLang="en-US" sz="2000" dirty="0" smtClean="0">
                <a:solidFill>
                  <a:srgbClr val="7030A0"/>
                </a:solidFill>
              </a:rPr>
              <a:t>大小、不</a:t>
            </a:r>
            <a:r>
              <a:rPr lang="zh-CN" altLang="en-US" sz="2000" dirty="0">
                <a:solidFill>
                  <a:srgbClr val="7030A0"/>
                </a:solidFill>
              </a:rPr>
              <a:t>相等</a:t>
            </a:r>
            <a:endParaRPr lang="en-US" altLang="zh-CN" sz="2000" dirty="0">
              <a:solidFill>
                <a:srgbClr val="7030A0"/>
              </a:solidFill>
            </a:endParaRPr>
          </a:p>
          <a:p>
            <a:pPr>
              <a:buNone/>
            </a:pPr>
            <a:r>
              <a:rPr lang="en-US" altLang="zh-CN" sz="1800" dirty="0">
                <a:solidFill>
                  <a:srgbClr val="000000"/>
                </a:solidFill>
              </a:rPr>
              <a:t>        a&gt;b</a:t>
            </a:r>
          </a:p>
          <a:p>
            <a:pPr>
              <a:buNone/>
            </a:pPr>
            <a:r>
              <a:rPr lang="en-US" altLang="zh-CN" sz="1800" dirty="0">
                <a:solidFill>
                  <a:srgbClr val="000000"/>
                </a:solidFill>
              </a:rPr>
              <a:t>        a&lt;b        </a:t>
            </a:r>
          </a:p>
          <a:p>
            <a:pPr>
              <a:buNone/>
            </a:pPr>
            <a:r>
              <a:rPr lang="en-US" altLang="zh-CN" sz="1800" dirty="0">
                <a:solidFill>
                  <a:srgbClr val="FF0000"/>
                </a:solidFill>
              </a:rPr>
              <a:t>        </a:t>
            </a:r>
            <a:r>
              <a:rPr lang="en-US" altLang="zh-CN" sz="1800" dirty="0">
                <a:solidFill>
                  <a:srgbClr val="000000"/>
                </a:solidFill>
              </a:rPr>
              <a:t>a != b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zh-CN" sz="2000" dirty="0"/>
              <a:t>  </a:t>
            </a:r>
            <a:r>
              <a:rPr lang="zh-CN" altLang="en-US" sz="2000" b="1" dirty="0">
                <a:solidFill>
                  <a:srgbClr val="7030A0"/>
                </a:solidFill>
              </a:rPr>
              <a:t>比较两个浮点数</a:t>
            </a:r>
            <a:r>
              <a:rPr lang="zh-CN" altLang="en-US" sz="2000" b="1" u="sng" dirty="0">
                <a:solidFill>
                  <a:srgbClr val="0070C0"/>
                </a:solidFill>
              </a:rPr>
              <a:t>是否相等</a:t>
            </a:r>
            <a:r>
              <a:rPr lang="zh-CN" altLang="en-US" sz="2000" b="1" dirty="0">
                <a:solidFill>
                  <a:srgbClr val="7030A0"/>
                </a:solidFill>
              </a:rPr>
              <a:t>，</a:t>
            </a:r>
            <a:r>
              <a:rPr lang="zh-CN" altLang="en-US" sz="2000" b="1" dirty="0">
                <a:solidFill>
                  <a:srgbClr val="C00000"/>
                </a:solidFill>
              </a:rPr>
              <a:t>不能用 </a:t>
            </a:r>
            <a:r>
              <a:rPr lang="en-US" altLang="zh-CN" sz="2000" b="1" dirty="0">
                <a:solidFill>
                  <a:srgbClr val="C00000"/>
                </a:solidFill>
              </a:rPr>
              <a:t>a</a:t>
            </a:r>
            <a:r>
              <a:rPr lang="en-US" altLang="zh-CN" sz="2000" b="1" dirty="0" smtClean="0">
                <a:solidFill>
                  <a:srgbClr val="C00000"/>
                </a:solidFill>
              </a:rPr>
              <a:t>= =</a:t>
            </a:r>
            <a:r>
              <a:rPr lang="en-US" altLang="zh-CN" sz="2000" b="1" dirty="0">
                <a:solidFill>
                  <a:srgbClr val="C00000"/>
                </a:solidFill>
              </a:rPr>
              <a:t>b</a:t>
            </a:r>
          </a:p>
          <a:p>
            <a:pPr marL="971550" lvl="1"/>
            <a:r>
              <a:rPr lang="zh-CN" altLang="en-US" sz="1800" dirty="0" smtClean="0">
                <a:solidFill>
                  <a:srgbClr val="0000CC"/>
                </a:solidFill>
              </a:rPr>
              <a:t>浮点数表示的是近似值，有误差</a:t>
            </a:r>
            <a:endParaRPr lang="en-US" altLang="zh-CN" sz="1800" dirty="0" smtClean="0">
              <a:solidFill>
                <a:srgbClr val="0000CC"/>
              </a:solidFill>
            </a:endParaRPr>
          </a:p>
          <a:p>
            <a:pPr marL="971550" lvl="1"/>
            <a:r>
              <a:rPr lang="zh-CN" altLang="en-US" sz="1800" dirty="0" smtClean="0">
                <a:solidFill>
                  <a:srgbClr val="0000CC"/>
                </a:solidFill>
              </a:rPr>
              <a:t>可以</a:t>
            </a:r>
            <a:r>
              <a:rPr lang="zh-CN" altLang="en-US" sz="1800" dirty="0">
                <a:solidFill>
                  <a:srgbClr val="0000CC"/>
                </a:solidFill>
              </a:rPr>
              <a:t>用差的绝对值小于一个设定的精度</a:t>
            </a:r>
            <a:r>
              <a:rPr lang="zh-CN" altLang="en-US" sz="1800" dirty="0"/>
              <a:t>，如 </a:t>
            </a:r>
            <a:r>
              <a:rPr lang="en-US" altLang="zh-CN" sz="1800" dirty="0" err="1"/>
              <a:t>fabsf</a:t>
            </a:r>
            <a:r>
              <a:rPr lang="en-US" altLang="zh-CN" sz="1800" dirty="0"/>
              <a:t>(a-b)&lt;1E-6;  </a:t>
            </a:r>
            <a:r>
              <a:rPr lang="en-US" altLang="zh-CN" sz="1800" dirty="0" smtClean="0"/>
              <a:t>//&lt;10</a:t>
            </a:r>
            <a:r>
              <a:rPr lang="en-US" altLang="zh-CN" sz="1800" baseline="30000" dirty="0" smtClean="0"/>
              <a:t>-6</a:t>
            </a:r>
            <a:endParaRPr lang="en-US" altLang="zh-CN" sz="1800" baseline="30000" dirty="0"/>
          </a:p>
          <a:p>
            <a:pPr marL="971550" lvl="1"/>
            <a:endParaRPr lang="en-US" altLang="zh-CN" sz="1600" dirty="0"/>
          </a:p>
          <a:p>
            <a:pPr marL="342900"/>
            <a:r>
              <a:rPr lang="en-US" altLang="zh-CN" sz="2000" dirty="0"/>
              <a:t> 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44631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7030A0"/>
                </a:solidFill>
              </a:rPr>
              <a:t>课后练习</a:t>
            </a:r>
            <a:r>
              <a:rPr lang="zh-CN" altLang="en-US" dirty="0" smtClean="0">
                <a:solidFill>
                  <a:srgbClr val="7030A0"/>
                </a:solidFill>
              </a:rPr>
              <a:t>：</a:t>
            </a:r>
            <a:r>
              <a:rPr lang="zh-CN" altLang="en-US" dirty="0" smtClean="0"/>
              <a:t>逗号表达式的执行过程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5775" y="1135063"/>
            <a:ext cx="8089900" cy="574865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b="1" dirty="0" smtClean="0">
                <a:solidFill>
                  <a:srgbClr val="0000CC"/>
                </a:solidFill>
                <a:latin typeface="宋体" panose="02010600030101010101" pitchFamily="2" charset="-122"/>
              </a:rPr>
              <a:t>下述程序段的输出是什么？</a:t>
            </a:r>
            <a:endParaRPr lang="en-US" altLang="zh-CN" sz="2000" b="1" dirty="0" smtClean="0">
              <a:solidFill>
                <a:srgbClr val="0000CC"/>
              </a:solidFill>
              <a:latin typeface="宋体" panose="02010600030101010101" pitchFamily="2" charset="-122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zh-CN" sz="2000" b="1" dirty="0">
              <a:solidFill>
                <a:srgbClr val="0000CC"/>
              </a:solidFill>
              <a:latin typeface="宋体" panose="02010600030101010101" pitchFamily="2" charset="-122"/>
            </a:endParaRPr>
          </a:p>
        </p:txBody>
      </p:sp>
      <p:sp>
        <p:nvSpPr>
          <p:cNvPr id="7" name="内容占位符 2"/>
          <p:cNvSpPr txBox="1">
            <a:spLocks/>
          </p:cNvSpPr>
          <p:nvPr/>
        </p:nvSpPr>
        <p:spPr bwMode="auto">
          <a:xfrm>
            <a:off x="933831" y="1858646"/>
            <a:ext cx="4424553" cy="3190049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l" defTabSz="685800" rtl="0" fontAlgn="base">
              <a:lnSpc>
                <a:spcPct val="90000"/>
              </a:lnSpc>
              <a:spcBef>
                <a:spcPts val="135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anose="05020102010507070707" pitchFamily="18" charset="2"/>
              <a:buChar char=""/>
              <a:defRPr sz="2400" kern="1200">
                <a:solidFill>
                  <a:srgbClr val="1A93C8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1pPr>
            <a:lvl2pPr marL="628650" indent="-342900" algn="l" defTabSz="685800" rtl="0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SzPct val="80000"/>
              <a:buFont typeface="Wingdings" panose="05000000000000000000" pitchFamily="2" charset="2"/>
              <a:buChar char="ü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2pPr>
            <a:lvl3pPr marL="857250" indent="-17145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Calibri" panose="020F0502020204030204" pitchFamily="34" charset="0"/>
              <a:buChar char="•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3pPr>
            <a:lvl4pPr marL="1200150" indent="-17145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Calibri" panose="020F0502020204030204" pitchFamily="34" charset="0"/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4pPr>
            <a:lvl5pPr marL="1543050" indent="-17145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Calibri" panose="020F0502020204030204" pitchFamily="34" charset="0"/>
              <a:buChar char="•"/>
              <a:defRPr sz="1300" kern="1200">
                <a:solidFill>
                  <a:srgbClr val="7F7F7F"/>
                </a:solidFill>
                <a:latin typeface="+mn-lt"/>
                <a:ea typeface="幼圆" panose="02010509060101010101" pitchFamily="49" charset="-122"/>
                <a:cs typeface="+mn-cs"/>
                <a:sym typeface="宋体" panose="02010600030101010101" pitchFamily="2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600"/>
              </a:spcBef>
              <a:buNone/>
            </a:pPr>
            <a:r>
              <a:rPr lang="es-ES" altLang="zh-CN" sz="1800" dirty="0">
                <a:solidFill>
                  <a:srgbClr val="000000"/>
                </a:solidFill>
              </a:rPr>
              <a:t>int main()</a:t>
            </a:r>
          </a:p>
          <a:p>
            <a:pPr>
              <a:lnSpc>
                <a:spcPct val="100000"/>
              </a:lnSpc>
              <a:spcBef>
                <a:spcPts val="600"/>
              </a:spcBef>
              <a:buNone/>
            </a:pPr>
            <a:r>
              <a:rPr lang="es-ES" altLang="zh-CN" sz="1800" dirty="0">
                <a:solidFill>
                  <a:srgbClr val="000000"/>
                </a:solidFill>
              </a:rPr>
              <a:t>{</a:t>
            </a:r>
          </a:p>
          <a:p>
            <a:pPr>
              <a:lnSpc>
                <a:spcPct val="100000"/>
              </a:lnSpc>
              <a:spcBef>
                <a:spcPts val="600"/>
              </a:spcBef>
              <a:buNone/>
            </a:pPr>
            <a:r>
              <a:rPr lang="es-ES" altLang="zh-CN" sz="1800" dirty="0" smtClean="0">
                <a:solidFill>
                  <a:srgbClr val="000000"/>
                </a:solidFill>
              </a:rPr>
              <a:t>      int x,y,z;</a:t>
            </a:r>
            <a:endParaRPr lang="es-ES" altLang="zh-CN" sz="1800" dirty="0">
              <a:solidFill>
                <a:srgbClr val="000000"/>
              </a:solidFill>
            </a:endParaRPr>
          </a:p>
          <a:p>
            <a:pPr>
              <a:lnSpc>
                <a:spcPct val="100000"/>
              </a:lnSpc>
              <a:spcBef>
                <a:spcPts val="600"/>
              </a:spcBef>
              <a:buNone/>
            </a:pPr>
            <a:r>
              <a:rPr lang="es-ES" altLang="zh-CN" sz="1800" dirty="0">
                <a:solidFill>
                  <a:srgbClr val="000000"/>
                </a:solidFill>
              </a:rPr>
              <a:t>    </a:t>
            </a:r>
            <a:r>
              <a:rPr lang="es-ES" altLang="zh-CN" sz="1800" dirty="0" smtClean="0">
                <a:solidFill>
                  <a:srgbClr val="000000"/>
                </a:solidFill>
              </a:rPr>
              <a:t>  x=1</a:t>
            </a:r>
            <a:r>
              <a:rPr lang="es-ES" altLang="zh-CN" sz="1800" dirty="0">
                <a:solidFill>
                  <a:srgbClr val="000000"/>
                </a:solidFill>
              </a:rPr>
              <a:t>;</a:t>
            </a:r>
          </a:p>
          <a:p>
            <a:pPr>
              <a:lnSpc>
                <a:spcPct val="100000"/>
              </a:lnSpc>
              <a:spcBef>
                <a:spcPts val="600"/>
              </a:spcBef>
              <a:buNone/>
            </a:pPr>
            <a:r>
              <a:rPr lang="es-ES" altLang="zh-CN" sz="1800" dirty="0">
                <a:solidFill>
                  <a:srgbClr val="000000"/>
                </a:solidFill>
              </a:rPr>
              <a:t>    </a:t>
            </a:r>
            <a:r>
              <a:rPr lang="es-ES" altLang="zh-CN" sz="1800" dirty="0" smtClean="0">
                <a:solidFill>
                  <a:srgbClr val="000000"/>
                </a:solidFill>
              </a:rPr>
              <a:t>  y=1</a:t>
            </a:r>
            <a:r>
              <a:rPr lang="es-ES" altLang="zh-CN" sz="1800" dirty="0">
                <a:solidFill>
                  <a:srgbClr val="000000"/>
                </a:solidFill>
              </a:rPr>
              <a:t>;</a:t>
            </a:r>
          </a:p>
          <a:p>
            <a:pPr>
              <a:lnSpc>
                <a:spcPct val="100000"/>
              </a:lnSpc>
              <a:spcBef>
                <a:spcPts val="600"/>
              </a:spcBef>
              <a:buNone/>
            </a:pPr>
            <a:r>
              <a:rPr lang="es-ES" altLang="zh-CN" sz="1800" dirty="0">
                <a:solidFill>
                  <a:srgbClr val="000000"/>
                </a:solidFill>
              </a:rPr>
              <a:t>     </a:t>
            </a:r>
            <a:r>
              <a:rPr lang="es-ES" altLang="zh-CN" sz="1800" dirty="0" smtClean="0">
                <a:solidFill>
                  <a:srgbClr val="000000"/>
                </a:solidFill>
              </a:rPr>
              <a:t> </a:t>
            </a:r>
            <a:r>
              <a:rPr lang="es-ES" altLang="zh-CN" sz="1800" dirty="0" smtClean="0">
                <a:solidFill>
                  <a:srgbClr val="C00000"/>
                </a:solidFill>
              </a:rPr>
              <a:t>z=x++,</a:t>
            </a:r>
            <a:r>
              <a:rPr lang="es-ES" altLang="zh-CN" sz="1800" dirty="0" smtClean="0">
                <a:solidFill>
                  <a:srgbClr val="000000"/>
                </a:solidFill>
              </a:rPr>
              <a:t>y++,++y; //</a:t>
            </a:r>
            <a:r>
              <a:rPr lang="zh-CN" altLang="en-US" sz="1800" dirty="0" smtClean="0">
                <a:solidFill>
                  <a:srgbClr val="000000"/>
                </a:solidFill>
              </a:rPr>
              <a:t>或</a:t>
            </a:r>
            <a:r>
              <a:rPr lang="es-ES" altLang="zh-CN" sz="1800" dirty="0" smtClean="0">
                <a:solidFill>
                  <a:srgbClr val="000000"/>
                </a:solidFill>
              </a:rPr>
              <a:t> z=x1</a:t>
            </a:r>
            <a:r>
              <a:rPr lang="es-ES" altLang="zh-CN" sz="1800" dirty="0">
                <a:solidFill>
                  <a:srgbClr val="000000"/>
                </a:solidFill>
              </a:rPr>
              <a:t>++,</a:t>
            </a:r>
            <a:r>
              <a:rPr lang="es-ES" altLang="zh-CN" sz="1800" dirty="0" smtClean="0">
                <a:solidFill>
                  <a:srgbClr val="000000"/>
                </a:solidFill>
              </a:rPr>
              <a:t>y++,y++;</a:t>
            </a:r>
            <a:endParaRPr lang="es-ES" altLang="zh-CN" sz="1800" dirty="0">
              <a:solidFill>
                <a:srgbClr val="000000"/>
              </a:solidFill>
            </a:endParaRPr>
          </a:p>
          <a:p>
            <a:pPr>
              <a:lnSpc>
                <a:spcPct val="100000"/>
              </a:lnSpc>
              <a:spcBef>
                <a:spcPts val="600"/>
              </a:spcBef>
              <a:buNone/>
            </a:pPr>
            <a:r>
              <a:rPr lang="es-ES" altLang="zh-CN" sz="1800" dirty="0">
                <a:solidFill>
                  <a:srgbClr val="000000"/>
                </a:solidFill>
              </a:rPr>
              <a:t>    </a:t>
            </a:r>
            <a:r>
              <a:rPr lang="es-ES" altLang="zh-CN" sz="1800" dirty="0" smtClean="0">
                <a:solidFill>
                  <a:srgbClr val="000000"/>
                </a:solidFill>
              </a:rPr>
              <a:t>  printf</a:t>
            </a:r>
            <a:r>
              <a:rPr lang="es-ES" altLang="zh-CN" sz="1800" dirty="0">
                <a:solidFill>
                  <a:srgbClr val="000000"/>
                </a:solidFill>
              </a:rPr>
              <a:t>("%d,%d,%d\n",</a:t>
            </a:r>
            <a:r>
              <a:rPr lang="es-ES" altLang="zh-CN" sz="1800" dirty="0" smtClean="0">
                <a:solidFill>
                  <a:srgbClr val="000000"/>
                </a:solidFill>
              </a:rPr>
              <a:t>x,y,z);   </a:t>
            </a:r>
            <a:endParaRPr lang="es-ES" altLang="zh-CN" sz="1800" dirty="0">
              <a:solidFill>
                <a:srgbClr val="000000"/>
              </a:solidFill>
            </a:endParaRPr>
          </a:p>
          <a:p>
            <a:pPr>
              <a:lnSpc>
                <a:spcPct val="100000"/>
              </a:lnSpc>
              <a:spcBef>
                <a:spcPts val="600"/>
              </a:spcBef>
              <a:buNone/>
            </a:pPr>
            <a:r>
              <a:rPr lang="es-ES" altLang="zh-CN" sz="1800" dirty="0" smtClean="0">
                <a:solidFill>
                  <a:srgbClr val="000000"/>
                </a:solidFill>
              </a:rPr>
              <a:t>      return </a:t>
            </a:r>
            <a:r>
              <a:rPr lang="es-ES" altLang="zh-CN" sz="1800" dirty="0">
                <a:solidFill>
                  <a:srgbClr val="000000"/>
                </a:solidFill>
              </a:rPr>
              <a:t>0</a:t>
            </a:r>
            <a:r>
              <a:rPr lang="es-ES" altLang="zh-CN" sz="1800" dirty="0" smtClean="0">
                <a:solidFill>
                  <a:srgbClr val="000000"/>
                </a:solidFill>
              </a:rPr>
              <a:t>;</a:t>
            </a:r>
          </a:p>
          <a:p>
            <a:pPr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CN" sz="1800" dirty="0" smtClean="0">
                <a:solidFill>
                  <a:srgbClr val="000000"/>
                </a:solidFill>
              </a:rPr>
              <a:t> }</a:t>
            </a:r>
            <a:endParaRPr lang="en-US" altLang="zh-CN" sz="1800" dirty="0">
              <a:solidFill>
                <a:srgbClr val="000000"/>
              </a:solidFill>
            </a:endParaRPr>
          </a:p>
        </p:txBody>
      </p:sp>
      <p:sp>
        <p:nvSpPr>
          <p:cNvPr id="8" name="内容占位符 2"/>
          <p:cNvSpPr txBox="1">
            <a:spLocks/>
          </p:cNvSpPr>
          <p:nvPr/>
        </p:nvSpPr>
        <p:spPr bwMode="auto">
          <a:xfrm>
            <a:off x="5661279" y="1816290"/>
            <a:ext cx="2065401" cy="323240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l" defTabSz="685800" rtl="0" fontAlgn="base">
              <a:lnSpc>
                <a:spcPct val="90000"/>
              </a:lnSpc>
              <a:spcBef>
                <a:spcPts val="135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anose="05020102010507070707" pitchFamily="18" charset="2"/>
              <a:buChar char=""/>
              <a:defRPr sz="2400" kern="1200">
                <a:solidFill>
                  <a:srgbClr val="1A93C8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1pPr>
            <a:lvl2pPr marL="628650" indent="-342900" algn="l" defTabSz="685800" rtl="0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SzPct val="80000"/>
              <a:buFont typeface="Wingdings" panose="05000000000000000000" pitchFamily="2" charset="2"/>
              <a:buChar char="ü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2pPr>
            <a:lvl3pPr marL="857250" indent="-17145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Calibri" panose="020F0502020204030204" pitchFamily="34" charset="0"/>
              <a:buChar char="•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3pPr>
            <a:lvl4pPr marL="1200150" indent="-17145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Calibri" panose="020F0502020204030204" pitchFamily="34" charset="0"/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4pPr>
            <a:lvl5pPr marL="1543050" indent="-17145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Calibri" panose="020F0502020204030204" pitchFamily="34" charset="0"/>
              <a:buChar char="•"/>
              <a:defRPr sz="1300" kern="1200">
                <a:solidFill>
                  <a:srgbClr val="7F7F7F"/>
                </a:solidFill>
                <a:latin typeface="+mn-lt"/>
                <a:ea typeface="幼圆" panose="02010509060101010101" pitchFamily="49" charset="-122"/>
                <a:cs typeface="+mn-cs"/>
                <a:sym typeface="宋体" panose="02010600030101010101" pitchFamily="2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600"/>
              </a:spcBef>
              <a:buNone/>
            </a:pPr>
            <a:r>
              <a:rPr lang="zh-CN" altLang="en-US" sz="2000" dirty="0" smtClean="0">
                <a:solidFill>
                  <a:srgbClr val="000000"/>
                </a:solidFill>
              </a:rPr>
              <a:t>选项：</a:t>
            </a:r>
            <a:endParaRPr lang="en-US" altLang="zh-CN" sz="2000" dirty="0" smtClean="0">
              <a:solidFill>
                <a:srgbClr val="000000"/>
              </a:solidFill>
            </a:endParaRPr>
          </a:p>
          <a:p>
            <a:pPr lvl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CN" sz="1800" dirty="0" smtClean="0">
                <a:solidFill>
                  <a:srgbClr val="000000"/>
                </a:solidFill>
              </a:rPr>
              <a:t>A</a:t>
            </a:r>
            <a:r>
              <a:rPr lang="zh-CN" altLang="en-US" sz="1800" dirty="0" smtClean="0">
                <a:solidFill>
                  <a:srgbClr val="000000"/>
                </a:solidFill>
              </a:rPr>
              <a:t>：</a:t>
            </a:r>
            <a:r>
              <a:rPr lang="en-US" altLang="zh-CN" sz="1800" dirty="0" smtClean="0">
                <a:solidFill>
                  <a:srgbClr val="000000"/>
                </a:solidFill>
              </a:rPr>
              <a:t>2</a:t>
            </a:r>
            <a:r>
              <a:rPr lang="zh-CN" altLang="en-US" sz="1800" dirty="0">
                <a:solidFill>
                  <a:srgbClr val="000000"/>
                </a:solidFill>
              </a:rPr>
              <a:t>，</a:t>
            </a:r>
            <a:r>
              <a:rPr lang="en-US" altLang="zh-CN" sz="1800" dirty="0">
                <a:solidFill>
                  <a:srgbClr val="000000"/>
                </a:solidFill>
              </a:rPr>
              <a:t>3</a:t>
            </a:r>
            <a:r>
              <a:rPr lang="zh-CN" altLang="en-US" sz="1800" dirty="0">
                <a:solidFill>
                  <a:srgbClr val="000000"/>
                </a:solidFill>
              </a:rPr>
              <a:t>，</a:t>
            </a:r>
            <a:r>
              <a:rPr lang="en-US" altLang="zh-CN" sz="1800" dirty="0">
                <a:solidFill>
                  <a:srgbClr val="000000"/>
                </a:solidFill>
              </a:rPr>
              <a:t>3 </a:t>
            </a:r>
            <a:endParaRPr lang="en-US" altLang="zh-CN" sz="1800" dirty="0" smtClean="0">
              <a:solidFill>
                <a:srgbClr val="000000"/>
              </a:solidFill>
            </a:endParaRPr>
          </a:p>
          <a:p>
            <a:pPr lvl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CN" sz="1800" dirty="0" smtClean="0">
                <a:solidFill>
                  <a:srgbClr val="000000"/>
                </a:solidFill>
              </a:rPr>
              <a:t>B</a:t>
            </a:r>
            <a:r>
              <a:rPr lang="zh-CN" altLang="en-US" sz="1800" dirty="0" smtClean="0">
                <a:solidFill>
                  <a:srgbClr val="000000"/>
                </a:solidFill>
              </a:rPr>
              <a:t>：</a:t>
            </a:r>
            <a:r>
              <a:rPr lang="en-US" altLang="zh-CN" sz="1800" dirty="0" smtClean="0">
                <a:solidFill>
                  <a:srgbClr val="000000"/>
                </a:solidFill>
              </a:rPr>
              <a:t>2</a:t>
            </a:r>
            <a:r>
              <a:rPr lang="zh-CN" altLang="en-US" sz="1800" dirty="0">
                <a:solidFill>
                  <a:srgbClr val="000000"/>
                </a:solidFill>
              </a:rPr>
              <a:t>，</a:t>
            </a:r>
            <a:r>
              <a:rPr lang="en-US" altLang="zh-CN" sz="1800" dirty="0">
                <a:solidFill>
                  <a:srgbClr val="000000"/>
                </a:solidFill>
              </a:rPr>
              <a:t>3</a:t>
            </a:r>
            <a:r>
              <a:rPr lang="zh-CN" altLang="en-US" sz="1800" dirty="0">
                <a:solidFill>
                  <a:srgbClr val="000000"/>
                </a:solidFill>
              </a:rPr>
              <a:t>，</a:t>
            </a:r>
            <a:r>
              <a:rPr lang="en-US" altLang="zh-CN" sz="1800" dirty="0" smtClean="0">
                <a:solidFill>
                  <a:srgbClr val="000000"/>
                </a:solidFill>
              </a:rPr>
              <a:t>2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CN" sz="1800" dirty="0" smtClean="0">
                <a:solidFill>
                  <a:srgbClr val="000000"/>
                </a:solidFill>
              </a:rPr>
              <a:t>C</a:t>
            </a:r>
            <a:r>
              <a:rPr lang="zh-CN" altLang="en-US" sz="1800" dirty="0" smtClean="0">
                <a:solidFill>
                  <a:srgbClr val="000000"/>
                </a:solidFill>
              </a:rPr>
              <a:t>：</a:t>
            </a:r>
            <a:r>
              <a:rPr lang="en-US" altLang="zh-CN" sz="1800" dirty="0" smtClean="0">
                <a:solidFill>
                  <a:srgbClr val="000000"/>
                </a:solidFill>
              </a:rPr>
              <a:t>2</a:t>
            </a:r>
            <a:r>
              <a:rPr lang="zh-CN" altLang="en-US" sz="1800" dirty="0">
                <a:solidFill>
                  <a:srgbClr val="000000"/>
                </a:solidFill>
              </a:rPr>
              <a:t>，</a:t>
            </a:r>
            <a:r>
              <a:rPr lang="en-US" altLang="zh-CN" sz="1800" dirty="0">
                <a:solidFill>
                  <a:srgbClr val="000000"/>
                </a:solidFill>
              </a:rPr>
              <a:t>3</a:t>
            </a:r>
            <a:r>
              <a:rPr lang="zh-CN" altLang="en-US" sz="1800" dirty="0">
                <a:solidFill>
                  <a:srgbClr val="000000"/>
                </a:solidFill>
              </a:rPr>
              <a:t>，</a:t>
            </a:r>
            <a:r>
              <a:rPr lang="en-US" altLang="zh-CN" sz="1800" dirty="0" smtClean="0">
                <a:solidFill>
                  <a:srgbClr val="000000"/>
                </a:solidFill>
              </a:rPr>
              <a:t>1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CN" sz="1800" dirty="0" smtClean="0">
                <a:solidFill>
                  <a:srgbClr val="000000"/>
                </a:solidFill>
              </a:rPr>
              <a:t>D</a:t>
            </a:r>
            <a:r>
              <a:rPr lang="zh-CN" altLang="en-US" sz="1800" dirty="0" smtClean="0">
                <a:solidFill>
                  <a:srgbClr val="000000"/>
                </a:solidFill>
              </a:rPr>
              <a:t>：</a:t>
            </a:r>
            <a:r>
              <a:rPr lang="en-US" altLang="zh-CN" sz="1800" dirty="0" smtClean="0">
                <a:solidFill>
                  <a:srgbClr val="000000"/>
                </a:solidFill>
              </a:rPr>
              <a:t>1</a:t>
            </a:r>
            <a:r>
              <a:rPr lang="zh-CN" altLang="en-US" sz="1800" dirty="0">
                <a:solidFill>
                  <a:srgbClr val="000000"/>
                </a:solidFill>
              </a:rPr>
              <a:t>，</a:t>
            </a:r>
            <a:r>
              <a:rPr lang="en-US" altLang="zh-CN" sz="1800" dirty="0">
                <a:solidFill>
                  <a:srgbClr val="000000"/>
                </a:solidFill>
              </a:rPr>
              <a:t>1</a:t>
            </a:r>
            <a:r>
              <a:rPr lang="zh-CN" altLang="en-US" sz="1800" dirty="0">
                <a:solidFill>
                  <a:srgbClr val="000000"/>
                </a:solidFill>
              </a:rPr>
              <a:t>，</a:t>
            </a:r>
            <a:r>
              <a:rPr lang="en-US" altLang="zh-CN" sz="1800" dirty="0" smtClean="0">
                <a:solidFill>
                  <a:srgbClr val="000000"/>
                </a:solidFill>
              </a:rPr>
              <a:t>1</a:t>
            </a:r>
          </a:p>
          <a:p>
            <a:pPr>
              <a:lnSpc>
                <a:spcPct val="100000"/>
              </a:lnSpc>
              <a:spcBef>
                <a:spcPts val="600"/>
              </a:spcBef>
              <a:buNone/>
            </a:pPr>
            <a:endParaRPr lang="en-US" altLang="zh-CN" sz="2000" dirty="0">
              <a:solidFill>
                <a:srgbClr val="000000"/>
              </a:solidFill>
            </a:endParaRPr>
          </a:p>
          <a:p>
            <a:pPr>
              <a:lnSpc>
                <a:spcPct val="100000"/>
              </a:lnSpc>
              <a:spcBef>
                <a:spcPts val="600"/>
              </a:spcBef>
              <a:buNone/>
            </a:pPr>
            <a:r>
              <a:rPr lang="zh-CN" altLang="en-US" sz="1800" dirty="0" smtClean="0">
                <a:solidFill>
                  <a:srgbClr val="000000"/>
                </a:solidFill>
              </a:rPr>
              <a:t>参考答案：</a:t>
            </a:r>
            <a:r>
              <a:rPr lang="en-US" altLang="zh-CN" sz="1800" dirty="0" smtClean="0">
                <a:solidFill>
                  <a:srgbClr val="000000"/>
                </a:solidFill>
              </a:rPr>
              <a:t>C</a:t>
            </a:r>
            <a:endParaRPr lang="en-US" altLang="zh-CN" sz="1800" dirty="0">
              <a:solidFill>
                <a:srgbClr val="000000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14799" y="5097272"/>
            <a:ext cx="77608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7030A0"/>
                </a:solidFill>
                <a:latin typeface="+mn-ea"/>
                <a:ea typeface="+mn-ea"/>
              </a:rPr>
              <a:t>注：</a:t>
            </a:r>
            <a:endParaRPr lang="en-US" altLang="zh-CN" dirty="0" smtClean="0">
              <a:solidFill>
                <a:srgbClr val="7030A0"/>
              </a:solidFill>
              <a:latin typeface="+mn-ea"/>
              <a:ea typeface="+mn-ea"/>
            </a:endParaRPr>
          </a:p>
          <a:p>
            <a:r>
              <a:rPr lang="en-US" altLang="zh-CN" dirty="0" smtClean="0">
                <a:solidFill>
                  <a:srgbClr val="0000CC"/>
                </a:solidFill>
                <a:latin typeface="+mn-ea"/>
                <a:ea typeface="+mn-ea"/>
              </a:rPr>
              <a:t>1</a:t>
            </a:r>
            <a:r>
              <a:rPr lang="zh-CN" altLang="en-US" dirty="0" smtClean="0">
                <a:solidFill>
                  <a:srgbClr val="0000CC"/>
                </a:solidFill>
                <a:latin typeface="+mn-ea"/>
                <a:ea typeface="+mn-ea"/>
              </a:rPr>
              <a:t>、</a:t>
            </a:r>
            <a:r>
              <a:rPr lang="en-US" altLang="zh-CN" dirty="0" smtClean="0">
                <a:solidFill>
                  <a:srgbClr val="C00000"/>
                </a:solidFill>
                <a:latin typeface="+mn-ea"/>
                <a:ea typeface="+mn-ea"/>
              </a:rPr>
              <a:t>z=x++</a:t>
            </a:r>
            <a:r>
              <a:rPr lang="zh-CN" altLang="en-US" dirty="0" smtClean="0">
                <a:solidFill>
                  <a:srgbClr val="C00000"/>
                </a:solidFill>
                <a:latin typeface="+mn-ea"/>
                <a:ea typeface="+mn-ea"/>
              </a:rPr>
              <a:t>的语义</a:t>
            </a:r>
            <a:r>
              <a:rPr lang="zh-CN" altLang="en-US" dirty="0" smtClean="0">
                <a:solidFill>
                  <a:srgbClr val="0000CC"/>
                </a:solidFill>
                <a:latin typeface="+mn-ea"/>
                <a:ea typeface="+mn-ea"/>
              </a:rPr>
              <a:t>：先取</a:t>
            </a:r>
            <a:r>
              <a:rPr lang="en-US" altLang="zh-CN" dirty="0" smtClean="0">
                <a:solidFill>
                  <a:srgbClr val="0000CC"/>
                </a:solidFill>
                <a:latin typeface="+mn-ea"/>
                <a:ea typeface="+mn-ea"/>
              </a:rPr>
              <a:t>x</a:t>
            </a:r>
            <a:r>
              <a:rPr lang="zh-CN" altLang="en-US" dirty="0" smtClean="0">
                <a:solidFill>
                  <a:srgbClr val="0000CC"/>
                </a:solidFill>
                <a:latin typeface="+mn-ea"/>
                <a:ea typeface="+mn-ea"/>
              </a:rPr>
              <a:t>的值，并赋给</a:t>
            </a:r>
            <a:r>
              <a:rPr lang="en-US" altLang="zh-CN" dirty="0" smtClean="0">
                <a:solidFill>
                  <a:srgbClr val="0000CC"/>
                </a:solidFill>
                <a:latin typeface="+mn-ea"/>
                <a:ea typeface="+mn-ea"/>
              </a:rPr>
              <a:t>z</a:t>
            </a:r>
            <a:r>
              <a:rPr lang="zh-CN" altLang="en-US" dirty="0" smtClean="0">
                <a:solidFill>
                  <a:srgbClr val="0000CC"/>
                </a:solidFill>
                <a:latin typeface="+mn-ea"/>
                <a:ea typeface="+mn-ea"/>
              </a:rPr>
              <a:t>，然后</a:t>
            </a:r>
            <a:r>
              <a:rPr lang="en-US" altLang="zh-CN" dirty="0" smtClean="0">
                <a:solidFill>
                  <a:srgbClr val="0000CC"/>
                </a:solidFill>
                <a:latin typeface="+mn-ea"/>
                <a:ea typeface="+mn-ea"/>
              </a:rPr>
              <a:t>x=x+1</a:t>
            </a:r>
            <a:r>
              <a:rPr lang="zh-CN" altLang="en-US" dirty="0" smtClean="0">
                <a:solidFill>
                  <a:srgbClr val="0000CC"/>
                </a:solidFill>
                <a:latin typeface="+mn-ea"/>
                <a:ea typeface="+mn-ea"/>
              </a:rPr>
              <a:t>；</a:t>
            </a:r>
            <a:r>
              <a:rPr lang="zh-CN" altLang="en-US" dirty="0" smtClean="0">
                <a:solidFill>
                  <a:srgbClr val="7030A0"/>
                </a:solidFill>
                <a:latin typeface="+mn-ea"/>
                <a:ea typeface="+mn-ea"/>
              </a:rPr>
              <a:t>如果</a:t>
            </a:r>
            <a:r>
              <a:rPr lang="en-US" altLang="zh-CN" dirty="0" smtClean="0">
                <a:solidFill>
                  <a:srgbClr val="7030A0"/>
                </a:solidFill>
                <a:latin typeface="+mn-ea"/>
                <a:ea typeface="+mn-ea"/>
              </a:rPr>
              <a:t>z=++x,</a:t>
            </a:r>
            <a:r>
              <a:rPr lang="zh-CN" altLang="en-US" dirty="0" smtClean="0">
                <a:solidFill>
                  <a:srgbClr val="7030A0"/>
                </a:solidFill>
                <a:latin typeface="+mn-ea"/>
                <a:ea typeface="+mn-ea"/>
              </a:rPr>
              <a:t>结果是</a:t>
            </a:r>
            <a:r>
              <a:rPr lang="en-US" altLang="zh-CN" dirty="0" smtClean="0">
                <a:solidFill>
                  <a:srgbClr val="7030A0"/>
                </a:solidFill>
                <a:latin typeface="+mn-ea"/>
                <a:ea typeface="+mn-ea"/>
              </a:rPr>
              <a:t>B</a:t>
            </a:r>
          </a:p>
          <a:p>
            <a:r>
              <a:rPr lang="en-US" altLang="zh-CN" dirty="0" smtClean="0">
                <a:solidFill>
                  <a:srgbClr val="000000"/>
                </a:solidFill>
                <a:latin typeface="+mn-ea"/>
                <a:ea typeface="+mn-ea"/>
              </a:rPr>
              <a:t>2</a:t>
            </a:r>
            <a:r>
              <a:rPr lang="zh-CN" altLang="en-US" dirty="0" smtClean="0">
                <a:solidFill>
                  <a:srgbClr val="000000"/>
                </a:solidFill>
                <a:latin typeface="+mn-ea"/>
                <a:ea typeface="+mn-ea"/>
              </a:rPr>
              <a:t>、逗号运算符构成的逗号表达式从左往右执行</a:t>
            </a:r>
            <a:endParaRPr lang="zh-CN" altLang="en-US" dirty="0">
              <a:solidFill>
                <a:srgbClr val="000000"/>
              </a:solidFill>
              <a:latin typeface="+mn-ea"/>
              <a:ea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5490848" y="2910233"/>
            <a:ext cx="18902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CN" dirty="0">
                <a:solidFill>
                  <a:srgbClr val="C00000"/>
                </a:solidFill>
                <a:latin typeface="+mn-lt"/>
                <a:ea typeface="+mn-ea"/>
                <a:sym typeface="宋体" panose="02010600030101010101" pitchFamily="2" charset="-122"/>
              </a:rPr>
              <a:t>C</a:t>
            </a:r>
            <a:r>
              <a:rPr lang="zh-CN" altLang="en-US" dirty="0">
                <a:solidFill>
                  <a:srgbClr val="C00000"/>
                </a:solidFill>
                <a:latin typeface="+mn-lt"/>
                <a:ea typeface="+mn-ea"/>
                <a:sym typeface="宋体" panose="02010600030101010101" pitchFamily="2" charset="-122"/>
              </a:rPr>
              <a:t>：</a:t>
            </a:r>
            <a:r>
              <a:rPr lang="en-US" altLang="zh-CN" dirty="0">
                <a:solidFill>
                  <a:srgbClr val="C00000"/>
                </a:solidFill>
                <a:latin typeface="+mn-lt"/>
                <a:ea typeface="+mn-ea"/>
                <a:sym typeface="宋体" panose="02010600030101010101" pitchFamily="2" charset="-122"/>
              </a:rPr>
              <a:t>2</a:t>
            </a:r>
            <a:r>
              <a:rPr lang="zh-CN" altLang="en-US" dirty="0">
                <a:solidFill>
                  <a:srgbClr val="C00000"/>
                </a:solidFill>
                <a:latin typeface="+mn-lt"/>
                <a:ea typeface="+mn-ea"/>
                <a:sym typeface="宋体" panose="02010600030101010101" pitchFamily="2" charset="-122"/>
              </a:rPr>
              <a:t>，</a:t>
            </a:r>
            <a:r>
              <a:rPr lang="en-US" altLang="zh-CN" dirty="0">
                <a:solidFill>
                  <a:srgbClr val="C00000"/>
                </a:solidFill>
                <a:latin typeface="+mn-lt"/>
                <a:ea typeface="+mn-ea"/>
                <a:sym typeface="宋体" panose="02010600030101010101" pitchFamily="2" charset="-122"/>
              </a:rPr>
              <a:t>3</a:t>
            </a:r>
            <a:r>
              <a:rPr lang="zh-CN" altLang="en-US" dirty="0">
                <a:solidFill>
                  <a:srgbClr val="C00000"/>
                </a:solidFill>
                <a:latin typeface="+mn-lt"/>
                <a:ea typeface="+mn-ea"/>
                <a:sym typeface="宋体" panose="02010600030101010101" pitchFamily="2" charset="-122"/>
              </a:rPr>
              <a:t>，</a:t>
            </a:r>
            <a:r>
              <a:rPr lang="en-US" altLang="zh-CN" dirty="0">
                <a:solidFill>
                  <a:srgbClr val="C00000"/>
                </a:solidFill>
                <a:latin typeface="+mn-lt"/>
                <a:ea typeface="+mn-ea"/>
                <a:sym typeface="宋体" panose="02010600030101010101" pitchFamily="2" charset="-122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307907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4" grpId="0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7030A0"/>
                </a:solidFill>
              </a:rPr>
              <a:t>课后练习</a:t>
            </a:r>
            <a:r>
              <a:rPr lang="zh-CN" altLang="en-US" dirty="0" smtClean="0">
                <a:solidFill>
                  <a:srgbClr val="7030A0"/>
                </a:solidFill>
              </a:rPr>
              <a:t>：</a:t>
            </a:r>
            <a:r>
              <a:rPr lang="zh-CN" altLang="en-US" dirty="0" smtClean="0"/>
              <a:t>逗号表达式的执行过程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5775" y="1135063"/>
            <a:ext cx="8089900" cy="574865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b="1" dirty="0" smtClean="0">
                <a:solidFill>
                  <a:srgbClr val="0000CC"/>
                </a:solidFill>
                <a:latin typeface="宋体" panose="02010600030101010101" pitchFamily="2" charset="-122"/>
              </a:rPr>
              <a:t>下述程序段的输出是什么？</a:t>
            </a:r>
            <a:endParaRPr lang="en-US" altLang="zh-CN" sz="2000" b="1" dirty="0" smtClean="0">
              <a:solidFill>
                <a:srgbClr val="0000CC"/>
              </a:solidFill>
              <a:latin typeface="宋体" panose="02010600030101010101" pitchFamily="2" charset="-122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zh-CN" sz="2000" b="1" dirty="0">
              <a:solidFill>
                <a:srgbClr val="0000CC"/>
              </a:solidFill>
              <a:latin typeface="宋体" panose="02010600030101010101" pitchFamily="2" charset="-122"/>
            </a:endParaRPr>
          </a:p>
        </p:txBody>
      </p:sp>
      <p:sp>
        <p:nvSpPr>
          <p:cNvPr id="7" name="内容占位符 2"/>
          <p:cNvSpPr txBox="1">
            <a:spLocks/>
          </p:cNvSpPr>
          <p:nvPr/>
        </p:nvSpPr>
        <p:spPr bwMode="auto">
          <a:xfrm>
            <a:off x="933831" y="1858646"/>
            <a:ext cx="4425696" cy="3190049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l" defTabSz="685800" rtl="0" fontAlgn="base">
              <a:lnSpc>
                <a:spcPct val="90000"/>
              </a:lnSpc>
              <a:spcBef>
                <a:spcPts val="135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anose="05020102010507070707" pitchFamily="18" charset="2"/>
              <a:buChar char=""/>
              <a:defRPr sz="2400" kern="1200">
                <a:solidFill>
                  <a:srgbClr val="1A93C8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1pPr>
            <a:lvl2pPr marL="628650" indent="-342900" algn="l" defTabSz="685800" rtl="0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SzPct val="80000"/>
              <a:buFont typeface="Wingdings" panose="05000000000000000000" pitchFamily="2" charset="2"/>
              <a:buChar char="ü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2pPr>
            <a:lvl3pPr marL="857250" indent="-17145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Calibri" panose="020F0502020204030204" pitchFamily="34" charset="0"/>
              <a:buChar char="•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3pPr>
            <a:lvl4pPr marL="1200150" indent="-17145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Calibri" panose="020F0502020204030204" pitchFamily="34" charset="0"/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4pPr>
            <a:lvl5pPr marL="1543050" indent="-17145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Calibri" panose="020F0502020204030204" pitchFamily="34" charset="0"/>
              <a:buChar char="•"/>
              <a:defRPr sz="1300" kern="1200">
                <a:solidFill>
                  <a:srgbClr val="7F7F7F"/>
                </a:solidFill>
                <a:latin typeface="+mn-lt"/>
                <a:ea typeface="幼圆" panose="02010509060101010101" pitchFamily="49" charset="-122"/>
                <a:cs typeface="+mn-cs"/>
                <a:sym typeface="宋体" panose="02010600030101010101" pitchFamily="2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600"/>
              </a:spcBef>
              <a:buNone/>
            </a:pPr>
            <a:r>
              <a:rPr lang="es-ES" altLang="zh-CN" sz="1800" dirty="0">
                <a:solidFill>
                  <a:srgbClr val="000000"/>
                </a:solidFill>
              </a:rPr>
              <a:t>int main()</a:t>
            </a:r>
          </a:p>
          <a:p>
            <a:pPr>
              <a:lnSpc>
                <a:spcPct val="100000"/>
              </a:lnSpc>
              <a:spcBef>
                <a:spcPts val="600"/>
              </a:spcBef>
              <a:buNone/>
            </a:pPr>
            <a:r>
              <a:rPr lang="es-ES" altLang="zh-CN" sz="1800" dirty="0">
                <a:solidFill>
                  <a:srgbClr val="000000"/>
                </a:solidFill>
              </a:rPr>
              <a:t>{</a:t>
            </a:r>
          </a:p>
          <a:p>
            <a:pPr>
              <a:lnSpc>
                <a:spcPct val="100000"/>
              </a:lnSpc>
              <a:spcBef>
                <a:spcPts val="600"/>
              </a:spcBef>
              <a:buNone/>
            </a:pPr>
            <a:r>
              <a:rPr lang="es-ES" altLang="zh-CN" sz="1800" dirty="0" smtClean="0">
                <a:solidFill>
                  <a:srgbClr val="000000"/>
                </a:solidFill>
              </a:rPr>
              <a:t>      int x,y,z;</a:t>
            </a:r>
            <a:endParaRPr lang="es-ES" altLang="zh-CN" sz="1800" dirty="0">
              <a:solidFill>
                <a:srgbClr val="000000"/>
              </a:solidFill>
            </a:endParaRPr>
          </a:p>
          <a:p>
            <a:pPr>
              <a:lnSpc>
                <a:spcPct val="100000"/>
              </a:lnSpc>
              <a:spcBef>
                <a:spcPts val="600"/>
              </a:spcBef>
              <a:buNone/>
            </a:pPr>
            <a:r>
              <a:rPr lang="es-ES" altLang="zh-CN" sz="1800" dirty="0">
                <a:solidFill>
                  <a:srgbClr val="000000"/>
                </a:solidFill>
              </a:rPr>
              <a:t>    </a:t>
            </a:r>
            <a:r>
              <a:rPr lang="es-ES" altLang="zh-CN" sz="1800" dirty="0" smtClean="0">
                <a:solidFill>
                  <a:srgbClr val="000000"/>
                </a:solidFill>
              </a:rPr>
              <a:t>  x=1</a:t>
            </a:r>
            <a:r>
              <a:rPr lang="es-ES" altLang="zh-CN" sz="1800" dirty="0">
                <a:solidFill>
                  <a:srgbClr val="000000"/>
                </a:solidFill>
              </a:rPr>
              <a:t>;</a:t>
            </a:r>
          </a:p>
          <a:p>
            <a:pPr>
              <a:lnSpc>
                <a:spcPct val="100000"/>
              </a:lnSpc>
              <a:spcBef>
                <a:spcPts val="600"/>
              </a:spcBef>
              <a:buNone/>
            </a:pPr>
            <a:r>
              <a:rPr lang="es-ES" altLang="zh-CN" sz="1800" dirty="0">
                <a:solidFill>
                  <a:srgbClr val="000000"/>
                </a:solidFill>
              </a:rPr>
              <a:t>    </a:t>
            </a:r>
            <a:r>
              <a:rPr lang="es-ES" altLang="zh-CN" sz="1800" dirty="0" smtClean="0">
                <a:solidFill>
                  <a:srgbClr val="000000"/>
                </a:solidFill>
              </a:rPr>
              <a:t>  y=1</a:t>
            </a:r>
            <a:r>
              <a:rPr lang="es-ES" altLang="zh-CN" sz="1800" dirty="0">
                <a:solidFill>
                  <a:srgbClr val="000000"/>
                </a:solidFill>
              </a:rPr>
              <a:t>;</a:t>
            </a:r>
          </a:p>
          <a:p>
            <a:pPr>
              <a:lnSpc>
                <a:spcPct val="100000"/>
              </a:lnSpc>
              <a:spcBef>
                <a:spcPts val="600"/>
              </a:spcBef>
              <a:buNone/>
            </a:pPr>
            <a:r>
              <a:rPr lang="es-ES" altLang="zh-CN" sz="1800" dirty="0">
                <a:solidFill>
                  <a:srgbClr val="0000CC"/>
                </a:solidFill>
              </a:rPr>
              <a:t>      z=(x++,y</a:t>
            </a:r>
            <a:r>
              <a:rPr lang="es-ES" altLang="zh-CN" sz="1800" dirty="0" smtClean="0">
                <a:solidFill>
                  <a:srgbClr val="0000CC"/>
                </a:solidFill>
              </a:rPr>
              <a:t>++,y++); </a:t>
            </a:r>
            <a:r>
              <a:rPr lang="es-ES" altLang="zh-CN" sz="1800" dirty="0" smtClean="0">
                <a:solidFill>
                  <a:srgbClr val="000000"/>
                </a:solidFill>
              </a:rPr>
              <a:t>//</a:t>
            </a:r>
            <a:r>
              <a:rPr lang="zh-CN" altLang="en-US" sz="1800" dirty="0" smtClean="0">
                <a:solidFill>
                  <a:srgbClr val="000000"/>
                </a:solidFill>
              </a:rPr>
              <a:t>或</a:t>
            </a:r>
            <a:r>
              <a:rPr lang="en-US" altLang="zh-CN" sz="1800" dirty="0">
                <a:solidFill>
                  <a:srgbClr val="000000"/>
                </a:solidFill>
              </a:rPr>
              <a:t>z=(x++,y++,(y++))</a:t>
            </a:r>
            <a:endParaRPr lang="es-ES" altLang="zh-CN" sz="1800" dirty="0">
              <a:solidFill>
                <a:srgbClr val="000000"/>
              </a:solidFill>
            </a:endParaRPr>
          </a:p>
          <a:p>
            <a:pPr>
              <a:lnSpc>
                <a:spcPct val="100000"/>
              </a:lnSpc>
              <a:spcBef>
                <a:spcPts val="600"/>
              </a:spcBef>
              <a:buNone/>
            </a:pPr>
            <a:r>
              <a:rPr lang="es-ES" altLang="zh-CN" sz="1800" dirty="0">
                <a:solidFill>
                  <a:srgbClr val="000000"/>
                </a:solidFill>
              </a:rPr>
              <a:t>    </a:t>
            </a:r>
            <a:r>
              <a:rPr lang="es-ES" altLang="zh-CN" sz="1800" dirty="0" smtClean="0">
                <a:solidFill>
                  <a:srgbClr val="000000"/>
                </a:solidFill>
              </a:rPr>
              <a:t>  printf</a:t>
            </a:r>
            <a:r>
              <a:rPr lang="es-ES" altLang="zh-CN" sz="1800" dirty="0">
                <a:solidFill>
                  <a:srgbClr val="000000"/>
                </a:solidFill>
              </a:rPr>
              <a:t>("%d,%d,%d\n",</a:t>
            </a:r>
            <a:r>
              <a:rPr lang="es-ES" altLang="zh-CN" sz="1800" dirty="0" smtClean="0">
                <a:solidFill>
                  <a:srgbClr val="000000"/>
                </a:solidFill>
              </a:rPr>
              <a:t>x,y,z);   </a:t>
            </a:r>
            <a:endParaRPr lang="es-ES" altLang="zh-CN" sz="1800" dirty="0">
              <a:solidFill>
                <a:srgbClr val="000000"/>
              </a:solidFill>
            </a:endParaRPr>
          </a:p>
          <a:p>
            <a:pPr>
              <a:lnSpc>
                <a:spcPct val="100000"/>
              </a:lnSpc>
              <a:spcBef>
                <a:spcPts val="600"/>
              </a:spcBef>
              <a:buNone/>
            </a:pPr>
            <a:r>
              <a:rPr lang="es-ES" altLang="zh-CN" sz="1800" dirty="0" smtClean="0">
                <a:solidFill>
                  <a:srgbClr val="000000"/>
                </a:solidFill>
              </a:rPr>
              <a:t>      return </a:t>
            </a:r>
            <a:r>
              <a:rPr lang="es-ES" altLang="zh-CN" sz="1800" dirty="0">
                <a:solidFill>
                  <a:srgbClr val="000000"/>
                </a:solidFill>
              </a:rPr>
              <a:t>0</a:t>
            </a:r>
            <a:r>
              <a:rPr lang="es-ES" altLang="zh-CN" sz="1800" dirty="0" smtClean="0">
                <a:solidFill>
                  <a:srgbClr val="000000"/>
                </a:solidFill>
              </a:rPr>
              <a:t>;</a:t>
            </a:r>
          </a:p>
          <a:p>
            <a:pPr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CN" sz="1800" dirty="0" smtClean="0">
                <a:solidFill>
                  <a:srgbClr val="000000"/>
                </a:solidFill>
              </a:rPr>
              <a:t> }</a:t>
            </a:r>
            <a:endParaRPr lang="en-US" altLang="zh-CN" sz="1800" dirty="0">
              <a:solidFill>
                <a:srgbClr val="000000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14799" y="5097272"/>
            <a:ext cx="776087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7030A0"/>
                </a:solidFill>
                <a:latin typeface="+mn-ea"/>
                <a:ea typeface="+mn-ea"/>
              </a:rPr>
              <a:t>注：</a:t>
            </a:r>
            <a:endParaRPr lang="en-US" altLang="zh-CN" dirty="0" smtClean="0">
              <a:solidFill>
                <a:srgbClr val="7030A0"/>
              </a:solidFill>
              <a:latin typeface="+mn-ea"/>
              <a:ea typeface="+mn-ea"/>
            </a:endParaRPr>
          </a:p>
          <a:p>
            <a:r>
              <a:rPr lang="en-US" altLang="zh-CN" sz="1600" dirty="0" smtClean="0">
                <a:solidFill>
                  <a:srgbClr val="0000CC"/>
                </a:solidFill>
                <a:latin typeface="+mn-ea"/>
                <a:ea typeface="+mn-ea"/>
              </a:rPr>
              <a:t>1</a:t>
            </a:r>
            <a:r>
              <a:rPr lang="zh-CN" altLang="en-US" sz="1600" dirty="0" smtClean="0">
                <a:solidFill>
                  <a:srgbClr val="0000CC"/>
                </a:solidFill>
                <a:latin typeface="+mn-ea"/>
                <a:ea typeface="+mn-ea"/>
              </a:rPr>
              <a:t>、</a:t>
            </a:r>
            <a:r>
              <a:rPr lang="en-US" altLang="zh-CN" sz="1600" dirty="0" smtClean="0">
                <a:solidFill>
                  <a:srgbClr val="C00000"/>
                </a:solidFill>
                <a:latin typeface="+mn-ea"/>
                <a:ea typeface="+mn-ea"/>
              </a:rPr>
              <a:t>z=(x++,y++,y++)</a:t>
            </a:r>
            <a:r>
              <a:rPr lang="zh-CN" altLang="en-US" sz="1600" dirty="0" smtClean="0">
                <a:solidFill>
                  <a:srgbClr val="C00000"/>
                </a:solidFill>
                <a:latin typeface="+mn-ea"/>
                <a:ea typeface="+mn-ea"/>
              </a:rPr>
              <a:t>的语义</a:t>
            </a:r>
            <a:r>
              <a:rPr lang="zh-CN" altLang="en-US" sz="1600" dirty="0" smtClean="0">
                <a:solidFill>
                  <a:srgbClr val="0000CC"/>
                </a:solidFill>
                <a:latin typeface="+mn-ea"/>
                <a:ea typeface="+mn-ea"/>
              </a:rPr>
              <a:t>：对于最后一个</a:t>
            </a:r>
            <a:r>
              <a:rPr lang="en-US" altLang="zh-CN" sz="1600" dirty="0" smtClean="0">
                <a:solidFill>
                  <a:srgbClr val="0000CC"/>
                </a:solidFill>
                <a:latin typeface="+mn-ea"/>
                <a:ea typeface="+mn-ea"/>
              </a:rPr>
              <a:t>y++</a:t>
            </a:r>
            <a:r>
              <a:rPr lang="zh-CN" altLang="en-US" sz="1600" dirty="0" smtClean="0">
                <a:solidFill>
                  <a:srgbClr val="0000CC"/>
                </a:solidFill>
                <a:latin typeface="+mn-ea"/>
                <a:ea typeface="+mn-ea"/>
              </a:rPr>
              <a:t>，先取</a:t>
            </a:r>
            <a:r>
              <a:rPr lang="en-US" altLang="zh-CN" sz="1600" dirty="0" smtClean="0">
                <a:solidFill>
                  <a:srgbClr val="0000CC"/>
                </a:solidFill>
                <a:latin typeface="+mn-ea"/>
                <a:ea typeface="+mn-ea"/>
              </a:rPr>
              <a:t>y</a:t>
            </a:r>
            <a:r>
              <a:rPr lang="zh-CN" altLang="en-US" sz="1600" dirty="0" smtClean="0">
                <a:solidFill>
                  <a:srgbClr val="0000CC"/>
                </a:solidFill>
                <a:latin typeface="+mn-ea"/>
                <a:ea typeface="+mn-ea"/>
              </a:rPr>
              <a:t>的值，作为逗号表达式的值，并赋给</a:t>
            </a:r>
            <a:r>
              <a:rPr lang="en-US" altLang="zh-CN" sz="1600" dirty="0" smtClean="0">
                <a:solidFill>
                  <a:srgbClr val="0000CC"/>
                </a:solidFill>
                <a:latin typeface="+mn-ea"/>
                <a:ea typeface="+mn-ea"/>
              </a:rPr>
              <a:t>z</a:t>
            </a:r>
            <a:r>
              <a:rPr lang="zh-CN" altLang="en-US" sz="1600" dirty="0" smtClean="0">
                <a:solidFill>
                  <a:srgbClr val="0000CC"/>
                </a:solidFill>
                <a:latin typeface="+mn-ea"/>
                <a:ea typeface="+mn-ea"/>
              </a:rPr>
              <a:t>，然后</a:t>
            </a:r>
            <a:r>
              <a:rPr lang="en-US" altLang="zh-CN" sz="1600" dirty="0" smtClean="0">
                <a:solidFill>
                  <a:srgbClr val="0000CC"/>
                </a:solidFill>
                <a:latin typeface="+mn-ea"/>
                <a:ea typeface="+mn-ea"/>
              </a:rPr>
              <a:t>y=y+1</a:t>
            </a:r>
            <a:r>
              <a:rPr lang="zh-CN" altLang="en-US" sz="1600" dirty="0" smtClean="0">
                <a:solidFill>
                  <a:srgbClr val="0000CC"/>
                </a:solidFill>
                <a:latin typeface="+mn-ea"/>
                <a:ea typeface="+mn-ea"/>
              </a:rPr>
              <a:t>；</a:t>
            </a:r>
            <a:endParaRPr lang="en-US" altLang="zh-CN" sz="1600" dirty="0" smtClean="0">
              <a:solidFill>
                <a:srgbClr val="7030A0"/>
              </a:solidFill>
              <a:latin typeface="+mn-ea"/>
              <a:ea typeface="+mn-ea"/>
            </a:endParaRPr>
          </a:p>
          <a:p>
            <a:r>
              <a:rPr lang="en-US" altLang="zh-CN" sz="1600" dirty="0" smtClean="0">
                <a:solidFill>
                  <a:srgbClr val="000000"/>
                </a:solidFill>
                <a:latin typeface="+mn-ea"/>
                <a:ea typeface="+mn-ea"/>
              </a:rPr>
              <a:t>2</a:t>
            </a:r>
            <a:r>
              <a:rPr lang="zh-CN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、逗号运算符构成的逗号表达式从左往右执行</a:t>
            </a:r>
            <a:endParaRPr lang="zh-CN" altLang="en-US" sz="1600" dirty="0">
              <a:solidFill>
                <a:srgbClr val="000000"/>
              </a:solidFill>
              <a:latin typeface="+mn-ea"/>
              <a:ea typeface="+mn-ea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5724144" y="1816290"/>
            <a:ext cx="2231136" cy="3232405"/>
            <a:chOff x="5724144" y="1816290"/>
            <a:chExt cx="2231136" cy="3232405"/>
          </a:xfrm>
        </p:grpSpPr>
        <p:sp>
          <p:nvSpPr>
            <p:cNvPr id="10" name="内容占位符 2"/>
            <p:cNvSpPr txBox="1">
              <a:spLocks/>
            </p:cNvSpPr>
            <p:nvPr/>
          </p:nvSpPr>
          <p:spPr bwMode="auto">
            <a:xfrm>
              <a:off x="5889879" y="1816290"/>
              <a:ext cx="2065401" cy="3232405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lvl1pPr algn="l" defTabSz="685800" rtl="0" fontAlgn="base">
                <a:lnSpc>
                  <a:spcPct val="90000"/>
                </a:lnSpc>
                <a:spcBef>
                  <a:spcPts val="1350"/>
                </a:spcBef>
                <a:spcAft>
                  <a:spcPct val="0"/>
                </a:spcAft>
                <a:buClr>
                  <a:schemeClr val="accent1"/>
                </a:buClr>
                <a:buSzPct val="60000"/>
                <a:buFont typeface="Wingdings 2" panose="05020102010507070707" pitchFamily="18" charset="2"/>
                <a:buChar char=""/>
                <a:defRPr sz="2400" kern="1200">
                  <a:solidFill>
                    <a:srgbClr val="1A93C8"/>
                  </a:solidFill>
                  <a:latin typeface="+mn-lt"/>
                  <a:ea typeface="+mn-ea"/>
                  <a:cs typeface="+mn-cs"/>
                  <a:sym typeface="Arial" panose="020B0604020202020204" pitchFamily="34" charset="0"/>
                </a:defRPr>
              </a:lvl1pPr>
              <a:lvl2pPr marL="628650" indent="-342900" algn="l" defTabSz="685800" rtl="0" fontAlgn="base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SzPct val="80000"/>
                <a:buFont typeface="Wingdings" panose="05000000000000000000" pitchFamily="2" charset="2"/>
                <a:buChar char="ü"/>
                <a:defRPr sz="2000" kern="12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2pPr>
              <a:lvl3pPr marL="857250" indent="-171450" algn="l" defTabSz="685800" rtl="0" fontAlgn="base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Calibri" panose="020F0502020204030204" pitchFamily="34" charset="0"/>
                <a:buChar char="•"/>
                <a:defRPr sz="2000" kern="12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3pPr>
              <a:lvl4pPr marL="1200150" indent="-171450" algn="l" defTabSz="685800" rtl="0" fontAlgn="base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Calibri" panose="020F0502020204030204" pitchFamily="34" charset="0"/>
                <a:buChar char="•"/>
                <a:defRPr sz="1600" kern="12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4pPr>
              <a:lvl5pPr marL="1543050" indent="-171450" algn="l" defTabSz="685800" rtl="0" fontAlgn="base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Calibri" panose="020F0502020204030204" pitchFamily="34" charset="0"/>
                <a:buChar char="•"/>
                <a:defRPr sz="1300" kern="1200">
                  <a:solidFill>
                    <a:srgbClr val="7F7F7F"/>
                  </a:solidFill>
                  <a:latin typeface="+mn-lt"/>
                  <a:ea typeface="幼圆" panose="02010509060101010101" pitchFamily="49" charset="-122"/>
                  <a:cs typeface="+mn-cs"/>
                  <a:sym typeface="宋体" panose="02010600030101010101" pitchFamily="2" charset="-122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600"/>
                </a:spcBef>
                <a:buNone/>
              </a:pPr>
              <a:r>
                <a:rPr lang="zh-CN" altLang="en-US" sz="2000" dirty="0" smtClean="0">
                  <a:solidFill>
                    <a:srgbClr val="000000"/>
                  </a:solidFill>
                </a:rPr>
                <a:t>选项：</a:t>
              </a:r>
              <a:endParaRPr lang="en-US" altLang="zh-CN" sz="2000" dirty="0" smtClean="0">
                <a:solidFill>
                  <a:srgbClr val="000000"/>
                </a:solidFill>
              </a:endParaRPr>
            </a:p>
            <a:p>
              <a:pPr lvl="1">
                <a:lnSpc>
                  <a:spcPct val="100000"/>
                </a:lnSpc>
                <a:spcBef>
                  <a:spcPts val="600"/>
                </a:spcBef>
                <a:buNone/>
              </a:pPr>
              <a:r>
                <a:rPr lang="en-US" altLang="zh-CN" sz="1800" dirty="0" smtClean="0">
                  <a:solidFill>
                    <a:srgbClr val="000000"/>
                  </a:solidFill>
                </a:rPr>
                <a:t>A</a:t>
              </a:r>
              <a:r>
                <a:rPr lang="zh-CN" altLang="en-US" sz="1800" dirty="0" smtClean="0">
                  <a:solidFill>
                    <a:srgbClr val="000000"/>
                  </a:solidFill>
                </a:rPr>
                <a:t>：</a:t>
              </a:r>
              <a:r>
                <a:rPr lang="en-US" altLang="zh-CN" sz="1800" dirty="0" smtClean="0">
                  <a:solidFill>
                    <a:srgbClr val="000000"/>
                  </a:solidFill>
                </a:rPr>
                <a:t>2</a:t>
              </a:r>
              <a:r>
                <a:rPr lang="zh-CN" altLang="en-US" sz="1800" dirty="0">
                  <a:solidFill>
                    <a:srgbClr val="000000"/>
                  </a:solidFill>
                </a:rPr>
                <a:t>，</a:t>
              </a:r>
              <a:r>
                <a:rPr lang="en-US" altLang="zh-CN" sz="1800" dirty="0">
                  <a:solidFill>
                    <a:srgbClr val="000000"/>
                  </a:solidFill>
                </a:rPr>
                <a:t>3</a:t>
              </a:r>
              <a:r>
                <a:rPr lang="zh-CN" altLang="en-US" sz="1800" dirty="0">
                  <a:solidFill>
                    <a:srgbClr val="000000"/>
                  </a:solidFill>
                </a:rPr>
                <a:t>，</a:t>
              </a:r>
              <a:r>
                <a:rPr lang="en-US" altLang="zh-CN" sz="1800" dirty="0">
                  <a:solidFill>
                    <a:srgbClr val="000000"/>
                  </a:solidFill>
                </a:rPr>
                <a:t>3 </a:t>
              </a:r>
              <a:endParaRPr lang="en-US" altLang="zh-CN" sz="1800" dirty="0" smtClean="0">
                <a:solidFill>
                  <a:srgbClr val="000000"/>
                </a:solidFill>
              </a:endParaRPr>
            </a:p>
            <a:p>
              <a:pPr lvl="1">
                <a:lnSpc>
                  <a:spcPct val="100000"/>
                </a:lnSpc>
                <a:spcBef>
                  <a:spcPts val="600"/>
                </a:spcBef>
                <a:buNone/>
              </a:pPr>
              <a:r>
                <a:rPr lang="en-US" altLang="zh-CN" sz="1800" dirty="0" smtClean="0">
                  <a:solidFill>
                    <a:srgbClr val="000000"/>
                  </a:solidFill>
                </a:rPr>
                <a:t>B</a:t>
              </a:r>
              <a:r>
                <a:rPr lang="zh-CN" altLang="en-US" sz="1800" dirty="0" smtClean="0">
                  <a:solidFill>
                    <a:srgbClr val="000000"/>
                  </a:solidFill>
                </a:rPr>
                <a:t>：</a:t>
              </a:r>
              <a:r>
                <a:rPr lang="en-US" altLang="zh-CN" sz="1800" dirty="0" smtClean="0"/>
                <a:t>2</a:t>
              </a:r>
              <a:r>
                <a:rPr lang="zh-CN" altLang="en-US" sz="1800" dirty="0" smtClean="0">
                  <a:solidFill>
                    <a:srgbClr val="000000"/>
                  </a:solidFill>
                </a:rPr>
                <a:t>，</a:t>
              </a:r>
              <a:r>
                <a:rPr lang="en-US" altLang="zh-CN" sz="1800" dirty="0">
                  <a:solidFill>
                    <a:srgbClr val="000000"/>
                  </a:solidFill>
                </a:rPr>
                <a:t>3</a:t>
              </a:r>
              <a:r>
                <a:rPr lang="zh-CN" altLang="en-US" sz="1800" dirty="0">
                  <a:solidFill>
                    <a:srgbClr val="000000"/>
                  </a:solidFill>
                </a:rPr>
                <a:t>，</a:t>
              </a:r>
              <a:r>
                <a:rPr lang="en-US" altLang="zh-CN" sz="1800" dirty="0" smtClean="0">
                  <a:solidFill>
                    <a:srgbClr val="000000"/>
                  </a:solidFill>
                </a:rPr>
                <a:t>2</a:t>
              </a:r>
            </a:p>
            <a:p>
              <a:pPr lvl="1">
                <a:lnSpc>
                  <a:spcPct val="100000"/>
                </a:lnSpc>
                <a:spcBef>
                  <a:spcPts val="600"/>
                </a:spcBef>
                <a:buNone/>
              </a:pPr>
              <a:r>
                <a:rPr lang="en-US" altLang="zh-CN" sz="1800" dirty="0" smtClean="0">
                  <a:solidFill>
                    <a:srgbClr val="000000"/>
                  </a:solidFill>
                </a:rPr>
                <a:t>C</a:t>
              </a:r>
              <a:r>
                <a:rPr lang="zh-CN" altLang="en-US" sz="1800" dirty="0" smtClean="0">
                  <a:solidFill>
                    <a:srgbClr val="000000"/>
                  </a:solidFill>
                </a:rPr>
                <a:t>：</a:t>
              </a:r>
              <a:r>
                <a:rPr lang="en-US" altLang="zh-CN" sz="1800" dirty="0" smtClean="0">
                  <a:solidFill>
                    <a:srgbClr val="000000"/>
                  </a:solidFill>
                </a:rPr>
                <a:t>2</a:t>
              </a:r>
              <a:r>
                <a:rPr lang="zh-CN" altLang="en-US" sz="1800" dirty="0">
                  <a:solidFill>
                    <a:srgbClr val="000000"/>
                  </a:solidFill>
                </a:rPr>
                <a:t>，</a:t>
              </a:r>
              <a:r>
                <a:rPr lang="en-US" altLang="zh-CN" sz="1800" dirty="0">
                  <a:solidFill>
                    <a:srgbClr val="000000"/>
                  </a:solidFill>
                </a:rPr>
                <a:t>3</a:t>
              </a:r>
              <a:r>
                <a:rPr lang="zh-CN" altLang="en-US" sz="1800" dirty="0">
                  <a:solidFill>
                    <a:srgbClr val="000000"/>
                  </a:solidFill>
                </a:rPr>
                <a:t>，</a:t>
              </a:r>
              <a:r>
                <a:rPr lang="en-US" altLang="zh-CN" sz="1800" dirty="0" smtClean="0">
                  <a:solidFill>
                    <a:srgbClr val="000000"/>
                  </a:solidFill>
                </a:rPr>
                <a:t>1</a:t>
              </a:r>
            </a:p>
            <a:p>
              <a:pPr lvl="1">
                <a:lnSpc>
                  <a:spcPct val="100000"/>
                </a:lnSpc>
                <a:spcBef>
                  <a:spcPts val="600"/>
                </a:spcBef>
                <a:buNone/>
              </a:pPr>
              <a:r>
                <a:rPr lang="en-US" altLang="zh-CN" sz="1800" dirty="0" smtClean="0">
                  <a:solidFill>
                    <a:srgbClr val="000000"/>
                  </a:solidFill>
                </a:rPr>
                <a:t>D</a:t>
              </a:r>
              <a:r>
                <a:rPr lang="zh-CN" altLang="en-US" sz="1800" dirty="0" smtClean="0">
                  <a:solidFill>
                    <a:srgbClr val="000000"/>
                  </a:solidFill>
                </a:rPr>
                <a:t>：</a:t>
              </a:r>
              <a:r>
                <a:rPr lang="en-US" altLang="zh-CN" sz="1800" dirty="0" smtClean="0">
                  <a:solidFill>
                    <a:srgbClr val="000000"/>
                  </a:solidFill>
                </a:rPr>
                <a:t>1</a:t>
              </a:r>
              <a:r>
                <a:rPr lang="zh-CN" altLang="en-US" sz="1800" dirty="0" smtClean="0">
                  <a:solidFill>
                    <a:srgbClr val="000000"/>
                  </a:solidFill>
                </a:rPr>
                <a:t>，</a:t>
              </a:r>
              <a:r>
                <a:rPr lang="en-US" altLang="zh-CN" sz="1800" dirty="0"/>
                <a:t>1</a:t>
              </a:r>
              <a:r>
                <a:rPr lang="zh-CN" altLang="en-US" sz="1800" dirty="0" smtClean="0">
                  <a:solidFill>
                    <a:srgbClr val="000000"/>
                  </a:solidFill>
                </a:rPr>
                <a:t>，</a:t>
              </a:r>
              <a:r>
                <a:rPr lang="en-US" altLang="zh-CN" sz="1800" dirty="0" smtClean="0"/>
                <a:t>1</a:t>
              </a:r>
              <a:endParaRPr lang="en-US" altLang="zh-CN" sz="1800" dirty="0" smtClean="0">
                <a:solidFill>
                  <a:srgbClr val="000000"/>
                </a:solidFill>
              </a:endParaRPr>
            </a:p>
            <a:p>
              <a:pPr>
                <a:lnSpc>
                  <a:spcPct val="100000"/>
                </a:lnSpc>
                <a:spcBef>
                  <a:spcPts val="600"/>
                </a:spcBef>
                <a:buNone/>
              </a:pPr>
              <a:endParaRPr lang="en-US" altLang="zh-CN" sz="2000" dirty="0">
                <a:solidFill>
                  <a:srgbClr val="000000"/>
                </a:solidFill>
              </a:endParaRPr>
            </a:p>
            <a:p>
              <a:pPr>
                <a:lnSpc>
                  <a:spcPct val="100000"/>
                </a:lnSpc>
                <a:spcBef>
                  <a:spcPts val="600"/>
                </a:spcBef>
                <a:buNone/>
              </a:pPr>
              <a:r>
                <a:rPr lang="zh-CN" altLang="en-US" sz="1800" dirty="0" smtClean="0">
                  <a:solidFill>
                    <a:srgbClr val="000000"/>
                  </a:solidFill>
                </a:rPr>
                <a:t>参考答案：</a:t>
              </a:r>
              <a:r>
                <a:rPr lang="en-US" altLang="zh-CN" sz="1800" dirty="0" smtClean="0">
                  <a:solidFill>
                    <a:srgbClr val="000000"/>
                  </a:solidFill>
                </a:rPr>
                <a:t>B</a:t>
              </a:r>
              <a:endParaRPr lang="en-US" altLang="zh-CN" sz="1800" dirty="0">
                <a:solidFill>
                  <a:srgbClr val="000000"/>
                </a:solidFill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5724144" y="2549753"/>
              <a:ext cx="183896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1">
                <a:lnSpc>
                  <a:spcPct val="100000"/>
                </a:lnSpc>
                <a:spcBef>
                  <a:spcPts val="600"/>
                </a:spcBef>
                <a:buNone/>
              </a:pPr>
              <a:r>
                <a:rPr lang="en-US" altLang="zh-CN" dirty="0">
                  <a:solidFill>
                    <a:srgbClr val="C00000"/>
                  </a:solidFill>
                  <a:latin typeface="+mn-lt"/>
                  <a:ea typeface="+mn-ea"/>
                  <a:sym typeface="宋体" panose="02010600030101010101" pitchFamily="2" charset="-122"/>
                </a:rPr>
                <a:t>B</a:t>
              </a:r>
              <a:r>
                <a:rPr lang="zh-CN" altLang="en-US" dirty="0" smtClean="0">
                  <a:solidFill>
                    <a:srgbClr val="C00000"/>
                  </a:solidFill>
                  <a:latin typeface="+mn-lt"/>
                  <a:ea typeface="+mn-ea"/>
                  <a:sym typeface="宋体" panose="02010600030101010101" pitchFamily="2" charset="-122"/>
                </a:rPr>
                <a:t>：</a:t>
              </a:r>
              <a:r>
                <a:rPr lang="en-US" altLang="zh-CN" dirty="0">
                  <a:solidFill>
                    <a:srgbClr val="C00000"/>
                  </a:solidFill>
                  <a:latin typeface="+mn-lt"/>
                  <a:ea typeface="+mn-ea"/>
                  <a:sym typeface="宋体" panose="02010600030101010101" pitchFamily="2" charset="-122"/>
                </a:rPr>
                <a:t>2</a:t>
              </a:r>
              <a:r>
                <a:rPr lang="zh-CN" altLang="en-US" dirty="0" smtClean="0">
                  <a:solidFill>
                    <a:srgbClr val="C00000"/>
                  </a:solidFill>
                  <a:latin typeface="+mn-lt"/>
                  <a:ea typeface="+mn-ea"/>
                  <a:sym typeface="宋体" panose="02010600030101010101" pitchFamily="2" charset="-122"/>
                </a:rPr>
                <a:t>，</a:t>
              </a:r>
              <a:r>
                <a:rPr lang="en-US" altLang="zh-CN" dirty="0">
                  <a:solidFill>
                    <a:srgbClr val="C00000"/>
                  </a:solidFill>
                  <a:latin typeface="+mn-lt"/>
                  <a:ea typeface="+mn-ea"/>
                  <a:sym typeface="宋体" panose="02010600030101010101" pitchFamily="2" charset="-122"/>
                </a:rPr>
                <a:t>3</a:t>
              </a:r>
              <a:r>
                <a:rPr lang="zh-CN" altLang="en-US" dirty="0">
                  <a:solidFill>
                    <a:srgbClr val="C00000"/>
                  </a:solidFill>
                  <a:latin typeface="+mn-lt"/>
                  <a:ea typeface="+mn-ea"/>
                  <a:sym typeface="宋体" panose="02010600030101010101" pitchFamily="2" charset="-122"/>
                </a:rPr>
                <a:t>，</a:t>
              </a:r>
              <a:r>
                <a:rPr lang="en-US" altLang="zh-CN" dirty="0">
                  <a:solidFill>
                    <a:srgbClr val="C00000"/>
                  </a:solidFill>
                  <a:latin typeface="+mn-lt"/>
                  <a:ea typeface="+mn-ea"/>
                  <a:sym typeface="宋体" panose="02010600030101010101" pitchFamily="2" charset="-122"/>
                </a:rPr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40183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7030A0"/>
                </a:solidFill>
              </a:rPr>
              <a:t>课后练习</a:t>
            </a:r>
            <a:r>
              <a:rPr lang="zh-CN" altLang="en-US" dirty="0" smtClean="0">
                <a:solidFill>
                  <a:srgbClr val="7030A0"/>
                </a:solidFill>
              </a:rPr>
              <a:t>：</a:t>
            </a:r>
            <a:r>
              <a:rPr lang="zh-CN" altLang="en-US" dirty="0" smtClean="0"/>
              <a:t>逗号表达式的执行过程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5775" y="1135063"/>
            <a:ext cx="8089900" cy="574865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b="1" dirty="0" smtClean="0">
                <a:solidFill>
                  <a:srgbClr val="0000CC"/>
                </a:solidFill>
                <a:latin typeface="宋体" panose="02010600030101010101" pitchFamily="2" charset="-122"/>
              </a:rPr>
              <a:t>下述程序段的输出是什么？</a:t>
            </a:r>
            <a:endParaRPr lang="en-US" altLang="zh-CN" sz="2000" b="1" dirty="0" smtClean="0">
              <a:solidFill>
                <a:srgbClr val="0000CC"/>
              </a:solidFill>
              <a:latin typeface="宋体" panose="02010600030101010101" pitchFamily="2" charset="-122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zh-CN" sz="2000" b="1" dirty="0">
              <a:solidFill>
                <a:srgbClr val="0000CC"/>
              </a:solidFill>
              <a:latin typeface="宋体" panose="02010600030101010101" pitchFamily="2" charset="-122"/>
            </a:endParaRPr>
          </a:p>
        </p:txBody>
      </p:sp>
      <p:sp>
        <p:nvSpPr>
          <p:cNvPr id="7" name="内容占位符 2"/>
          <p:cNvSpPr txBox="1">
            <a:spLocks/>
          </p:cNvSpPr>
          <p:nvPr/>
        </p:nvSpPr>
        <p:spPr bwMode="auto">
          <a:xfrm>
            <a:off x="933831" y="1858646"/>
            <a:ext cx="3510153" cy="3190049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l" defTabSz="685800" rtl="0" fontAlgn="base">
              <a:lnSpc>
                <a:spcPct val="90000"/>
              </a:lnSpc>
              <a:spcBef>
                <a:spcPts val="135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anose="05020102010507070707" pitchFamily="18" charset="2"/>
              <a:buChar char=""/>
              <a:defRPr sz="2400" kern="1200">
                <a:solidFill>
                  <a:srgbClr val="1A93C8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1pPr>
            <a:lvl2pPr marL="628650" indent="-342900" algn="l" defTabSz="685800" rtl="0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SzPct val="80000"/>
              <a:buFont typeface="Wingdings" panose="05000000000000000000" pitchFamily="2" charset="2"/>
              <a:buChar char="ü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2pPr>
            <a:lvl3pPr marL="857250" indent="-17145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Calibri" panose="020F0502020204030204" pitchFamily="34" charset="0"/>
              <a:buChar char="•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3pPr>
            <a:lvl4pPr marL="1200150" indent="-17145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Calibri" panose="020F0502020204030204" pitchFamily="34" charset="0"/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4pPr>
            <a:lvl5pPr marL="1543050" indent="-17145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Calibri" panose="020F0502020204030204" pitchFamily="34" charset="0"/>
              <a:buChar char="•"/>
              <a:defRPr sz="1300" kern="1200">
                <a:solidFill>
                  <a:srgbClr val="7F7F7F"/>
                </a:solidFill>
                <a:latin typeface="+mn-lt"/>
                <a:ea typeface="幼圆" panose="02010509060101010101" pitchFamily="49" charset="-122"/>
                <a:cs typeface="+mn-cs"/>
                <a:sym typeface="宋体" panose="02010600030101010101" pitchFamily="2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600"/>
              </a:spcBef>
              <a:buNone/>
            </a:pPr>
            <a:r>
              <a:rPr lang="es-ES" altLang="zh-CN" sz="1800" dirty="0">
                <a:solidFill>
                  <a:srgbClr val="000000"/>
                </a:solidFill>
              </a:rPr>
              <a:t>int main()</a:t>
            </a:r>
          </a:p>
          <a:p>
            <a:pPr>
              <a:lnSpc>
                <a:spcPct val="100000"/>
              </a:lnSpc>
              <a:spcBef>
                <a:spcPts val="600"/>
              </a:spcBef>
              <a:buNone/>
            </a:pPr>
            <a:r>
              <a:rPr lang="es-ES" altLang="zh-CN" sz="1800" dirty="0">
                <a:solidFill>
                  <a:srgbClr val="000000"/>
                </a:solidFill>
              </a:rPr>
              <a:t>{</a:t>
            </a:r>
          </a:p>
          <a:p>
            <a:pPr>
              <a:lnSpc>
                <a:spcPct val="100000"/>
              </a:lnSpc>
              <a:spcBef>
                <a:spcPts val="600"/>
              </a:spcBef>
              <a:buNone/>
            </a:pPr>
            <a:r>
              <a:rPr lang="es-ES" altLang="zh-CN" sz="1800" dirty="0" smtClean="0">
                <a:solidFill>
                  <a:srgbClr val="000000"/>
                </a:solidFill>
              </a:rPr>
              <a:t>      int x,y,z;</a:t>
            </a:r>
            <a:endParaRPr lang="es-ES" altLang="zh-CN" sz="1800" dirty="0">
              <a:solidFill>
                <a:srgbClr val="000000"/>
              </a:solidFill>
            </a:endParaRPr>
          </a:p>
          <a:p>
            <a:pPr>
              <a:lnSpc>
                <a:spcPct val="100000"/>
              </a:lnSpc>
              <a:spcBef>
                <a:spcPts val="600"/>
              </a:spcBef>
              <a:buNone/>
            </a:pPr>
            <a:r>
              <a:rPr lang="es-ES" altLang="zh-CN" sz="1800" dirty="0">
                <a:solidFill>
                  <a:srgbClr val="000000"/>
                </a:solidFill>
              </a:rPr>
              <a:t>    </a:t>
            </a:r>
            <a:r>
              <a:rPr lang="es-ES" altLang="zh-CN" sz="1800" dirty="0" smtClean="0">
                <a:solidFill>
                  <a:srgbClr val="000000"/>
                </a:solidFill>
              </a:rPr>
              <a:t>  x=1</a:t>
            </a:r>
            <a:r>
              <a:rPr lang="es-ES" altLang="zh-CN" sz="1800" dirty="0">
                <a:solidFill>
                  <a:srgbClr val="000000"/>
                </a:solidFill>
              </a:rPr>
              <a:t>;</a:t>
            </a:r>
          </a:p>
          <a:p>
            <a:pPr>
              <a:lnSpc>
                <a:spcPct val="100000"/>
              </a:lnSpc>
              <a:spcBef>
                <a:spcPts val="600"/>
              </a:spcBef>
              <a:buNone/>
            </a:pPr>
            <a:r>
              <a:rPr lang="es-ES" altLang="zh-CN" sz="1800" dirty="0">
                <a:solidFill>
                  <a:srgbClr val="000000"/>
                </a:solidFill>
              </a:rPr>
              <a:t>    </a:t>
            </a:r>
            <a:r>
              <a:rPr lang="es-ES" altLang="zh-CN" sz="1800" dirty="0" smtClean="0">
                <a:solidFill>
                  <a:srgbClr val="000000"/>
                </a:solidFill>
              </a:rPr>
              <a:t>  y=1</a:t>
            </a:r>
            <a:r>
              <a:rPr lang="es-ES" altLang="zh-CN" sz="1800" dirty="0">
                <a:solidFill>
                  <a:srgbClr val="000000"/>
                </a:solidFill>
              </a:rPr>
              <a:t>;</a:t>
            </a:r>
          </a:p>
          <a:p>
            <a:pPr>
              <a:lnSpc>
                <a:spcPct val="100000"/>
              </a:lnSpc>
              <a:spcBef>
                <a:spcPts val="600"/>
              </a:spcBef>
              <a:buNone/>
            </a:pPr>
            <a:r>
              <a:rPr lang="es-ES" altLang="zh-CN" sz="1800" dirty="0">
                <a:solidFill>
                  <a:srgbClr val="0000CC"/>
                </a:solidFill>
              </a:rPr>
              <a:t>      z=(x++,y</a:t>
            </a:r>
            <a:r>
              <a:rPr lang="es-ES" altLang="zh-CN" sz="1800" dirty="0" smtClean="0">
                <a:solidFill>
                  <a:srgbClr val="0000CC"/>
                </a:solidFill>
              </a:rPr>
              <a:t>++,</a:t>
            </a:r>
            <a:r>
              <a:rPr lang="en-US" altLang="zh-CN" sz="1800" dirty="0" smtClean="0">
                <a:solidFill>
                  <a:srgbClr val="0000CC"/>
                </a:solidFill>
              </a:rPr>
              <a:t>++</a:t>
            </a:r>
            <a:r>
              <a:rPr lang="es-ES" altLang="zh-CN" sz="1800" dirty="0" smtClean="0">
                <a:solidFill>
                  <a:srgbClr val="0000CC"/>
                </a:solidFill>
              </a:rPr>
              <a:t>y); </a:t>
            </a:r>
            <a:endParaRPr lang="es-ES" altLang="zh-CN" sz="1800" dirty="0">
              <a:solidFill>
                <a:srgbClr val="0000CC"/>
              </a:solidFill>
            </a:endParaRPr>
          </a:p>
          <a:p>
            <a:pPr>
              <a:lnSpc>
                <a:spcPct val="100000"/>
              </a:lnSpc>
              <a:spcBef>
                <a:spcPts val="600"/>
              </a:spcBef>
              <a:buNone/>
            </a:pPr>
            <a:r>
              <a:rPr lang="es-ES" altLang="zh-CN" sz="1800" dirty="0">
                <a:solidFill>
                  <a:srgbClr val="000000"/>
                </a:solidFill>
              </a:rPr>
              <a:t>    </a:t>
            </a:r>
            <a:r>
              <a:rPr lang="es-ES" altLang="zh-CN" sz="1800" dirty="0" smtClean="0">
                <a:solidFill>
                  <a:srgbClr val="000000"/>
                </a:solidFill>
              </a:rPr>
              <a:t>  printf</a:t>
            </a:r>
            <a:r>
              <a:rPr lang="es-ES" altLang="zh-CN" sz="1800" dirty="0">
                <a:solidFill>
                  <a:srgbClr val="000000"/>
                </a:solidFill>
              </a:rPr>
              <a:t>("%d,%d,%d\n",</a:t>
            </a:r>
            <a:r>
              <a:rPr lang="es-ES" altLang="zh-CN" sz="1800" dirty="0" smtClean="0">
                <a:solidFill>
                  <a:srgbClr val="000000"/>
                </a:solidFill>
              </a:rPr>
              <a:t>x,y,z);   </a:t>
            </a:r>
            <a:endParaRPr lang="es-ES" altLang="zh-CN" sz="1800" dirty="0">
              <a:solidFill>
                <a:srgbClr val="000000"/>
              </a:solidFill>
            </a:endParaRPr>
          </a:p>
          <a:p>
            <a:pPr>
              <a:lnSpc>
                <a:spcPct val="100000"/>
              </a:lnSpc>
              <a:spcBef>
                <a:spcPts val="600"/>
              </a:spcBef>
              <a:buNone/>
            </a:pPr>
            <a:r>
              <a:rPr lang="es-ES" altLang="zh-CN" sz="1800" dirty="0" smtClean="0">
                <a:solidFill>
                  <a:srgbClr val="000000"/>
                </a:solidFill>
              </a:rPr>
              <a:t>      return </a:t>
            </a:r>
            <a:r>
              <a:rPr lang="es-ES" altLang="zh-CN" sz="1800" dirty="0">
                <a:solidFill>
                  <a:srgbClr val="000000"/>
                </a:solidFill>
              </a:rPr>
              <a:t>0</a:t>
            </a:r>
            <a:r>
              <a:rPr lang="es-ES" altLang="zh-CN" sz="1800" dirty="0" smtClean="0">
                <a:solidFill>
                  <a:srgbClr val="000000"/>
                </a:solidFill>
              </a:rPr>
              <a:t>;</a:t>
            </a:r>
          </a:p>
          <a:p>
            <a:pPr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CN" sz="1800" dirty="0" smtClean="0">
                <a:solidFill>
                  <a:srgbClr val="000000"/>
                </a:solidFill>
              </a:rPr>
              <a:t> }</a:t>
            </a:r>
            <a:endParaRPr lang="en-US" altLang="zh-CN" sz="1800" dirty="0">
              <a:solidFill>
                <a:srgbClr val="000000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14799" y="5097272"/>
            <a:ext cx="776087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7030A0"/>
                </a:solidFill>
                <a:latin typeface="+mn-ea"/>
                <a:ea typeface="+mn-ea"/>
              </a:rPr>
              <a:t>注：</a:t>
            </a:r>
            <a:endParaRPr lang="en-US" altLang="zh-CN" dirty="0" smtClean="0">
              <a:solidFill>
                <a:srgbClr val="7030A0"/>
              </a:solidFill>
              <a:latin typeface="+mn-ea"/>
              <a:ea typeface="+mn-ea"/>
            </a:endParaRPr>
          </a:p>
          <a:p>
            <a:r>
              <a:rPr lang="en-US" altLang="zh-CN" sz="1600" dirty="0" smtClean="0">
                <a:solidFill>
                  <a:srgbClr val="0000CC"/>
                </a:solidFill>
                <a:latin typeface="+mn-ea"/>
                <a:ea typeface="+mn-ea"/>
              </a:rPr>
              <a:t>1</a:t>
            </a:r>
            <a:r>
              <a:rPr lang="zh-CN" altLang="en-US" sz="1600" dirty="0" smtClean="0">
                <a:solidFill>
                  <a:srgbClr val="0000CC"/>
                </a:solidFill>
                <a:latin typeface="+mn-ea"/>
                <a:ea typeface="+mn-ea"/>
              </a:rPr>
              <a:t>、</a:t>
            </a:r>
            <a:r>
              <a:rPr lang="en-US" altLang="zh-CN" sz="1600" dirty="0" smtClean="0">
                <a:solidFill>
                  <a:srgbClr val="C00000"/>
                </a:solidFill>
                <a:latin typeface="+mn-ea"/>
                <a:ea typeface="+mn-ea"/>
              </a:rPr>
              <a:t>z=(x++,y++,++y)</a:t>
            </a:r>
            <a:r>
              <a:rPr lang="zh-CN" altLang="en-US" sz="1600" dirty="0" smtClean="0">
                <a:solidFill>
                  <a:srgbClr val="C00000"/>
                </a:solidFill>
                <a:latin typeface="+mn-ea"/>
                <a:ea typeface="+mn-ea"/>
              </a:rPr>
              <a:t>的语义</a:t>
            </a:r>
            <a:r>
              <a:rPr lang="zh-CN" altLang="en-US" sz="1600" dirty="0" smtClean="0">
                <a:solidFill>
                  <a:srgbClr val="0000CC"/>
                </a:solidFill>
                <a:latin typeface="+mn-ea"/>
                <a:ea typeface="+mn-ea"/>
              </a:rPr>
              <a:t>：对于</a:t>
            </a:r>
            <a:r>
              <a:rPr lang="en-US" altLang="zh-CN" sz="1600" dirty="0" smtClean="0">
                <a:solidFill>
                  <a:srgbClr val="0000CC"/>
                </a:solidFill>
                <a:latin typeface="+mn-ea"/>
                <a:ea typeface="+mn-ea"/>
              </a:rPr>
              <a:t>++y</a:t>
            </a:r>
            <a:r>
              <a:rPr lang="zh-CN" altLang="en-US" sz="1600" dirty="0" smtClean="0">
                <a:solidFill>
                  <a:srgbClr val="0000CC"/>
                </a:solidFill>
                <a:latin typeface="+mn-ea"/>
                <a:ea typeface="+mn-ea"/>
              </a:rPr>
              <a:t>，先执行</a:t>
            </a:r>
            <a:r>
              <a:rPr lang="en-US" altLang="zh-CN" sz="1600" dirty="0" smtClean="0">
                <a:solidFill>
                  <a:srgbClr val="0000CC"/>
                </a:solidFill>
                <a:latin typeface="+mn-ea"/>
              </a:rPr>
              <a:t>y=y+1</a:t>
            </a:r>
            <a:r>
              <a:rPr lang="zh-CN" altLang="en-US" sz="1600" dirty="0" smtClean="0">
                <a:solidFill>
                  <a:srgbClr val="0000CC"/>
                </a:solidFill>
                <a:latin typeface="+mn-ea"/>
              </a:rPr>
              <a:t>，</a:t>
            </a:r>
            <a:r>
              <a:rPr lang="zh-CN" altLang="en-US" sz="1600" dirty="0" smtClean="0">
                <a:solidFill>
                  <a:srgbClr val="0000CC"/>
                </a:solidFill>
                <a:latin typeface="+mn-ea"/>
                <a:ea typeface="+mn-ea"/>
              </a:rPr>
              <a:t>取</a:t>
            </a:r>
            <a:r>
              <a:rPr lang="en-US" altLang="zh-CN" sz="1600" dirty="0" smtClean="0">
                <a:solidFill>
                  <a:srgbClr val="0000CC"/>
                </a:solidFill>
                <a:latin typeface="+mn-ea"/>
                <a:ea typeface="+mn-ea"/>
              </a:rPr>
              <a:t>y</a:t>
            </a:r>
            <a:r>
              <a:rPr lang="zh-CN" altLang="en-US" sz="1600" dirty="0" smtClean="0">
                <a:solidFill>
                  <a:srgbClr val="0000CC"/>
                </a:solidFill>
                <a:latin typeface="+mn-ea"/>
                <a:ea typeface="+mn-ea"/>
              </a:rPr>
              <a:t>的值作为逗号表达式的值，并赋给</a:t>
            </a:r>
            <a:r>
              <a:rPr lang="en-US" altLang="zh-CN" sz="1600" dirty="0" smtClean="0">
                <a:solidFill>
                  <a:srgbClr val="0000CC"/>
                </a:solidFill>
                <a:latin typeface="+mn-ea"/>
                <a:ea typeface="+mn-ea"/>
              </a:rPr>
              <a:t>z</a:t>
            </a:r>
            <a:r>
              <a:rPr lang="zh-CN" altLang="en-US" sz="1600" dirty="0" smtClean="0">
                <a:solidFill>
                  <a:srgbClr val="0000CC"/>
                </a:solidFill>
                <a:latin typeface="+mn-ea"/>
                <a:ea typeface="+mn-ea"/>
              </a:rPr>
              <a:t>；</a:t>
            </a:r>
            <a:endParaRPr lang="en-US" altLang="zh-CN" sz="1600" dirty="0" smtClean="0">
              <a:solidFill>
                <a:srgbClr val="7030A0"/>
              </a:solidFill>
              <a:latin typeface="+mn-ea"/>
              <a:ea typeface="+mn-ea"/>
            </a:endParaRPr>
          </a:p>
          <a:p>
            <a:r>
              <a:rPr lang="en-US" altLang="zh-CN" sz="1600" dirty="0" smtClean="0">
                <a:solidFill>
                  <a:srgbClr val="000000"/>
                </a:solidFill>
                <a:latin typeface="+mn-ea"/>
                <a:ea typeface="+mn-ea"/>
              </a:rPr>
              <a:t>2</a:t>
            </a:r>
            <a:r>
              <a:rPr lang="zh-CN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、逗号运算符构成的逗号表达式从左往右执行</a:t>
            </a:r>
            <a:endParaRPr lang="zh-CN" altLang="en-US" sz="1600" dirty="0">
              <a:solidFill>
                <a:srgbClr val="000000"/>
              </a:solidFill>
              <a:latin typeface="+mn-ea"/>
              <a:ea typeface="+mn-ea"/>
            </a:endParaRPr>
          </a:p>
        </p:txBody>
      </p:sp>
      <p:sp>
        <p:nvSpPr>
          <p:cNvPr id="10" name="内容占位符 2"/>
          <p:cNvSpPr txBox="1">
            <a:spLocks/>
          </p:cNvSpPr>
          <p:nvPr/>
        </p:nvSpPr>
        <p:spPr bwMode="auto">
          <a:xfrm>
            <a:off x="5359527" y="1758505"/>
            <a:ext cx="2065401" cy="323240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l" defTabSz="685800" rtl="0" fontAlgn="base">
              <a:lnSpc>
                <a:spcPct val="90000"/>
              </a:lnSpc>
              <a:spcBef>
                <a:spcPts val="135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anose="05020102010507070707" pitchFamily="18" charset="2"/>
              <a:buChar char=""/>
              <a:defRPr sz="2400" kern="1200">
                <a:solidFill>
                  <a:srgbClr val="1A93C8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1pPr>
            <a:lvl2pPr marL="628650" indent="-342900" algn="l" defTabSz="685800" rtl="0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SzPct val="80000"/>
              <a:buFont typeface="Wingdings" panose="05000000000000000000" pitchFamily="2" charset="2"/>
              <a:buChar char="ü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2pPr>
            <a:lvl3pPr marL="857250" indent="-17145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Calibri" panose="020F0502020204030204" pitchFamily="34" charset="0"/>
              <a:buChar char="•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3pPr>
            <a:lvl4pPr marL="1200150" indent="-17145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Calibri" panose="020F0502020204030204" pitchFamily="34" charset="0"/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4pPr>
            <a:lvl5pPr marL="1543050" indent="-17145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Calibri" panose="020F0502020204030204" pitchFamily="34" charset="0"/>
              <a:buChar char="•"/>
              <a:defRPr sz="1300" kern="1200">
                <a:solidFill>
                  <a:srgbClr val="7F7F7F"/>
                </a:solidFill>
                <a:latin typeface="+mn-lt"/>
                <a:ea typeface="幼圆" panose="02010509060101010101" pitchFamily="49" charset="-122"/>
                <a:cs typeface="+mn-cs"/>
                <a:sym typeface="宋体" panose="02010600030101010101" pitchFamily="2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600"/>
              </a:spcBef>
              <a:buNone/>
            </a:pPr>
            <a:r>
              <a:rPr lang="zh-CN" altLang="en-US" sz="2000" dirty="0" smtClean="0">
                <a:solidFill>
                  <a:srgbClr val="000000"/>
                </a:solidFill>
              </a:rPr>
              <a:t>选项：</a:t>
            </a:r>
            <a:endParaRPr lang="en-US" altLang="zh-CN" sz="2000" dirty="0" smtClean="0">
              <a:solidFill>
                <a:srgbClr val="000000"/>
              </a:solidFill>
            </a:endParaRPr>
          </a:p>
          <a:p>
            <a:pPr lvl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CN" sz="1800" dirty="0" smtClean="0">
                <a:solidFill>
                  <a:srgbClr val="000000"/>
                </a:solidFill>
              </a:rPr>
              <a:t>A</a:t>
            </a:r>
            <a:r>
              <a:rPr lang="zh-CN" altLang="en-US" sz="1800" dirty="0" smtClean="0">
                <a:solidFill>
                  <a:srgbClr val="000000"/>
                </a:solidFill>
              </a:rPr>
              <a:t>：</a:t>
            </a:r>
            <a:r>
              <a:rPr lang="en-US" altLang="zh-CN" sz="1800" dirty="0" smtClean="0">
                <a:solidFill>
                  <a:srgbClr val="000000"/>
                </a:solidFill>
              </a:rPr>
              <a:t>2</a:t>
            </a:r>
            <a:r>
              <a:rPr lang="zh-CN" altLang="en-US" sz="1800" dirty="0">
                <a:solidFill>
                  <a:srgbClr val="000000"/>
                </a:solidFill>
              </a:rPr>
              <a:t>，</a:t>
            </a:r>
            <a:r>
              <a:rPr lang="en-US" altLang="zh-CN" sz="1800" dirty="0">
                <a:solidFill>
                  <a:srgbClr val="000000"/>
                </a:solidFill>
              </a:rPr>
              <a:t>3</a:t>
            </a:r>
            <a:r>
              <a:rPr lang="zh-CN" altLang="en-US" sz="1800" dirty="0">
                <a:solidFill>
                  <a:srgbClr val="000000"/>
                </a:solidFill>
              </a:rPr>
              <a:t>，</a:t>
            </a:r>
            <a:r>
              <a:rPr lang="en-US" altLang="zh-CN" sz="1800" dirty="0">
                <a:solidFill>
                  <a:srgbClr val="000000"/>
                </a:solidFill>
              </a:rPr>
              <a:t>3 </a:t>
            </a:r>
            <a:endParaRPr lang="en-US" altLang="zh-CN" sz="1800" dirty="0" smtClean="0">
              <a:solidFill>
                <a:srgbClr val="000000"/>
              </a:solidFill>
            </a:endParaRPr>
          </a:p>
          <a:p>
            <a:pPr lvl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CN" sz="1800" dirty="0" smtClean="0">
                <a:solidFill>
                  <a:srgbClr val="000000"/>
                </a:solidFill>
              </a:rPr>
              <a:t>B</a:t>
            </a:r>
            <a:r>
              <a:rPr lang="zh-CN" altLang="en-US" sz="1800" dirty="0" smtClean="0">
                <a:solidFill>
                  <a:srgbClr val="000000"/>
                </a:solidFill>
              </a:rPr>
              <a:t>：</a:t>
            </a:r>
            <a:r>
              <a:rPr lang="en-US" altLang="zh-CN" sz="1800" dirty="0" smtClean="0"/>
              <a:t>2</a:t>
            </a:r>
            <a:r>
              <a:rPr lang="zh-CN" altLang="en-US" sz="1800" dirty="0" smtClean="0">
                <a:solidFill>
                  <a:srgbClr val="000000"/>
                </a:solidFill>
              </a:rPr>
              <a:t>，</a:t>
            </a:r>
            <a:r>
              <a:rPr lang="en-US" altLang="zh-CN" sz="1800" dirty="0">
                <a:solidFill>
                  <a:srgbClr val="000000"/>
                </a:solidFill>
              </a:rPr>
              <a:t>3</a:t>
            </a:r>
            <a:r>
              <a:rPr lang="zh-CN" altLang="en-US" sz="1800" dirty="0">
                <a:solidFill>
                  <a:srgbClr val="000000"/>
                </a:solidFill>
              </a:rPr>
              <a:t>，</a:t>
            </a:r>
            <a:r>
              <a:rPr lang="en-US" altLang="zh-CN" sz="1800" dirty="0" smtClean="0">
                <a:solidFill>
                  <a:srgbClr val="000000"/>
                </a:solidFill>
              </a:rPr>
              <a:t>2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CN" sz="1800" dirty="0" smtClean="0">
                <a:solidFill>
                  <a:srgbClr val="000000"/>
                </a:solidFill>
              </a:rPr>
              <a:t>C</a:t>
            </a:r>
            <a:r>
              <a:rPr lang="zh-CN" altLang="en-US" sz="1800" dirty="0" smtClean="0">
                <a:solidFill>
                  <a:srgbClr val="000000"/>
                </a:solidFill>
              </a:rPr>
              <a:t>：</a:t>
            </a:r>
            <a:r>
              <a:rPr lang="en-US" altLang="zh-CN" sz="1800" dirty="0" smtClean="0">
                <a:solidFill>
                  <a:srgbClr val="000000"/>
                </a:solidFill>
              </a:rPr>
              <a:t>2</a:t>
            </a:r>
            <a:r>
              <a:rPr lang="zh-CN" altLang="en-US" sz="1800" dirty="0">
                <a:solidFill>
                  <a:srgbClr val="000000"/>
                </a:solidFill>
              </a:rPr>
              <a:t>，</a:t>
            </a:r>
            <a:r>
              <a:rPr lang="en-US" altLang="zh-CN" sz="1800" dirty="0">
                <a:solidFill>
                  <a:srgbClr val="000000"/>
                </a:solidFill>
              </a:rPr>
              <a:t>3</a:t>
            </a:r>
            <a:r>
              <a:rPr lang="zh-CN" altLang="en-US" sz="1800" dirty="0">
                <a:solidFill>
                  <a:srgbClr val="000000"/>
                </a:solidFill>
              </a:rPr>
              <a:t>，</a:t>
            </a:r>
            <a:r>
              <a:rPr lang="en-US" altLang="zh-CN" sz="1800" dirty="0" smtClean="0">
                <a:solidFill>
                  <a:srgbClr val="000000"/>
                </a:solidFill>
              </a:rPr>
              <a:t>1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CN" sz="1800" dirty="0" smtClean="0">
                <a:solidFill>
                  <a:srgbClr val="000000"/>
                </a:solidFill>
              </a:rPr>
              <a:t>D</a:t>
            </a:r>
            <a:r>
              <a:rPr lang="zh-CN" altLang="en-US" sz="1800" dirty="0" smtClean="0">
                <a:solidFill>
                  <a:srgbClr val="000000"/>
                </a:solidFill>
              </a:rPr>
              <a:t>：</a:t>
            </a:r>
            <a:r>
              <a:rPr lang="en-US" altLang="zh-CN" sz="1800" dirty="0" smtClean="0">
                <a:solidFill>
                  <a:srgbClr val="000000"/>
                </a:solidFill>
              </a:rPr>
              <a:t>1</a:t>
            </a:r>
            <a:r>
              <a:rPr lang="zh-CN" altLang="en-US" sz="1800" dirty="0" smtClean="0">
                <a:solidFill>
                  <a:srgbClr val="000000"/>
                </a:solidFill>
              </a:rPr>
              <a:t>，</a:t>
            </a:r>
            <a:r>
              <a:rPr lang="en-US" altLang="zh-CN" sz="1800" dirty="0"/>
              <a:t>1</a:t>
            </a:r>
            <a:r>
              <a:rPr lang="zh-CN" altLang="en-US" sz="1800" dirty="0" smtClean="0">
                <a:solidFill>
                  <a:srgbClr val="000000"/>
                </a:solidFill>
              </a:rPr>
              <a:t>，</a:t>
            </a:r>
            <a:r>
              <a:rPr lang="en-US" altLang="zh-CN" sz="1800" dirty="0" smtClean="0"/>
              <a:t>1</a:t>
            </a:r>
            <a:endParaRPr lang="en-US" altLang="zh-CN" sz="1800" dirty="0" smtClean="0">
              <a:solidFill>
                <a:srgbClr val="000000"/>
              </a:solidFill>
            </a:endParaRPr>
          </a:p>
          <a:p>
            <a:pPr>
              <a:lnSpc>
                <a:spcPct val="100000"/>
              </a:lnSpc>
              <a:spcBef>
                <a:spcPts val="600"/>
              </a:spcBef>
              <a:buNone/>
            </a:pPr>
            <a:endParaRPr lang="en-US" altLang="zh-CN" sz="2000" dirty="0">
              <a:solidFill>
                <a:srgbClr val="000000"/>
              </a:solidFill>
            </a:endParaRPr>
          </a:p>
          <a:p>
            <a:pPr>
              <a:lnSpc>
                <a:spcPct val="100000"/>
              </a:lnSpc>
              <a:spcBef>
                <a:spcPts val="600"/>
              </a:spcBef>
              <a:buNone/>
            </a:pPr>
            <a:r>
              <a:rPr lang="zh-CN" altLang="en-US" sz="1800" dirty="0" smtClean="0">
                <a:solidFill>
                  <a:srgbClr val="000000"/>
                </a:solidFill>
              </a:rPr>
              <a:t>参考答案：</a:t>
            </a:r>
            <a:r>
              <a:rPr lang="en-US" altLang="zh-CN" sz="1800" dirty="0" smtClean="0">
                <a:solidFill>
                  <a:srgbClr val="000000"/>
                </a:solidFill>
              </a:rPr>
              <a:t>A</a:t>
            </a:r>
            <a:endParaRPr lang="en-US" altLang="zh-CN" sz="1800" dirty="0">
              <a:solidFill>
                <a:srgbClr val="000000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183627" y="2136696"/>
            <a:ext cx="18517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CN" dirty="0" smtClean="0">
                <a:solidFill>
                  <a:srgbClr val="C00000"/>
                </a:solidFill>
                <a:latin typeface="+mn-lt"/>
                <a:ea typeface="+mn-ea"/>
                <a:sym typeface="宋体" panose="02010600030101010101" pitchFamily="2" charset="-122"/>
              </a:rPr>
              <a:t>A</a:t>
            </a:r>
            <a:r>
              <a:rPr lang="zh-CN" altLang="en-US" dirty="0" smtClean="0">
                <a:solidFill>
                  <a:srgbClr val="C00000"/>
                </a:solidFill>
                <a:latin typeface="+mn-lt"/>
                <a:ea typeface="+mn-ea"/>
                <a:sym typeface="宋体" panose="02010600030101010101" pitchFamily="2" charset="-122"/>
              </a:rPr>
              <a:t>：</a:t>
            </a:r>
            <a:r>
              <a:rPr lang="en-US" altLang="zh-CN" dirty="0">
                <a:solidFill>
                  <a:srgbClr val="C00000"/>
                </a:solidFill>
                <a:latin typeface="+mn-lt"/>
                <a:ea typeface="+mn-ea"/>
                <a:sym typeface="宋体" panose="02010600030101010101" pitchFamily="2" charset="-122"/>
              </a:rPr>
              <a:t>2</a:t>
            </a:r>
            <a:r>
              <a:rPr lang="zh-CN" altLang="en-US" dirty="0" smtClean="0">
                <a:solidFill>
                  <a:srgbClr val="C00000"/>
                </a:solidFill>
                <a:latin typeface="+mn-lt"/>
                <a:ea typeface="+mn-ea"/>
                <a:sym typeface="宋体" panose="02010600030101010101" pitchFamily="2" charset="-122"/>
              </a:rPr>
              <a:t>，</a:t>
            </a:r>
            <a:r>
              <a:rPr lang="en-US" altLang="zh-CN" dirty="0">
                <a:solidFill>
                  <a:srgbClr val="C00000"/>
                </a:solidFill>
                <a:latin typeface="+mn-lt"/>
                <a:ea typeface="+mn-ea"/>
                <a:sym typeface="宋体" panose="02010600030101010101" pitchFamily="2" charset="-122"/>
              </a:rPr>
              <a:t>3</a:t>
            </a:r>
            <a:r>
              <a:rPr lang="zh-CN" altLang="en-US" dirty="0" smtClean="0">
                <a:solidFill>
                  <a:srgbClr val="C00000"/>
                </a:solidFill>
                <a:latin typeface="+mn-lt"/>
                <a:ea typeface="+mn-ea"/>
                <a:sym typeface="宋体" panose="02010600030101010101" pitchFamily="2" charset="-122"/>
              </a:rPr>
              <a:t>，</a:t>
            </a:r>
            <a:r>
              <a:rPr lang="en-US" altLang="zh-CN" dirty="0" smtClean="0">
                <a:solidFill>
                  <a:srgbClr val="C00000"/>
                </a:solidFill>
                <a:latin typeface="+mn-lt"/>
                <a:ea typeface="+mn-ea"/>
                <a:sym typeface="宋体" panose="02010600030101010101" pitchFamily="2" charset="-122"/>
              </a:rPr>
              <a:t>3</a:t>
            </a:r>
            <a:endParaRPr lang="en-US" altLang="zh-CN" dirty="0">
              <a:solidFill>
                <a:srgbClr val="C00000"/>
              </a:solidFill>
              <a:latin typeface="+mn-lt"/>
              <a:ea typeface="+mn-ea"/>
              <a:sym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08137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</p:bld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for</a:t>
            </a:r>
            <a:r>
              <a:rPr lang="zh-CN" altLang="en-US" dirty="0"/>
              <a:t>循环中</a:t>
            </a:r>
            <a:r>
              <a:rPr lang="zh-CN" altLang="en-US" dirty="0">
                <a:solidFill>
                  <a:srgbClr val="006600"/>
                </a:solidFill>
              </a:rPr>
              <a:t>循环条件</a:t>
            </a:r>
            <a:r>
              <a:rPr lang="zh-CN" altLang="en-US" dirty="0">
                <a:solidFill>
                  <a:srgbClr val="C00000"/>
                </a:solidFill>
              </a:rPr>
              <a:t>注意</a:t>
            </a:r>
            <a:r>
              <a:rPr lang="zh-CN" altLang="en-US" dirty="0"/>
              <a:t>逗号表达式的使用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zh-CN" sz="1800" dirty="0">
                <a:solidFill>
                  <a:srgbClr val="000000"/>
                </a:solidFill>
              </a:rPr>
              <a:t>int </a:t>
            </a:r>
            <a:r>
              <a:rPr lang="en-US" altLang="zh-CN" sz="1800" dirty="0" err="1">
                <a:solidFill>
                  <a:srgbClr val="000000"/>
                </a:solidFill>
              </a:rPr>
              <a:t>i,j,k</a:t>
            </a:r>
            <a:r>
              <a:rPr lang="en-US" altLang="zh-CN" sz="1800" dirty="0">
                <a:solidFill>
                  <a:srgbClr val="000000"/>
                </a:solidFill>
              </a:rPr>
              <a:t>;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zh-CN" sz="1800" dirty="0">
                <a:solidFill>
                  <a:srgbClr val="000000"/>
                </a:solidFill>
              </a:rPr>
              <a:t>for</a:t>
            </a:r>
            <a:r>
              <a:rPr lang="en-US" altLang="zh-CN" sz="1800" dirty="0">
                <a:solidFill>
                  <a:srgbClr val="336600"/>
                </a:solidFill>
              </a:rPr>
              <a:t>(</a:t>
            </a:r>
            <a:r>
              <a:rPr lang="en-US" altLang="zh-CN" sz="1800" dirty="0" err="1">
                <a:solidFill>
                  <a:srgbClr val="0000CC"/>
                </a:solidFill>
              </a:rPr>
              <a:t>i</a:t>
            </a:r>
            <a:r>
              <a:rPr lang="en-US" altLang="zh-CN" sz="1800" dirty="0">
                <a:solidFill>
                  <a:srgbClr val="0000CC"/>
                </a:solidFill>
              </a:rPr>
              <a:t>=0, </a:t>
            </a:r>
            <a:r>
              <a:rPr lang="en-US" altLang="zh-CN" sz="1800" dirty="0">
                <a:solidFill>
                  <a:srgbClr val="006600"/>
                </a:solidFill>
              </a:rPr>
              <a:t>j=100</a:t>
            </a:r>
            <a:r>
              <a:rPr lang="en-US" altLang="zh-CN" sz="1800" dirty="0">
                <a:solidFill>
                  <a:srgbClr val="336600"/>
                </a:solidFill>
              </a:rPr>
              <a:t>;   </a:t>
            </a:r>
            <a:r>
              <a:rPr lang="en-US" altLang="zh-CN" sz="1800" b="1" dirty="0" err="1">
                <a:solidFill>
                  <a:srgbClr val="FF0000"/>
                </a:solidFill>
              </a:rPr>
              <a:t>i</a:t>
            </a:r>
            <a:r>
              <a:rPr lang="en-US" altLang="zh-CN" sz="1800" b="1" dirty="0">
                <a:solidFill>
                  <a:srgbClr val="FF0000"/>
                </a:solidFill>
              </a:rPr>
              <a:t>&lt;=j,  </a:t>
            </a:r>
            <a:r>
              <a:rPr lang="en-US" altLang="zh-CN" sz="1800" b="1" dirty="0" err="1">
                <a:solidFill>
                  <a:srgbClr val="FF0000"/>
                </a:solidFill>
              </a:rPr>
              <a:t>i</a:t>
            </a:r>
            <a:r>
              <a:rPr lang="en-US" altLang="zh-CN" sz="1800" b="1" dirty="0">
                <a:solidFill>
                  <a:srgbClr val="FF0000"/>
                </a:solidFill>
              </a:rPr>
              <a:t>++</a:t>
            </a:r>
            <a:r>
              <a:rPr lang="en-US" altLang="zh-CN" sz="1800" dirty="0">
                <a:solidFill>
                  <a:srgbClr val="0000CC"/>
                </a:solidFill>
              </a:rPr>
              <a:t>;</a:t>
            </a:r>
            <a:r>
              <a:rPr lang="en-US" altLang="zh-CN" sz="1800" dirty="0">
                <a:solidFill>
                  <a:srgbClr val="7030A0"/>
                </a:solidFill>
              </a:rPr>
              <a:t> j--</a:t>
            </a:r>
            <a:r>
              <a:rPr lang="en-US" altLang="zh-CN" sz="1800" dirty="0">
                <a:solidFill>
                  <a:srgbClr val="336600"/>
                </a:solidFill>
              </a:rPr>
              <a:t>)  k=</a:t>
            </a:r>
            <a:r>
              <a:rPr lang="en-US" altLang="zh-CN" sz="1800" dirty="0" err="1">
                <a:solidFill>
                  <a:srgbClr val="336600"/>
                </a:solidFill>
              </a:rPr>
              <a:t>i+j</a:t>
            </a:r>
            <a:r>
              <a:rPr lang="zh-CN" altLang="en-US" sz="1800" dirty="0">
                <a:solidFill>
                  <a:srgbClr val="336600"/>
                </a:solidFill>
              </a:rPr>
              <a:t>；</a:t>
            </a:r>
            <a:endParaRPr lang="en-US" altLang="zh-CN" sz="1800" dirty="0">
              <a:solidFill>
                <a:srgbClr val="0303DF"/>
              </a:solidFill>
            </a:endParaRPr>
          </a:p>
          <a:p>
            <a:pPr marL="971550" lvl="1"/>
            <a:r>
              <a:rPr lang="zh-CN" altLang="en-US" sz="1600" b="1" dirty="0" smtClean="0"/>
              <a:t>循环终止条件</a:t>
            </a:r>
            <a:r>
              <a:rPr lang="zh-CN" altLang="en-US" sz="1600" b="1" dirty="0" smtClean="0">
                <a:solidFill>
                  <a:srgbClr val="0303DF"/>
                </a:solidFill>
              </a:rPr>
              <a:t>不是</a:t>
            </a:r>
            <a:r>
              <a:rPr lang="en-US" altLang="zh-CN" sz="1600" b="1" dirty="0" err="1">
                <a:solidFill>
                  <a:srgbClr val="C00000"/>
                </a:solidFill>
              </a:rPr>
              <a:t>i</a:t>
            </a:r>
            <a:r>
              <a:rPr lang="en-US" altLang="zh-CN" sz="1600" b="1" dirty="0">
                <a:solidFill>
                  <a:srgbClr val="C00000"/>
                </a:solidFill>
              </a:rPr>
              <a:t>&lt;=j</a:t>
            </a:r>
            <a:r>
              <a:rPr lang="zh-CN" altLang="en-US" sz="1600" b="1" dirty="0" smtClean="0"/>
              <a:t>，而是</a:t>
            </a:r>
            <a:r>
              <a:rPr lang="zh-CN" altLang="en-US" sz="1600" b="1" dirty="0"/>
              <a:t>整个逗号表达式 </a:t>
            </a:r>
            <a:r>
              <a:rPr lang="zh-CN" altLang="en-US" sz="1600" b="1" dirty="0">
                <a:solidFill>
                  <a:srgbClr val="FF0000"/>
                </a:solidFill>
              </a:rPr>
              <a:t> </a:t>
            </a:r>
            <a:r>
              <a:rPr lang="en-US" altLang="zh-CN" sz="1600" b="1" dirty="0">
                <a:solidFill>
                  <a:srgbClr val="FF0000"/>
                </a:solidFill>
              </a:rPr>
              <a:t>(</a:t>
            </a:r>
            <a:r>
              <a:rPr lang="en-US" altLang="zh-CN" sz="1600" b="1" dirty="0" err="1">
                <a:solidFill>
                  <a:srgbClr val="FF0000"/>
                </a:solidFill>
              </a:rPr>
              <a:t>i</a:t>
            </a:r>
            <a:r>
              <a:rPr lang="en-US" altLang="zh-CN" sz="1600" b="1" dirty="0">
                <a:solidFill>
                  <a:srgbClr val="FF0000"/>
                </a:solidFill>
              </a:rPr>
              <a:t>&lt;=j,  </a:t>
            </a:r>
            <a:r>
              <a:rPr lang="en-US" altLang="zh-CN" sz="1600" b="1" dirty="0" err="1">
                <a:solidFill>
                  <a:srgbClr val="FF0000"/>
                </a:solidFill>
              </a:rPr>
              <a:t>i</a:t>
            </a:r>
            <a:r>
              <a:rPr lang="en-US" altLang="zh-CN" sz="1600" b="1" dirty="0" smtClean="0">
                <a:solidFill>
                  <a:srgbClr val="FF0000"/>
                </a:solidFill>
              </a:rPr>
              <a:t>++)</a:t>
            </a:r>
            <a:r>
              <a:rPr lang="zh-CN" altLang="en-US" sz="1600" b="1" dirty="0" smtClean="0">
                <a:solidFill>
                  <a:srgbClr val="FF0000"/>
                </a:solidFill>
              </a:rPr>
              <a:t>的值；</a:t>
            </a:r>
            <a:endParaRPr lang="en-US" altLang="zh-CN" sz="1600" b="1" dirty="0">
              <a:solidFill>
                <a:srgbClr val="FF0000"/>
              </a:solidFill>
            </a:endParaRPr>
          </a:p>
          <a:p>
            <a:pPr marL="971550" lvl="1"/>
            <a:r>
              <a:rPr lang="zh-CN" altLang="en-US" sz="1600" dirty="0"/>
              <a:t>其值</a:t>
            </a:r>
            <a:r>
              <a:rPr lang="zh-CN" altLang="en-US" sz="1600" b="1" dirty="0" smtClean="0">
                <a:solidFill>
                  <a:srgbClr val="7030A0"/>
                </a:solidFill>
              </a:rPr>
              <a:t>取决于最右边表达式</a:t>
            </a:r>
            <a:r>
              <a:rPr lang="en-US" altLang="zh-CN" sz="1600" b="1" dirty="0" err="1" smtClean="0">
                <a:solidFill>
                  <a:srgbClr val="7030A0"/>
                </a:solidFill>
              </a:rPr>
              <a:t>i</a:t>
            </a:r>
            <a:r>
              <a:rPr lang="en-US" altLang="zh-CN" sz="1600" b="1" dirty="0">
                <a:solidFill>
                  <a:srgbClr val="7030A0"/>
                </a:solidFill>
              </a:rPr>
              <a:t>++</a:t>
            </a:r>
            <a:r>
              <a:rPr lang="zh-CN" altLang="en-US" sz="1600" b="1" dirty="0">
                <a:solidFill>
                  <a:srgbClr val="7030A0"/>
                </a:solidFill>
              </a:rPr>
              <a:t>的</a:t>
            </a:r>
            <a:r>
              <a:rPr lang="zh-CN" altLang="en-US" sz="1600" b="1" dirty="0" smtClean="0">
                <a:solidFill>
                  <a:srgbClr val="7030A0"/>
                </a:solidFill>
              </a:rPr>
              <a:t>值</a:t>
            </a:r>
            <a:r>
              <a:rPr lang="zh-CN" altLang="en-US" sz="1600" dirty="0" smtClean="0"/>
              <a:t>；</a:t>
            </a:r>
            <a:endParaRPr lang="en-US" altLang="zh-CN" sz="1600" dirty="0"/>
          </a:p>
          <a:p>
            <a:pPr marL="971550" lvl="1"/>
            <a:r>
              <a:rPr lang="zh-CN" altLang="en-US" sz="1600" b="1" i="1" u="sng" dirty="0" smtClean="0">
                <a:solidFill>
                  <a:srgbClr val="C00000"/>
                </a:solidFill>
              </a:rPr>
              <a:t>循环终止条件是</a:t>
            </a:r>
            <a:r>
              <a:rPr lang="en-US" altLang="zh-CN" sz="1600" b="1" i="1" u="sng" dirty="0" err="1" smtClean="0">
                <a:solidFill>
                  <a:srgbClr val="C00000"/>
                </a:solidFill>
              </a:rPr>
              <a:t>i</a:t>
            </a:r>
            <a:r>
              <a:rPr lang="zh-CN" altLang="en-US" sz="1600" b="1" i="1" u="sng" dirty="0" smtClean="0">
                <a:solidFill>
                  <a:srgbClr val="C00000"/>
                </a:solidFill>
              </a:rPr>
              <a:t>的值（</a:t>
            </a:r>
            <a:r>
              <a:rPr lang="zh-CN" altLang="en-US" sz="1600" b="1" i="1" u="sng" dirty="0" smtClean="0">
                <a:solidFill>
                  <a:srgbClr val="006600"/>
                </a:solidFill>
              </a:rPr>
              <a:t>若</a:t>
            </a:r>
            <a:r>
              <a:rPr lang="en-US" altLang="zh-CN" sz="1600" b="1" i="1" u="sng" dirty="0" err="1" smtClean="0">
                <a:solidFill>
                  <a:srgbClr val="006600"/>
                </a:solidFill>
              </a:rPr>
              <a:t>i</a:t>
            </a:r>
            <a:r>
              <a:rPr lang="en-US" altLang="zh-CN" sz="1600" b="1" i="1" u="sng" dirty="0" smtClean="0">
                <a:solidFill>
                  <a:srgbClr val="006600"/>
                </a:solidFill>
              </a:rPr>
              <a:t>=0</a:t>
            </a:r>
            <a:r>
              <a:rPr lang="zh-CN" altLang="en-US" sz="1600" b="1" i="1" u="sng" dirty="0" smtClean="0">
                <a:solidFill>
                  <a:srgbClr val="006600"/>
                </a:solidFill>
              </a:rPr>
              <a:t>，终止循环，否则，继续循环</a:t>
            </a:r>
            <a:r>
              <a:rPr lang="zh-CN" altLang="en-US" sz="1600" b="1" i="1" u="sng" dirty="0" smtClean="0">
                <a:solidFill>
                  <a:srgbClr val="C00000"/>
                </a:solidFill>
              </a:rPr>
              <a:t>）</a:t>
            </a:r>
            <a:endParaRPr lang="en-US" altLang="zh-CN" sz="1600" b="1" i="1" u="sng" dirty="0" smtClean="0">
              <a:solidFill>
                <a:srgbClr val="C00000"/>
              </a:solidFill>
            </a:endParaRPr>
          </a:p>
          <a:p>
            <a:pPr marL="971550" lvl="1"/>
            <a:r>
              <a:rPr lang="en-US" altLang="zh-CN" sz="1600" dirty="0" smtClean="0">
                <a:solidFill>
                  <a:srgbClr val="7030A0"/>
                </a:solidFill>
              </a:rPr>
              <a:t> </a:t>
            </a:r>
            <a:r>
              <a:rPr lang="en-US" altLang="zh-CN" sz="1600" b="1" u="sng" dirty="0" err="1" smtClean="0">
                <a:solidFill>
                  <a:srgbClr val="7030A0"/>
                </a:solidFill>
              </a:rPr>
              <a:t>i</a:t>
            </a:r>
            <a:r>
              <a:rPr lang="en-US" altLang="zh-CN" sz="1600" b="1" u="sng" dirty="0">
                <a:solidFill>
                  <a:srgbClr val="7030A0"/>
                </a:solidFill>
              </a:rPr>
              <a:t>&lt;=</a:t>
            </a:r>
            <a:r>
              <a:rPr lang="en-US" altLang="zh-CN" sz="1600" b="1" u="sng" dirty="0" smtClean="0">
                <a:solidFill>
                  <a:srgbClr val="7030A0"/>
                </a:solidFill>
              </a:rPr>
              <a:t>j</a:t>
            </a:r>
            <a:r>
              <a:rPr lang="zh-CN" altLang="en-US" sz="1600" b="1" u="sng" dirty="0" smtClean="0">
                <a:solidFill>
                  <a:srgbClr val="0000CC"/>
                </a:solidFill>
              </a:rPr>
              <a:t>仍然执行，但对循环条件不起作用</a:t>
            </a:r>
            <a:r>
              <a:rPr lang="zh-CN" altLang="en-US" sz="1600" dirty="0" smtClean="0"/>
              <a:t>；</a:t>
            </a:r>
            <a:endParaRPr lang="en-US" altLang="zh-CN" sz="1600" dirty="0"/>
          </a:p>
          <a:p>
            <a:pPr marL="971550" lvl="1"/>
            <a:r>
              <a:rPr lang="zh-CN" altLang="en-US" sz="1600" dirty="0" smtClean="0"/>
              <a:t>开始循环</a:t>
            </a:r>
            <a:r>
              <a:rPr lang="zh-CN" altLang="en-US" sz="1600" dirty="0"/>
              <a:t>，</a:t>
            </a:r>
            <a:r>
              <a:rPr lang="en-US" altLang="zh-CN" sz="1600" dirty="0" err="1"/>
              <a:t>i</a:t>
            </a:r>
            <a:r>
              <a:rPr lang="en-US" altLang="zh-CN" sz="1600" dirty="0"/>
              <a:t>=0,j=100</a:t>
            </a:r>
            <a:r>
              <a:rPr lang="zh-CN" altLang="en-US" sz="1600" dirty="0"/>
              <a:t>，</a:t>
            </a:r>
            <a:r>
              <a:rPr lang="zh-CN" altLang="en-US" sz="1600" dirty="0">
                <a:solidFill>
                  <a:srgbClr val="7030A0"/>
                </a:solidFill>
              </a:rPr>
              <a:t>然后判断循环</a:t>
            </a:r>
            <a:r>
              <a:rPr lang="zh-CN" altLang="en-US" sz="1600" dirty="0" smtClean="0">
                <a:solidFill>
                  <a:srgbClr val="7030A0"/>
                </a:solidFill>
              </a:rPr>
              <a:t>条件的真假</a:t>
            </a:r>
            <a:r>
              <a:rPr lang="zh-CN" altLang="en-US" sz="1600" dirty="0" smtClean="0"/>
              <a:t>，</a:t>
            </a:r>
            <a:endParaRPr lang="en-US" altLang="zh-CN" sz="1600" dirty="0"/>
          </a:p>
          <a:p>
            <a:pPr lvl="1" indent="0">
              <a:buNone/>
            </a:pPr>
            <a:r>
              <a:rPr lang="en-US" altLang="zh-CN" sz="1600" dirty="0"/>
              <a:t>      </a:t>
            </a:r>
            <a:r>
              <a:rPr lang="zh-CN" altLang="en-US" sz="1600" dirty="0"/>
              <a:t>此时逗号表达式</a:t>
            </a:r>
            <a:r>
              <a:rPr lang="en-US" altLang="zh-CN" sz="1600" b="1" dirty="0">
                <a:solidFill>
                  <a:srgbClr val="FF0000"/>
                </a:solidFill>
              </a:rPr>
              <a:t> (</a:t>
            </a:r>
            <a:r>
              <a:rPr lang="en-US" altLang="zh-CN" sz="1600" b="1" dirty="0" err="1">
                <a:solidFill>
                  <a:srgbClr val="FF0000"/>
                </a:solidFill>
              </a:rPr>
              <a:t>i</a:t>
            </a:r>
            <a:r>
              <a:rPr lang="en-US" altLang="zh-CN" sz="1600" b="1" dirty="0">
                <a:solidFill>
                  <a:srgbClr val="FF0000"/>
                </a:solidFill>
              </a:rPr>
              <a:t>&lt;=j,  </a:t>
            </a:r>
            <a:r>
              <a:rPr lang="en-US" altLang="zh-CN" sz="1600" b="1" dirty="0" err="1">
                <a:solidFill>
                  <a:srgbClr val="FF0000"/>
                </a:solidFill>
              </a:rPr>
              <a:t>i</a:t>
            </a:r>
            <a:r>
              <a:rPr lang="en-US" altLang="zh-CN" sz="1600" b="1" dirty="0">
                <a:solidFill>
                  <a:srgbClr val="FF0000"/>
                </a:solidFill>
              </a:rPr>
              <a:t>++) </a:t>
            </a:r>
            <a:r>
              <a:rPr lang="zh-CN" altLang="en-US" sz="1600" b="1" dirty="0">
                <a:solidFill>
                  <a:srgbClr val="FF0000"/>
                </a:solidFill>
              </a:rPr>
              <a:t>的值为</a:t>
            </a:r>
            <a:r>
              <a:rPr lang="en-US" altLang="zh-CN" sz="1600" b="1" dirty="0" err="1">
                <a:solidFill>
                  <a:srgbClr val="FF0000"/>
                </a:solidFill>
              </a:rPr>
              <a:t>i</a:t>
            </a:r>
            <a:r>
              <a:rPr lang="zh-CN" altLang="en-US" sz="1600" b="1" dirty="0">
                <a:solidFill>
                  <a:srgbClr val="FF0000"/>
                </a:solidFill>
              </a:rPr>
              <a:t>的值，即为</a:t>
            </a:r>
            <a:r>
              <a:rPr lang="en-US" altLang="zh-CN" sz="1600" b="1" dirty="0">
                <a:solidFill>
                  <a:srgbClr val="FF0000"/>
                </a:solidFill>
              </a:rPr>
              <a:t>0</a:t>
            </a:r>
            <a:r>
              <a:rPr lang="zh-CN" altLang="en-US" sz="1600" dirty="0"/>
              <a:t>，</a:t>
            </a:r>
            <a:r>
              <a:rPr lang="zh-CN" altLang="en-US" sz="1600" b="1" dirty="0">
                <a:solidFill>
                  <a:srgbClr val="006600"/>
                </a:solidFill>
              </a:rPr>
              <a:t>故循环</a:t>
            </a:r>
            <a:r>
              <a:rPr lang="en-US" altLang="zh-CN" sz="1600" b="1" dirty="0">
                <a:solidFill>
                  <a:srgbClr val="006600"/>
                </a:solidFill>
              </a:rPr>
              <a:t>0</a:t>
            </a:r>
            <a:r>
              <a:rPr lang="zh-CN" altLang="en-US" sz="1600" b="1" dirty="0">
                <a:solidFill>
                  <a:srgbClr val="006600"/>
                </a:solidFill>
              </a:rPr>
              <a:t>次</a:t>
            </a:r>
            <a:r>
              <a:rPr lang="zh-CN" altLang="en-US" sz="1600" dirty="0"/>
              <a:t>；</a:t>
            </a:r>
            <a:endParaRPr lang="en-US" altLang="zh-CN" sz="1600" dirty="0"/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zh-CN" sz="1800" dirty="0">
                <a:solidFill>
                  <a:srgbClr val="000000"/>
                </a:solidFill>
              </a:rPr>
              <a:t>for</a:t>
            </a:r>
            <a:r>
              <a:rPr lang="en-US" altLang="zh-CN" sz="1800" dirty="0">
                <a:solidFill>
                  <a:srgbClr val="336600"/>
                </a:solidFill>
              </a:rPr>
              <a:t>(</a:t>
            </a:r>
            <a:r>
              <a:rPr lang="en-US" altLang="zh-CN" sz="1800" dirty="0" err="1">
                <a:solidFill>
                  <a:srgbClr val="0000CC"/>
                </a:solidFill>
              </a:rPr>
              <a:t>i</a:t>
            </a:r>
            <a:r>
              <a:rPr lang="en-US" altLang="zh-CN" sz="1800" dirty="0">
                <a:solidFill>
                  <a:srgbClr val="0000CC"/>
                </a:solidFill>
              </a:rPr>
              <a:t>=0, </a:t>
            </a:r>
            <a:r>
              <a:rPr lang="en-US" altLang="zh-CN" sz="1800" dirty="0">
                <a:solidFill>
                  <a:srgbClr val="006600"/>
                </a:solidFill>
              </a:rPr>
              <a:t>j=100</a:t>
            </a:r>
            <a:r>
              <a:rPr lang="en-US" altLang="zh-CN" sz="1800" dirty="0">
                <a:solidFill>
                  <a:srgbClr val="336600"/>
                </a:solidFill>
              </a:rPr>
              <a:t>;   </a:t>
            </a:r>
            <a:r>
              <a:rPr lang="en-US" altLang="zh-CN" sz="1800" b="1" dirty="0" err="1">
                <a:solidFill>
                  <a:srgbClr val="000000"/>
                </a:solidFill>
              </a:rPr>
              <a:t>i</a:t>
            </a:r>
            <a:r>
              <a:rPr lang="en-US" altLang="zh-CN" sz="1800" b="1" dirty="0">
                <a:solidFill>
                  <a:srgbClr val="000000"/>
                </a:solidFill>
              </a:rPr>
              <a:t>&lt;=j</a:t>
            </a:r>
            <a:r>
              <a:rPr lang="en-US" altLang="zh-CN" sz="1800" b="1" dirty="0">
                <a:solidFill>
                  <a:srgbClr val="336600"/>
                </a:solidFill>
              </a:rPr>
              <a:t>,  </a:t>
            </a:r>
            <a:r>
              <a:rPr lang="en-US" altLang="zh-CN" sz="1800" b="1" dirty="0">
                <a:solidFill>
                  <a:srgbClr val="7030A0"/>
                </a:solidFill>
              </a:rPr>
              <a:t>j--</a:t>
            </a:r>
            <a:r>
              <a:rPr lang="en-US" altLang="zh-CN" sz="1800" dirty="0">
                <a:solidFill>
                  <a:srgbClr val="7030A0"/>
                </a:solidFill>
              </a:rPr>
              <a:t>;  </a:t>
            </a:r>
            <a:r>
              <a:rPr lang="en-US" altLang="zh-CN" sz="1800" dirty="0" err="1">
                <a:solidFill>
                  <a:srgbClr val="7030A0"/>
                </a:solidFill>
              </a:rPr>
              <a:t>i</a:t>
            </a:r>
            <a:r>
              <a:rPr lang="en-US" altLang="zh-CN" sz="1800" dirty="0">
                <a:solidFill>
                  <a:srgbClr val="7030A0"/>
                </a:solidFill>
              </a:rPr>
              <a:t>++</a:t>
            </a:r>
            <a:r>
              <a:rPr lang="en-US" altLang="zh-CN" sz="1800" dirty="0">
                <a:solidFill>
                  <a:srgbClr val="336600"/>
                </a:solidFill>
              </a:rPr>
              <a:t>)  k=</a:t>
            </a:r>
            <a:r>
              <a:rPr lang="en-US" altLang="zh-CN" sz="1800" dirty="0" err="1">
                <a:solidFill>
                  <a:srgbClr val="336600"/>
                </a:solidFill>
              </a:rPr>
              <a:t>i+j</a:t>
            </a:r>
            <a:r>
              <a:rPr lang="zh-CN" altLang="en-US" sz="1800" dirty="0">
                <a:solidFill>
                  <a:srgbClr val="336600"/>
                </a:solidFill>
              </a:rPr>
              <a:t>；</a:t>
            </a:r>
            <a:r>
              <a:rPr lang="en-US" altLang="zh-CN" sz="1800" dirty="0">
                <a:solidFill>
                  <a:srgbClr val="0303DF"/>
                </a:solidFill>
              </a:rPr>
              <a:t>//</a:t>
            </a:r>
            <a:r>
              <a:rPr lang="zh-CN" altLang="en-US" sz="1800" dirty="0">
                <a:solidFill>
                  <a:srgbClr val="0303DF"/>
                </a:solidFill>
              </a:rPr>
              <a:t>逗号表达式</a:t>
            </a:r>
            <a:endParaRPr lang="en-US" altLang="zh-CN" sz="1800" dirty="0">
              <a:solidFill>
                <a:srgbClr val="0303DF"/>
              </a:solidFill>
            </a:endParaRPr>
          </a:p>
          <a:p>
            <a:pPr marL="971550" lvl="1"/>
            <a:r>
              <a:rPr lang="zh-CN" altLang="en-US" sz="1600" dirty="0"/>
              <a:t>对于循环条件</a:t>
            </a:r>
            <a:r>
              <a:rPr lang="en-US" altLang="zh-CN" sz="1600" dirty="0"/>
              <a:t>(</a:t>
            </a:r>
            <a:r>
              <a:rPr lang="en-US" altLang="zh-CN" sz="1600" dirty="0" err="1"/>
              <a:t>i</a:t>
            </a:r>
            <a:r>
              <a:rPr lang="en-US" altLang="zh-CN" sz="1600" dirty="0"/>
              <a:t>&lt;=j</a:t>
            </a:r>
            <a:r>
              <a:rPr lang="en-US" altLang="zh-CN" sz="1600" dirty="0">
                <a:solidFill>
                  <a:srgbClr val="336600"/>
                </a:solidFill>
              </a:rPr>
              <a:t>,  </a:t>
            </a:r>
            <a:r>
              <a:rPr lang="en-US" altLang="zh-CN" sz="1600" dirty="0">
                <a:solidFill>
                  <a:srgbClr val="7030A0"/>
                </a:solidFill>
              </a:rPr>
              <a:t>j--</a:t>
            </a:r>
            <a:r>
              <a:rPr lang="en-US" altLang="zh-CN" sz="1600" dirty="0"/>
              <a:t>)</a:t>
            </a:r>
            <a:r>
              <a:rPr lang="zh-CN" altLang="en-US" sz="1600" dirty="0"/>
              <a:t>，</a:t>
            </a:r>
            <a:r>
              <a:rPr lang="zh-CN" altLang="en-US" sz="1600" b="1" dirty="0">
                <a:solidFill>
                  <a:srgbClr val="FF0000"/>
                </a:solidFill>
              </a:rPr>
              <a:t>当</a:t>
            </a:r>
            <a:r>
              <a:rPr lang="en-US" altLang="zh-CN" sz="1600" b="1" dirty="0">
                <a:solidFill>
                  <a:srgbClr val="FF0000"/>
                </a:solidFill>
              </a:rPr>
              <a:t>j=0</a:t>
            </a:r>
            <a:r>
              <a:rPr lang="zh-CN" altLang="en-US" sz="1600" b="1" dirty="0">
                <a:solidFill>
                  <a:srgbClr val="FF0000"/>
                </a:solidFill>
              </a:rPr>
              <a:t>时</a:t>
            </a:r>
            <a:r>
              <a:rPr lang="zh-CN" altLang="en-US" sz="1600" dirty="0" smtClean="0"/>
              <a:t>，终止循环</a:t>
            </a:r>
            <a:r>
              <a:rPr lang="en-US" altLang="zh-CN" sz="1600" b="1" dirty="0" smtClean="0"/>
              <a:t> </a:t>
            </a:r>
            <a:endParaRPr lang="en-US" altLang="zh-CN" sz="1600" b="1" dirty="0"/>
          </a:p>
          <a:p>
            <a:pPr marL="971550" lvl="1"/>
            <a:r>
              <a:rPr lang="en-US" altLang="zh-CN" sz="1600" b="1" dirty="0" err="1"/>
              <a:t>i</a:t>
            </a:r>
            <a:r>
              <a:rPr lang="en-US" altLang="zh-CN" sz="1600" b="1" dirty="0"/>
              <a:t>&lt;=j</a:t>
            </a:r>
            <a:r>
              <a:rPr lang="zh-CN" altLang="en-US" sz="1600" b="1" dirty="0"/>
              <a:t>尽管在循环条件中不起作用，但仍要执行；</a:t>
            </a:r>
            <a:endParaRPr lang="en-US" altLang="zh-CN" sz="1600" dirty="0"/>
          </a:p>
          <a:p>
            <a:pPr marL="971550" lvl="1"/>
            <a:r>
              <a:rPr lang="en-US" altLang="zh-CN" sz="1600" dirty="0"/>
              <a:t>j</a:t>
            </a:r>
            <a:r>
              <a:rPr lang="zh-CN" altLang="en-US" sz="1600" dirty="0"/>
              <a:t>：</a:t>
            </a:r>
            <a:r>
              <a:rPr lang="en-US" altLang="zh-CN" sz="1600" dirty="0"/>
              <a:t>100~1, </a:t>
            </a:r>
            <a:r>
              <a:rPr lang="zh-CN" altLang="en-US" sz="1600" dirty="0"/>
              <a:t>因此</a:t>
            </a:r>
            <a:r>
              <a:rPr lang="zh-CN" altLang="en-US" sz="1600" dirty="0">
                <a:solidFill>
                  <a:srgbClr val="0000CC"/>
                </a:solidFill>
              </a:rPr>
              <a:t>循环</a:t>
            </a:r>
            <a:r>
              <a:rPr lang="en-US" altLang="zh-CN" sz="1600" dirty="0">
                <a:solidFill>
                  <a:srgbClr val="0000CC"/>
                </a:solidFill>
              </a:rPr>
              <a:t>100</a:t>
            </a:r>
            <a:r>
              <a:rPr lang="zh-CN" altLang="en-US" sz="1600" dirty="0">
                <a:solidFill>
                  <a:srgbClr val="0000CC"/>
                </a:solidFill>
              </a:rPr>
              <a:t>次</a:t>
            </a:r>
            <a:r>
              <a:rPr lang="zh-CN" altLang="en-US" sz="1600" dirty="0"/>
              <a:t>；</a:t>
            </a:r>
            <a:endParaRPr lang="en-US" altLang="zh-CN" sz="1600" dirty="0"/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b="1" u="sng" dirty="0" smtClean="0">
                <a:solidFill>
                  <a:srgbClr val="C00000"/>
                </a:solidFill>
              </a:rPr>
              <a:t>注意：</a:t>
            </a:r>
            <a:r>
              <a:rPr lang="en-US" altLang="zh-CN" sz="2000" b="1" u="sng" dirty="0" smtClean="0">
                <a:solidFill>
                  <a:srgbClr val="C00000"/>
                </a:solidFill>
              </a:rPr>
              <a:t>x++</a:t>
            </a:r>
            <a:r>
              <a:rPr lang="zh-CN" altLang="en-US" sz="2000" b="1" u="sng" dirty="0" smtClean="0">
                <a:solidFill>
                  <a:srgbClr val="C00000"/>
                </a:solidFill>
              </a:rPr>
              <a:t>与</a:t>
            </a:r>
            <a:r>
              <a:rPr lang="en-US" altLang="zh-CN" sz="2000" b="1" u="sng" dirty="0" smtClean="0">
                <a:solidFill>
                  <a:srgbClr val="C00000"/>
                </a:solidFill>
              </a:rPr>
              <a:t>++x</a:t>
            </a:r>
            <a:r>
              <a:rPr lang="zh-CN" altLang="en-US" sz="2000" b="1" u="sng" dirty="0" smtClean="0">
                <a:solidFill>
                  <a:srgbClr val="C00000"/>
                </a:solidFill>
              </a:rPr>
              <a:t>，或</a:t>
            </a:r>
            <a:r>
              <a:rPr lang="en-US" altLang="zh-CN" sz="2000" b="1" u="sng" dirty="0" smtClean="0">
                <a:solidFill>
                  <a:srgbClr val="C00000"/>
                </a:solidFill>
              </a:rPr>
              <a:t>--</a:t>
            </a:r>
            <a:r>
              <a:rPr lang="zh-CN" altLang="en-US" sz="2000" b="1" u="sng" dirty="0" smtClean="0">
                <a:solidFill>
                  <a:srgbClr val="C00000"/>
                </a:solidFill>
              </a:rPr>
              <a:t>与</a:t>
            </a:r>
            <a:r>
              <a:rPr lang="en-US" altLang="zh-CN" sz="2000" b="1" u="sng" dirty="0" smtClean="0">
                <a:solidFill>
                  <a:srgbClr val="C00000"/>
                </a:solidFill>
              </a:rPr>
              <a:t>--x</a:t>
            </a:r>
            <a:r>
              <a:rPr lang="zh-CN" altLang="en-US" sz="2000" b="1" u="sng" dirty="0" smtClean="0">
                <a:solidFill>
                  <a:srgbClr val="C00000"/>
                </a:solidFill>
              </a:rPr>
              <a:t>的语义</a:t>
            </a:r>
            <a:endParaRPr lang="zh-CN" altLang="en-US" sz="2000" b="1" u="sng" dirty="0">
              <a:solidFill>
                <a:srgbClr val="C00000"/>
              </a:solidFill>
            </a:endParaRPr>
          </a:p>
        </p:txBody>
      </p:sp>
      <p:sp>
        <p:nvSpPr>
          <p:cNvPr id="4" name="圆角矩形标注 3"/>
          <p:cNvSpPr/>
          <p:nvPr/>
        </p:nvSpPr>
        <p:spPr bwMode="auto">
          <a:xfrm>
            <a:off x="4975166" y="2177936"/>
            <a:ext cx="3080697" cy="307570"/>
          </a:xfrm>
          <a:prstGeom prst="wedgeRoundRectCallout">
            <a:avLst>
              <a:gd name="adj1" fmla="val -66401"/>
              <a:gd name="adj2" fmla="val 481"/>
              <a:gd name="adj3" fmla="val 16667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en-US" altLang="zh-CN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i</a:t>
            </a:r>
            <a:r>
              <a:rPr kumimoji="0" lang="en-US" altLang="zh-CN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++</a:t>
            </a:r>
            <a:r>
              <a:rPr kumimoji="0" lang="zh-CN" alt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：先取</a:t>
            </a:r>
            <a:r>
              <a:rPr kumimoji="0" lang="en-US" altLang="zh-CN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(</a:t>
            </a:r>
            <a:r>
              <a:rPr kumimoji="0" lang="zh-CN" alt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判定</a:t>
            </a:r>
            <a:r>
              <a:rPr kumimoji="0" lang="en-US" altLang="zh-CN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)</a:t>
            </a:r>
            <a:r>
              <a:rPr kumimoji="0" lang="en-US" altLang="zh-CN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i</a:t>
            </a:r>
            <a:r>
              <a:rPr kumimoji="0" lang="zh-CN" alt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的值，然后</a:t>
            </a:r>
            <a:r>
              <a:rPr kumimoji="0" lang="en-US" altLang="zh-CN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i</a:t>
            </a:r>
            <a:r>
              <a:rPr lang="en-US" altLang="zh-CN" sz="1400" smtClean="0">
                <a:solidFill>
                  <a:srgbClr val="000000"/>
                </a:solidFill>
                <a:ea typeface="宋体" panose="02010600030101010101" pitchFamily="2" charset="-122"/>
              </a:rPr>
              <a:t>=i+1</a:t>
            </a:r>
            <a:endParaRPr kumimoji="0" lang="zh-CN" altLang="en-US" sz="14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" name="圆角矩形标注 4"/>
          <p:cNvSpPr/>
          <p:nvPr/>
        </p:nvSpPr>
        <p:spPr bwMode="auto">
          <a:xfrm>
            <a:off x="4634345" y="1558743"/>
            <a:ext cx="1143000" cy="307570"/>
          </a:xfrm>
          <a:prstGeom prst="wedgeRoundRectCallout">
            <a:avLst>
              <a:gd name="adj1" fmla="val -48743"/>
              <a:gd name="adj2" fmla="val 19400"/>
              <a:gd name="adj3" fmla="val 16667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r>
              <a:rPr lang="zh-CN" altLang="en-US" sz="1400" b="1" dirty="0" smtClean="0">
                <a:solidFill>
                  <a:srgbClr val="006600"/>
                </a:solidFill>
              </a:rPr>
              <a:t>循环</a:t>
            </a:r>
            <a:r>
              <a:rPr lang="en-US" altLang="zh-CN" sz="1400" b="1" dirty="0">
                <a:solidFill>
                  <a:srgbClr val="006600"/>
                </a:solidFill>
              </a:rPr>
              <a:t>0</a:t>
            </a:r>
            <a:r>
              <a:rPr lang="zh-CN" altLang="en-US" sz="1400" b="1" dirty="0">
                <a:solidFill>
                  <a:srgbClr val="006600"/>
                </a:solidFill>
              </a:rPr>
              <a:t>次</a:t>
            </a:r>
            <a:endParaRPr kumimoji="0" lang="zh-CN" altLang="en-US" sz="14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66280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400" dirty="0" smtClean="0">
                <a:solidFill>
                  <a:srgbClr val="7030A0"/>
                </a:solidFill>
              </a:rPr>
              <a:t>课后练习：</a:t>
            </a:r>
            <a:r>
              <a:rPr lang="en-US" altLang="zh-CN" sz="2400" dirty="0" smtClean="0"/>
              <a:t>for</a:t>
            </a:r>
            <a:r>
              <a:rPr lang="zh-CN" altLang="en-US" sz="2400" dirty="0"/>
              <a:t>循环中</a:t>
            </a:r>
            <a:r>
              <a:rPr lang="zh-CN" altLang="en-US" sz="2400" dirty="0">
                <a:solidFill>
                  <a:srgbClr val="006600"/>
                </a:solidFill>
              </a:rPr>
              <a:t>循环条件</a:t>
            </a:r>
            <a:r>
              <a:rPr lang="zh-CN" altLang="en-US" sz="2400" dirty="0">
                <a:solidFill>
                  <a:srgbClr val="C00000"/>
                </a:solidFill>
              </a:rPr>
              <a:t>注意</a:t>
            </a:r>
            <a:r>
              <a:rPr lang="zh-CN" altLang="en-US" sz="2400" dirty="0"/>
              <a:t>逗号表达式的使用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zh-CN" dirty="0" err="1">
                <a:solidFill>
                  <a:srgbClr val="000000"/>
                </a:solidFill>
              </a:rPr>
              <a:t>int</a:t>
            </a:r>
            <a:r>
              <a:rPr lang="en-US" altLang="zh-CN" dirty="0">
                <a:solidFill>
                  <a:srgbClr val="000000"/>
                </a:solidFill>
              </a:rPr>
              <a:t> </a:t>
            </a:r>
            <a:r>
              <a:rPr lang="en-US" altLang="zh-CN" dirty="0" err="1">
                <a:solidFill>
                  <a:srgbClr val="000000"/>
                </a:solidFill>
              </a:rPr>
              <a:t>i</a:t>
            </a:r>
            <a:r>
              <a:rPr lang="en-US" altLang="zh-CN" dirty="0">
                <a:solidFill>
                  <a:srgbClr val="000000"/>
                </a:solidFill>
              </a:rPr>
              <a:t>, j, k, m = 5;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zh-CN" dirty="0">
                <a:solidFill>
                  <a:srgbClr val="000000"/>
                </a:solidFill>
              </a:rPr>
              <a:t>for</a:t>
            </a:r>
            <a:r>
              <a:rPr lang="en-US" altLang="zh-CN" dirty="0">
                <a:solidFill>
                  <a:srgbClr val="336600"/>
                </a:solidFill>
              </a:rPr>
              <a:t>(</a:t>
            </a:r>
            <a:r>
              <a:rPr lang="en-US" altLang="zh-CN" dirty="0" err="1">
                <a:solidFill>
                  <a:srgbClr val="0000CC"/>
                </a:solidFill>
              </a:rPr>
              <a:t>i</a:t>
            </a:r>
            <a:r>
              <a:rPr lang="en-US" altLang="zh-CN" dirty="0">
                <a:solidFill>
                  <a:srgbClr val="0000CC"/>
                </a:solidFill>
              </a:rPr>
              <a:t>=0, </a:t>
            </a:r>
            <a:r>
              <a:rPr lang="en-US" altLang="zh-CN" dirty="0">
                <a:solidFill>
                  <a:srgbClr val="006600"/>
                </a:solidFill>
              </a:rPr>
              <a:t>j=100</a:t>
            </a:r>
            <a:r>
              <a:rPr lang="en-US" altLang="zh-CN" dirty="0">
                <a:solidFill>
                  <a:srgbClr val="336600"/>
                </a:solidFill>
              </a:rPr>
              <a:t>;   </a:t>
            </a:r>
            <a:r>
              <a:rPr lang="en-US" altLang="zh-CN" dirty="0" err="1">
                <a:solidFill>
                  <a:srgbClr val="0000CC"/>
                </a:solidFill>
              </a:rPr>
              <a:t>i</a:t>
            </a:r>
            <a:r>
              <a:rPr lang="en-US" altLang="zh-CN" dirty="0">
                <a:solidFill>
                  <a:srgbClr val="0000CC"/>
                </a:solidFill>
              </a:rPr>
              <a:t>&lt;=j, </a:t>
            </a:r>
            <a:r>
              <a:rPr lang="en-US" altLang="zh-CN" dirty="0">
                <a:solidFill>
                  <a:srgbClr val="FF0000"/>
                </a:solidFill>
              </a:rPr>
              <a:t>m--</a:t>
            </a:r>
            <a:r>
              <a:rPr lang="en-US" altLang="zh-CN" dirty="0">
                <a:solidFill>
                  <a:srgbClr val="000000"/>
                </a:solidFill>
              </a:rPr>
              <a:t>; </a:t>
            </a:r>
            <a:r>
              <a:rPr lang="en-US" altLang="zh-CN" dirty="0">
                <a:solidFill>
                  <a:srgbClr val="FF0000"/>
                </a:solidFill>
              </a:rPr>
              <a:t> </a:t>
            </a:r>
            <a:r>
              <a:rPr lang="en-US" altLang="zh-CN" dirty="0" err="1">
                <a:solidFill>
                  <a:srgbClr val="7030A0"/>
                </a:solidFill>
              </a:rPr>
              <a:t>i</a:t>
            </a:r>
            <a:r>
              <a:rPr lang="en-US" altLang="zh-CN" dirty="0">
                <a:solidFill>
                  <a:srgbClr val="7030A0"/>
                </a:solidFill>
              </a:rPr>
              <a:t>++</a:t>
            </a:r>
            <a:r>
              <a:rPr lang="zh-CN" altLang="en-US" dirty="0">
                <a:solidFill>
                  <a:srgbClr val="7030A0"/>
                </a:solidFill>
              </a:rPr>
              <a:t>，</a:t>
            </a:r>
            <a:r>
              <a:rPr lang="en-US" altLang="zh-CN" dirty="0">
                <a:solidFill>
                  <a:srgbClr val="7030A0"/>
                </a:solidFill>
              </a:rPr>
              <a:t>j--</a:t>
            </a:r>
            <a:r>
              <a:rPr lang="en-US" altLang="zh-CN" dirty="0">
                <a:solidFill>
                  <a:srgbClr val="336600"/>
                </a:solidFill>
              </a:rPr>
              <a:t>)  k=</a:t>
            </a:r>
            <a:r>
              <a:rPr lang="en-US" altLang="zh-CN" dirty="0" err="1">
                <a:solidFill>
                  <a:srgbClr val="336600"/>
                </a:solidFill>
              </a:rPr>
              <a:t>i+j</a:t>
            </a:r>
            <a:r>
              <a:rPr lang="zh-CN" altLang="en-US" dirty="0">
                <a:solidFill>
                  <a:srgbClr val="336600"/>
                </a:solidFill>
              </a:rPr>
              <a:t>；</a:t>
            </a:r>
            <a:endParaRPr lang="en-US" altLang="zh-CN" dirty="0">
              <a:solidFill>
                <a:srgbClr val="0303DF"/>
              </a:solidFill>
            </a:endParaRPr>
          </a:p>
          <a:p>
            <a:pPr marL="971550" lvl="1"/>
            <a:r>
              <a:rPr lang="en-US" altLang="zh-CN" dirty="0" err="1"/>
              <a:t>i</a:t>
            </a:r>
            <a:r>
              <a:rPr lang="zh-CN" altLang="en-US" dirty="0"/>
              <a:t>的值：</a:t>
            </a:r>
            <a:r>
              <a:rPr lang="en-US" altLang="zh-CN" dirty="0"/>
              <a:t>0~4</a:t>
            </a:r>
            <a:r>
              <a:rPr lang="zh-CN" altLang="en-US" dirty="0"/>
              <a:t>；</a:t>
            </a:r>
            <a:endParaRPr lang="en-US" altLang="zh-CN" dirty="0"/>
          </a:p>
          <a:p>
            <a:pPr marL="971550" lvl="1"/>
            <a:r>
              <a:rPr lang="en-US" altLang="zh-CN" dirty="0"/>
              <a:t>j</a:t>
            </a:r>
            <a:r>
              <a:rPr lang="zh-CN" altLang="en-US" dirty="0"/>
              <a:t>的值：</a:t>
            </a:r>
            <a:r>
              <a:rPr lang="en-US" altLang="zh-CN" dirty="0"/>
              <a:t>100~96</a:t>
            </a:r>
            <a:r>
              <a:rPr lang="zh-CN" altLang="en-US" dirty="0"/>
              <a:t>；</a:t>
            </a:r>
            <a:endParaRPr lang="en-US" altLang="zh-CN" dirty="0"/>
          </a:p>
          <a:p>
            <a:pPr marL="971550" lvl="1"/>
            <a:r>
              <a:rPr lang="zh-CN" altLang="en-US" dirty="0"/>
              <a:t>循环</a:t>
            </a:r>
            <a:r>
              <a:rPr lang="zh-CN" altLang="en-US" dirty="0">
                <a:solidFill>
                  <a:srgbClr val="0000CC"/>
                </a:solidFill>
              </a:rPr>
              <a:t>条件 </a:t>
            </a:r>
            <a:r>
              <a:rPr lang="en-US" altLang="zh-CN" dirty="0">
                <a:solidFill>
                  <a:srgbClr val="0000CC"/>
                </a:solidFill>
              </a:rPr>
              <a:t>(</a:t>
            </a:r>
            <a:r>
              <a:rPr lang="en-US" altLang="zh-CN" dirty="0" err="1">
                <a:solidFill>
                  <a:srgbClr val="0000CC"/>
                </a:solidFill>
              </a:rPr>
              <a:t>i</a:t>
            </a:r>
            <a:r>
              <a:rPr lang="en-US" altLang="zh-CN" dirty="0">
                <a:solidFill>
                  <a:srgbClr val="0000CC"/>
                </a:solidFill>
              </a:rPr>
              <a:t>&lt;=j, m--)</a:t>
            </a:r>
            <a:r>
              <a:rPr lang="zh-CN" altLang="en-US" dirty="0"/>
              <a:t>的值取决于</a:t>
            </a:r>
            <a:r>
              <a:rPr lang="en-US" altLang="zh-CN" dirty="0"/>
              <a:t>m</a:t>
            </a:r>
            <a:r>
              <a:rPr lang="zh-CN" altLang="en-US" dirty="0"/>
              <a:t>的值，</a:t>
            </a:r>
            <a:r>
              <a:rPr lang="en-US" altLang="zh-CN" dirty="0">
                <a:solidFill>
                  <a:srgbClr val="FF0000"/>
                </a:solidFill>
              </a:rPr>
              <a:t> </a:t>
            </a:r>
            <a:r>
              <a:rPr lang="en-US" altLang="zh-CN" dirty="0" err="1">
                <a:solidFill>
                  <a:srgbClr val="FF0000"/>
                </a:solidFill>
              </a:rPr>
              <a:t>i</a:t>
            </a:r>
            <a:r>
              <a:rPr lang="en-US" altLang="zh-CN" dirty="0">
                <a:solidFill>
                  <a:srgbClr val="FF0000"/>
                </a:solidFill>
              </a:rPr>
              <a:t>&lt;=j</a:t>
            </a:r>
            <a:r>
              <a:rPr lang="zh-CN" altLang="en-US" dirty="0">
                <a:solidFill>
                  <a:srgbClr val="FF0000"/>
                </a:solidFill>
              </a:rPr>
              <a:t>不起作用，但要执行；</a:t>
            </a:r>
            <a:endParaRPr lang="en-US" altLang="zh-CN" dirty="0">
              <a:solidFill>
                <a:srgbClr val="FF0000"/>
              </a:solidFill>
            </a:endParaRPr>
          </a:p>
          <a:p>
            <a:pPr marL="971550" lvl="1"/>
            <a:r>
              <a:rPr lang="en-US" altLang="zh-CN" dirty="0">
                <a:solidFill>
                  <a:srgbClr val="FF0000"/>
                </a:solidFill>
              </a:rPr>
              <a:t>m: 5~1</a:t>
            </a:r>
            <a:r>
              <a:rPr lang="zh-CN" altLang="en-US" dirty="0">
                <a:solidFill>
                  <a:srgbClr val="FF0000"/>
                </a:solidFill>
              </a:rPr>
              <a:t>， 因此循环</a:t>
            </a:r>
            <a:r>
              <a:rPr lang="en-US" altLang="zh-CN" dirty="0">
                <a:solidFill>
                  <a:srgbClr val="FF0000"/>
                </a:solidFill>
              </a:rPr>
              <a:t>5</a:t>
            </a:r>
            <a:r>
              <a:rPr lang="zh-CN" altLang="en-US" dirty="0">
                <a:solidFill>
                  <a:srgbClr val="FF0000"/>
                </a:solidFill>
              </a:rPr>
              <a:t>次；</a:t>
            </a:r>
            <a:endParaRPr lang="en-US" altLang="zh-CN" sz="2000" dirty="0">
              <a:solidFill>
                <a:srgbClr val="FF0000"/>
              </a:solidFill>
            </a:endParaRPr>
          </a:p>
          <a:p>
            <a:pPr marL="971550" lvl="1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32725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400" dirty="0">
                <a:solidFill>
                  <a:srgbClr val="7030A0"/>
                </a:solidFill>
              </a:rPr>
              <a:t>课后练习： </a:t>
            </a:r>
            <a:r>
              <a:rPr lang="en-US" altLang="zh-CN" sz="2400" dirty="0" smtClean="0"/>
              <a:t>for</a:t>
            </a:r>
            <a:r>
              <a:rPr lang="zh-CN" altLang="en-US" sz="2400" dirty="0"/>
              <a:t>循环中</a:t>
            </a:r>
            <a:r>
              <a:rPr lang="zh-CN" altLang="en-US" sz="2400" dirty="0">
                <a:solidFill>
                  <a:srgbClr val="006600"/>
                </a:solidFill>
              </a:rPr>
              <a:t>循环条件</a:t>
            </a:r>
            <a:r>
              <a:rPr lang="zh-CN" altLang="en-US" sz="2400" dirty="0">
                <a:solidFill>
                  <a:srgbClr val="C00000"/>
                </a:solidFill>
              </a:rPr>
              <a:t>注意</a:t>
            </a:r>
            <a:r>
              <a:rPr lang="zh-CN" altLang="en-US" sz="2400" dirty="0"/>
              <a:t>逗号表达式的使用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zh-CN" dirty="0" err="1">
                <a:solidFill>
                  <a:srgbClr val="000000"/>
                </a:solidFill>
              </a:rPr>
              <a:t>int</a:t>
            </a:r>
            <a:r>
              <a:rPr lang="en-US" altLang="zh-CN" dirty="0">
                <a:solidFill>
                  <a:srgbClr val="000000"/>
                </a:solidFill>
              </a:rPr>
              <a:t> </a:t>
            </a:r>
            <a:r>
              <a:rPr lang="en-US" altLang="zh-CN" dirty="0" err="1">
                <a:solidFill>
                  <a:srgbClr val="000000"/>
                </a:solidFill>
              </a:rPr>
              <a:t>i</a:t>
            </a:r>
            <a:r>
              <a:rPr lang="en-US" altLang="zh-CN" dirty="0">
                <a:solidFill>
                  <a:srgbClr val="000000"/>
                </a:solidFill>
              </a:rPr>
              <a:t>, j, k, m = 5;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zh-CN" dirty="0">
                <a:solidFill>
                  <a:srgbClr val="000000"/>
                </a:solidFill>
              </a:rPr>
              <a:t>for</a:t>
            </a:r>
            <a:r>
              <a:rPr lang="en-US" altLang="zh-CN" dirty="0">
                <a:solidFill>
                  <a:srgbClr val="336600"/>
                </a:solidFill>
              </a:rPr>
              <a:t>(</a:t>
            </a:r>
            <a:r>
              <a:rPr lang="en-US" altLang="zh-CN" dirty="0" err="1">
                <a:solidFill>
                  <a:srgbClr val="0000CC"/>
                </a:solidFill>
              </a:rPr>
              <a:t>i</a:t>
            </a:r>
            <a:r>
              <a:rPr lang="en-US" altLang="zh-CN" dirty="0">
                <a:solidFill>
                  <a:srgbClr val="0000CC"/>
                </a:solidFill>
              </a:rPr>
              <a:t>=0, </a:t>
            </a:r>
            <a:r>
              <a:rPr lang="en-US" altLang="zh-CN" b="1" dirty="0">
                <a:solidFill>
                  <a:srgbClr val="006600"/>
                </a:solidFill>
              </a:rPr>
              <a:t>j=100</a:t>
            </a:r>
            <a:r>
              <a:rPr lang="en-US" altLang="zh-CN" b="1" dirty="0">
                <a:solidFill>
                  <a:srgbClr val="336600"/>
                </a:solidFill>
              </a:rPr>
              <a:t>; </a:t>
            </a:r>
            <a:r>
              <a:rPr lang="en-US" altLang="zh-CN" b="1" dirty="0">
                <a:solidFill>
                  <a:srgbClr val="FF0000"/>
                </a:solidFill>
              </a:rPr>
              <a:t>m--, </a:t>
            </a:r>
            <a:r>
              <a:rPr lang="en-US" altLang="zh-CN" b="1" dirty="0">
                <a:solidFill>
                  <a:srgbClr val="336600"/>
                </a:solidFill>
              </a:rPr>
              <a:t> </a:t>
            </a:r>
            <a:r>
              <a:rPr lang="en-US" altLang="zh-CN" b="1" dirty="0" err="1">
                <a:solidFill>
                  <a:srgbClr val="FF0000"/>
                </a:solidFill>
              </a:rPr>
              <a:t>i</a:t>
            </a:r>
            <a:r>
              <a:rPr lang="en-US" altLang="zh-CN" b="1" dirty="0">
                <a:solidFill>
                  <a:srgbClr val="FF0000"/>
                </a:solidFill>
              </a:rPr>
              <a:t>&lt;=j</a:t>
            </a:r>
            <a:r>
              <a:rPr lang="en-US" altLang="zh-CN" dirty="0">
                <a:solidFill>
                  <a:srgbClr val="000000"/>
                </a:solidFill>
              </a:rPr>
              <a:t>; </a:t>
            </a:r>
            <a:r>
              <a:rPr lang="en-US" altLang="zh-CN" dirty="0">
                <a:solidFill>
                  <a:srgbClr val="FF0000"/>
                </a:solidFill>
              </a:rPr>
              <a:t> </a:t>
            </a:r>
            <a:r>
              <a:rPr lang="en-US" altLang="zh-CN" dirty="0" err="1">
                <a:solidFill>
                  <a:srgbClr val="7030A0"/>
                </a:solidFill>
              </a:rPr>
              <a:t>i</a:t>
            </a:r>
            <a:r>
              <a:rPr lang="en-US" altLang="zh-CN" dirty="0">
                <a:solidFill>
                  <a:srgbClr val="7030A0"/>
                </a:solidFill>
              </a:rPr>
              <a:t>++</a:t>
            </a:r>
            <a:r>
              <a:rPr lang="zh-CN" altLang="en-US" dirty="0">
                <a:solidFill>
                  <a:srgbClr val="7030A0"/>
                </a:solidFill>
              </a:rPr>
              <a:t>，</a:t>
            </a:r>
            <a:r>
              <a:rPr lang="en-US" altLang="zh-CN" dirty="0">
                <a:solidFill>
                  <a:srgbClr val="7030A0"/>
                </a:solidFill>
              </a:rPr>
              <a:t>j--</a:t>
            </a:r>
            <a:r>
              <a:rPr lang="en-US" altLang="zh-CN" dirty="0">
                <a:solidFill>
                  <a:srgbClr val="336600"/>
                </a:solidFill>
              </a:rPr>
              <a:t>)  k=</a:t>
            </a:r>
            <a:r>
              <a:rPr lang="en-US" altLang="zh-CN" dirty="0" err="1">
                <a:solidFill>
                  <a:srgbClr val="336600"/>
                </a:solidFill>
              </a:rPr>
              <a:t>i+j</a:t>
            </a:r>
            <a:r>
              <a:rPr lang="zh-CN" altLang="en-US" dirty="0">
                <a:solidFill>
                  <a:srgbClr val="336600"/>
                </a:solidFill>
              </a:rPr>
              <a:t>；</a:t>
            </a:r>
            <a:r>
              <a:rPr lang="en-US" altLang="zh-CN" dirty="0">
                <a:solidFill>
                  <a:srgbClr val="0303DF"/>
                </a:solidFill>
              </a:rPr>
              <a:t>//</a:t>
            </a:r>
            <a:r>
              <a:rPr lang="zh-CN" altLang="en-US" dirty="0">
                <a:solidFill>
                  <a:srgbClr val="0303DF"/>
                </a:solidFill>
              </a:rPr>
              <a:t>逗号表达式</a:t>
            </a:r>
            <a:endParaRPr lang="en-US" altLang="zh-CN" dirty="0">
              <a:solidFill>
                <a:srgbClr val="0303DF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rgbClr val="0303DF"/>
                </a:solidFill>
              </a:rPr>
              <a:t>循环结束后</a:t>
            </a:r>
            <a:endParaRPr lang="en-US" altLang="zh-CN" dirty="0">
              <a:solidFill>
                <a:srgbClr val="0303DF"/>
              </a:solidFill>
            </a:endParaRPr>
          </a:p>
          <a:p>
            <a:pPr marL="971550" lvl="1"/>
            <a:r>
              <a:rPr lang="en-US" altLang="zh-CN" dirty="0" err="1"/>
              <a:t>i</a:t>
            </a:r>
            <a:r>
              <a:rPr lang="zh-CN" altLang="en-US" dirty="0"/>
              <a:t>的值：</a:t>
            </a:r>
            <a:r>
              <a:rPr lang="en-US" altLang="zh-CN" dirty="0"/>
              <a:t>0</a:t>
            </a:r>
            <a:r>
              <a:rPr lang="en-US" altLang="zh-CN" dirty="0">
                <a:sym typeface="Wingdings" panose="05000000000000000000" pitchFamily="2" charset="2"/>
              </a:rPr>
              <a:t></a:t>
            </a:r>
            <a:r>
              <a:rPr lang="en-US" altLang="zh-CN" dirty="0"/>
              <a:t>50</a:t>
            </a:r>
            <a:r>
              <a:rPr lang="zh-CN" altLang="en-US" dirty="0"/>
              <a:t>；</a:t>
            </a:r>
            <a:endParaRPr lang="en-US" altLang="zh-CN" dirty="0"/>
          </a:p>
          <a:p>
            <a:pPr marL="971550" lvl="1"/>
            <a:r>
              <a:rPr lang="en-US" altLang="zh-CN" dirty="0"/>
              <a:t>j</a:t>
            </a:r>
            <a:r>
              <a:rPr lang="zh-CN" altLang="en-US" dirty="0"/>
              <a:t>的值：</a:t>
            </a:r>
            <a:r>
              <a:rPr lang="en-US" altLang="zh-CN" dirty="0"/>
              <a:t>100</a:t>
            </a:r>
            <a:r>
              <a:rPr lang="en-US" altLang="zh-CN" dirty="0">
                <a:sym typeface="Wingdings" panose="05000000000000000000" pitchFamily="2" charset="2"/>
              </a:rPr>
              <a:t></a:t>
            </a:r>
            <a:r>
              <a:rPr lang="en-US" altLang="zh-CN" dirty="0"/>
              <a:t>50</a:t>
            </a:r>
            <a:r>
              <a:rPr lang="zh-CN" altLang="en-US" dirty="0"/>
              <a:t>；</a:t>
            </a:r>
            <a:endParaRPr lang="en-US" altLang="zh-CN" dirty="0"/>
          </a:p>
          <a:p>
            <a:pPr marL="971550" lvl="1"/>
            <a:r>
              <a:rPr lang="en-US" altLang="zh-CN" dirty="0"/>
              <a:t>m</a:t>
            </a:r>
            <a:r>
              <a:rPr lang="zh-CN" altLang="en-US" dirty="0"/>
              <a:t>的值：</a:t>
            </a:r>
            <a:r>
              <a:rPr lang="en-US" altLang="zh-CN" dirty="0"/>
              <a:t>5</a:t>
            </a:r>
            <a:r>
              <a:rPr lang="en-US" altLang="zh-CN" dirty="0">
                <a:sym typeface="Wingdings" panose="05000000000000000000" pitchFamily="2" charset="2"/>
              </a:rPr>
              <a:t></a:t>
            </a:r>
            <a:r>
              <a:rPr lang="en-US" altLang="zh-CN" dirty="0"/>
              <a:t> -46</a:t>
            </a:r>
          </a:p>
          <a:p>
            <a:pPr marL="971550" lvl="1"/>
            <a:r>
              <a:rPr lang="en-US" altLang="zh-CN" dirty="0" err="1"/>
              <a:t>i+j</a:t>
            </a:r>
            <a:r>
              <a:rPr lang="en-US" altLang="zh-CN" dirty="0"/>
              <a:t> = 100</a:t>
            </a:r>
            <a:r>
              <a:rPr lang="zh-CN" altLang="en-US" dirty="0"/>
              <a:t>；因此</a:t>
            </a:r>
            <a:r>
              <a:rPr lang="en-US" altLang="zh-CN" dirty="0"/>
              <a:t>k=100</a:t>
            </a:r>
            <a:r>
              <a:rPr lang="zh-CN" altLang="en-US" dirty="0"/>
              <a:t>；</a:t>
            </a:r>
            <a:endParaRPr lang="en-US" altLang="zh-CN" dirty="0"/>
          </a:p>
          <a:p>
            <a:pPr marL="971550" lvl="1"/>
            <a:r>
              <a:rPr lang="en-US" altLang="zh-CN" dirty="0"/>
              <a:t>m- - </a:t>
            </a:r>
            <a:r>
              <a:rPr lang="zh-CN" altLang="en-US" dirty="0"/>
              <a:t>在</a:t>
            </a:r>
            <a:r>
              <a:rPr lang="zh-CN" altLang="en-US" dirty="0">
                <a:solidFill>
                  <a:srgbClr val="0000CC"/>
                </a:solidFill>
              </a:rPr>
              <a:t>循环条件</a:t>
            </a:r>
            <a:r>
              <a:rPr lang="zh-CN" altLang="en-US" dirty="0"/>
              <a:t>中不起作用，因此</a:t>
            </a:r>
            <a:r>
              <a:rPr lang="zh-CN" altLang="en-US" b="1" dirty="0">
                <a:solidFill>
                  <a:srgbClr val="C00000"/>
                </a:solidFill>
              </a:rPr>
              <a:t>循环</a:t>
            </a:r>
            <a:r>
              <a:rPr lang="en-US" altLang="zh-CN" b="1" dirty="0">
                <a:solidFill>
                  <a:srgbClr val="C00000"/>
                </a:solidFill>
              </a:rPr>
              <a:t>51</a:t>
            </a:r>
            <a:r>
              <a:rPr lang="zh-CN" altLang="en-US" b="1" dirty="0">
                <a:solidFill>
                  <a:srgbClr val="C00000"/>
                </a:solidFill>
              </a:rPr>
              <a:t>次</a:t>
            </a:r>
            <a:endParaRPr lang="en-US" altLang="zh-CN" b="1" dirty="0">
              <a:solidFill>
                <a:srgbClr val="C00000"/>
              </a:solidFill>
            </a:endParaRPr>
          </a:p>
          <a:p>
            <a:pPr marL="971550" lvl="1"/>
            <a:r>
              <a:rPr lang="zh-CN" altLang="en-US" b="1" dirty="0">
                <a:solidFill>
                  <a:srgbClr val="006600"/>
                </a:solidFill>
              </a:rPr>
              <a:t>尽管</a:t>
            </a:r>
            <a:r>
              <a:rPr lang="en-US" altLang="zh-CN" b="1" dirty="0">
                <a:solidFill>
                  <a:srgbClr val="006600"/>
                </a:solidFill>
              </a:rPr>
              <a:t>m--</a:t>
            </a:r>
            <a:r>
              <a:rPr lang="zh-CN" altLang="en-US" b="1" dirty="0">
                <a:solidFill>
                  <a:srgbClr val="006600"/>
                </a:solidFill>
              </a:rPr>
              <a:t>在循环条件中不起作用，但其值会随之改变；</a:t>
            </a:r>
            <a:endParaRPr lang="en-US" altLang="zh-CN" sz="2000" b="1" dirty="0">
              <a:solidFill>
                <a:srgbClr val="006600"/>
              </a:solidFill>
            </a:endParaRPr>
          </a:p>
          <a:p>
            <a:pPr marL="971550" lvl="1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15052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400" dirty="0">
                <a:solidFill>
                  <a:srgbClr val="7030A0"/>
                </a:solidFill>
              </a:rPr>
              <a:t>课后练习：</a:t>
            </a:r>
            <a:r>
              <a:rPr lang="zh-CN" altLang="en-US" sz="2400" dirty="0" smtClean="0"/>
              <a:t>逗号</a:t>
            </a:r>
            <a:r>
              <a:rPr lang="zh-CN" altLang="en-US" sz="2400" dirty="0"/>
              <a:t>表达式中</a:t>
            </a:r>
            <a:r>
              <a:rPr lang="zh-CN" altLang="en-US" sz="2400" dirty="0">
                <a:solidFill>
                  <a:srgbClr val="C00000"/>
                </a:solidFill>
              </a:rPr>
              <a:t>最后一条语句必须有确定的值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dirty="0"/>
              <a:t>考察下述语句</a:t>
            </a:r>
            <a:endParaRPr lang="en-US" altLang="zh-CN" sz="2000" dirty="0"/>
          </a:p>
          <a:p>
            <a:pPr marL="971550" lvl="1"/>
            <a:r>
              <a:rPr lang="en-US" altLang="zh-CN" sz="1800" dirty="0"/>
              <a:t>int </a:t>
            </a:r>
            <a:r>
              <a:rPr lang="en-US" altLang="zh-CN" sz="1800" dirty="0" err="1"/>
              <a:t>a,b</a:t>
            </a:r>
            <a:r>
              <a:rPr lang="en-US" altLang="zh-CN" sz="1800" dirty="0"/>
              <a:t>; </a:t>
            </a:r>
          </a:p>
          <a:p>
            <a:pPr marL="971550" lvl="1"/>
            <a:r>
              <a:rPr lang="en-US" altLang="zh-CN" sz="1800" dirty="0" err="1">
                <a:solidFill>
                  <a:srgbClr val="0000CC"/>
                </a:solidFill>
              </a:rPr>
              <a:t>scanf</a:t>
            </a:r>
            <a:r>
              <a:rPr lang="en-US" altLang="zh-CN" sz="1800" dirty="0">
                <a:solidFill>
                  <a:srgbClr val="0000CC"/>
                </a:solidFill>
              </a:rPr>
              <a:t>(“%</a:t>
            </a:r>
            <a:r>
              <a:rPr lang="en-US" altLang="zh-CN" sz="1800" dirty="0" err="1">
                <a:solidFill>
                  <a:srgbClr val="0000CC"/>
                </a:solidFill>
              </a:rPr>
              <a:t>d%d</a:t>
            </a:r>
            <a:r>
              <a:rPr lang="en-US" altLang="zh-CN" sz="1800" dirty="0">
                <a:solidFill>
                  <a:srgbClr val="0000CC"/>
                </a:solidFill>
              </a:rPr>
              <a:t>”,&amp;</a:t>
            </a:r>
            <a:r>
              <a:rPr lang="en-US" altLang="zh-CN" sz="1800" dirty="0" err="1">
                <a:solidFill>
                  <a:srgbClr val="0000CC"/>
                </a:solidFill>
              </a:rPr>
              <a:t>a,&amp;b</a:t>
            </a:r>
            <a:r>
              <a:rPr lang="en-US" altLang="zh-CN" sz="1800" dirty="0">
                <a:solidFill>
                  <a:srgbClr val="0000CC"/>
                </a:solidFill>
              </a:rPr>
              <a:t>), a=</a:t>
            </a:r>
            <a:r>
              <a:rPr lang="en-US" altLang="zh-CN" sz="1800" dirty="0" err="1">
                <a:solidFill>
                  <a:srgbClr val="0000CC"/>
                </a:solidFill>
              </a:rPr>
              <a:t>a+b</a:t>
            </a:r>
            <a:r>
              <a:rPr lang="en-US" altLang="zh-CN" sz="1800" dirty="0">
                <a:solidFill>
                  <a:srgbClr val="0000CC"/>
                </a:solidFill>
              </a:rPr>
              <a:t>, </a:t>
            </a:r>
            <a:r>
              <a:rPr lang="en-US" altLang="zh-CN" sz="1800" dirty="0" err="1">
                <a:solidFill>
                  <a:srgbClr val="0000CC"/>
                </a:solidFill>
              </a:rPr>
              <a:t>printf</a:t>
            </a:r>
            <a:r>
              <a:rPr lang="en-US" altLang="zh-CN" sz="1800" dirty="0">
                <a:solidFill>
                  <a:srgbClr val="0000CC"/>
                </a:solidFill>
              </a:rPr>
              <a:t>(“a=%d\</a:t>
            </a:r>
            <a:r>
              <a:rPr lang="en-US" altLang="zh-CN" sz="1800" dirty="0" err="1">
                <a:solidFill>
                  <a:srgbClr val="0000CC"/>
                </a:solidFill>
              </a:rPr>
              <a:t>n”,a</a:t>
            </a:r>
            <a:r>
              <a:rPr lang="en-US" altLang="zh-CN" sz="1800" dirty="0">
                <a:solidFill>
                  <a:srgbClr val="0000CC"/>
                </a:solidFill>
              </a:rPr>
              <a:t>);   </a:t>
            </a:r>
            <a:endParaRPr lang="en-US" altLang="zh-CN" sz="1800" dirty="0"/>
          </a:p>
          <a:p>
            <a:pPr marL="971550" lvl="1"/>
            <a:r>
              <a:rPr lang="zh-CN" altLang="en-US" sz="1800" dirty="0"/>
              <a:t>思考：该整个逗号表达式的值是多少？</a:t>
            </a:r>
            <a:endParaRPr lang="en-US" altLang="zh-CN" sz="1800" dirty="0"/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zh-CN" sz="2000" dirty="0">
              <a:sym typeface="宋体" panose="02010600030101010101" pitchFamily="2" charset="-122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zh-CN" sz="2000" dirty="0">
              <a:sym typeface="宋体" panose="02010600030101010101" pitchFamily="2" charset="-122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dirty="0">
                <a:sym typeface="宋体" panose="02010600030101010101" pitchFamily="2" charset="-122"/>
              </a:rPr>
              <a:t>思考：如果如果逗号表达式的最后一条语句无法确定其值，</a:t>
            </a:r>
            <a:r>
              <a:rPr lang="en-US" altLang="zh-CN" sz="2000" dirty="0">
                <a:sym typeface="宋体" panose="02010600030101010101" pitchFamily="2" charset="-122"/>
              </a:rPr>
              <a:t>C</a:t>
            </a:r>
            <a:r>
              <a:rPr lang="zh-CN" altLang="en-US" sz="2000" dirty="0">
                <a:sym typeface="宋体" panose="02010600030101010101" pitchFamily="2" charset="-122"/>
              </a:rPr>
              <a:t>将如何处理？</a:t>
            </a:r>
            <a:endParaRPr lang="en-US" altLang="zh-CN" sz="2000" dirty="0">
              <a:sym typeface="宋体" panose="02010600030101010101" pitchFamily="2" charset="-122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zh-CN" sz="2000" dirty="0">
              <a:sym typeface="宋体" panose="02010600030101010101" pitchFamily="2" charset="-122"/>
            </a:endParaRPr>
          </a:p>
        </p:txBody>
      </p:sp>
      <p:sp>
        <p:nvSpPr>
          <p:cNvPr id="4" name="对话气泡: 圆角矩形 3">
            <a:extLst>
              <a:ext uri="{FF2B5EF4-FFF2-40B4-BE49-F238E27FC236}">
                <a16:creationId xmlns:a16="http://schemas.microsoft.com/office/drawing/2014/main" id="{2A31E9C2-50A9-4EC8-8DA7-06A5C0A15E38}"/>
              </a:ext>
            </a:extLst>
          </p:cNvPr>
          <p:cNvSpPr/>
          <p:nvPr/>
        </p:nvSpPr>
        <p:spPr bwMode="auto">
          <a:xfrm>
            <a:off x="5419287" y="2197980"/>
            <a:ext cx="2197918" cy="931114"/>
          </a:xfrm>
          <a:prstGeom prst="wedgeRoundRectCallout">
            <a:avLst>
              <a:gd name="adj1" fmla="val -18586"/>
              <a:gd name="adj2" fmla="val 48702"/>
              <a:gd name="adj3" fmla="val 16667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r>
              <a:rPr lang="en-US" altLang="zh-CN" sz="1600" dirty="0">
                <a:solidFill>
                  <a:srgbClr val="000000"/>
                </a:solidFill>
                <a:latin typeface="+mn-ea"/>
                <a:ea typeface="+mn-ea"/>
              </a:rPr>
              <a:t>//</a:t>
            </a:r>
            <a:r>
              <a:rPr lang="zh-CN" altLang="en-US" sz="1600" dirty="0">
                <a:solidFill>
                  <a:srgbClr val="000000"/>
                </a:solidFill>
                <a:latin typeface="+mn-ea"/>
                <a:ea typeface="+mn-ea"/>
              </a:rPr>
              <a:t>左</a:t>
            </a:r>
            <a:r>
              <a:rPr lang="en-US" altLang="zh-CN" sz="1600" dirty="0">
                <a:solidFill>
                  <a:srgbClr val="000000"/>
                </a:solidFill>
                <a:latin typeface="+mn-ea"/>
                <a:ea typeface="+mn-ea"/>
                <a:sym typeface="Wingdings" panose="05000000000000000000" pitchFamily="2" charset="2"/>
              </a:rPr>
              <a:t></a:t>
            </a:r>
            <a:r>
              <a:rPr lang="zh-CN" altLang="en-US" sz="1600" dirty="0">
                <a:solidFill>
                  <a:srgbClr val="000000"/>
                </a:solidFill>
                <a:latin typeface="+mn-ea"/>
                <a:ea typeface="+mn-ea"/>
              </a:rPr>
              <a:t>右顺序执行；</a:t>
            </a:r>
            <a:endParaRPr kumimoji="0" lang="en-US" altLang="zh-CN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+mn-ea"/>
              <a:ea typeface="+mn-ea"/>
              <a:cs typeface="Times New Roman" panose="02020603050405020304" pitchFamily="18" charset="0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en-US" altLang="zh-CN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printf</a:t>
            </a:r>
            <a:r>
              <a:rPr lang="en-US" altLang="zh-CN" sz="16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()</a:t>
            </a:r>
            <a:r>
              <a:rPr lang="zh-CN" altLang="en-US" sz="16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函数的返回值；</a:t>
            </a:r>
            <a:endParaRPr kumimoji="0" lang="zh-CN" altLang="en-US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7" name="对话气泡: 圆角矩形 6">
            <a:extLst>
              <a:ext uri="{FF2B5EF4-FFF2-40B4-BE49-F238E27FC236}">
                <a16:creationId xmlns:a16="http://schemas.microsoft.com/office/drawing/2014/main" id="{C7EBDDCA-9F60-48DD-8B41-BB78A970E7F1}"/>
              </a:ext>
            </a:extLst>
          </p:cNvPr>
          <p:cNvSpPr/>
          <p:nvPr/>
        </p:nvSpPr>
        <p:spPr bwMode="auto">
          <a:xfrm>
            <a:off x="1770079" y="3971397"/>
            <a:ext cx="1963024" cy="659390"/>
          </a:xfrm>
          <a:prstGeom prst="wedgeRoundRectCallout">
            <a:avLst>
              <a:gd name="adj1" fmla="val -18586"/>
              <a:gd name="adj2" fmla="val 48702"/>
              <a:gd name="adj3" fmla="val 16667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</a:t>
            </a:r>
            <a:r>
              <a:rPr kumimoji="0" lang="zh-CN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不允许。</a:t>
            </a:r>
            <a:endParaRPr kumimoji="0" lang="en-US" altLang="zh-CN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zh-CN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编译错误。</a:t>
            </a:r>
          </a:p>
        </p:txBody>
      </p:sp>
    </p:spTree>
    <p:extLst>
      <p:ext uri="{BB962C8B-B14F-4D97-AF65-F5344CB8AC3E}">
        <p14:creationId xmlns:p14="http://schemas.microsoft.com/office/powerpoint/2010/main" val="1434303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</p:bld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970D31-E352-4919-939F-8549E91C7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400" dirty="0">
                <a:solidFill>
                  <a:srgbClr val="7030A0"/>
                </a:solidFill>
              </a:rPr>
              <a:t>课后练习：</a:t>
            </a:r>
            <a:r>
              <a:rPr lang="zh-CN" altLang="en-US" sz="2400" dirty="0" smtClean="0"/>
              <a:t>一</a:t>
            </a:r>
            <a:r>
              <a:rPr lang="zh-CN" altLang="en-US" sz="2400" dirty="0"/>
              <a:t>个用分号结束的逗号表达式视为一条</a:t>
            </a:r>
            <a:r>
              <a:rPr lang="en-US" altLang="zh-CN" sz="2400" dirty="0"/>
              <a:t>c</a:t>
            </a:r>
            <a:r>
              <a:rPr lang="zh-CN" altLang="en-US" sz="2400" dirty="0"/>
              <a:t>语句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ACE8854-8194-40A1-A328-BCAF12666C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5775" y="1135063"/>
            <a:ext cx="4908346" cy="433678"/>
          </a:xfrm>
        </p:spPr>
        <p:txBody>
          <a:bodyPr/>
          <a:lstStyle/>
          <a:p>
            <a:r>
              <a:rPr lang="zh-CN" altLang="en-US" dirty="0"/>
              <a:t>比较下述两程序片段的执行结果</a:t>
            </a:r>
            <a:endParaRPr lang="en-US" altLang="zh-CN" dirty="0"/>
          </a:p>
          <a:p>
            <a:pPr>
              <a:buNone/>
            </a:pPr>
            <a:endParaRPr lang="en-US" altLang="zh-CN" dirty="0"/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2F4D9587-4725-43F6-B826-3ADE4B29F400}"/>
              </a:ext>
            </a:extLst>
          </p:cNvPr>
          <p:cNvSpPr txBox="1">
            <a:spLocks/>
          </p:cNvSpPr>
          <p:nvPr/>
        </p:nvSpPr>
        <p:spPr bwMode="auto">
          <a:xfrm>
            <a:off x="485776" y="1768824"/>
            <a:ext cx="2975272" cy="1947446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l" defTabSz="685800" rtl="0" fontAlgn="base">
              <a:lnSpc>
                <a:spcPct val="90000"/>
              </a:lnSpc>
              <a:spcBef>
                <a:spcPts val="135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anose="05020102010507070707" pitchFamily="18" charset="2"/>
              <a:buChar char=""/>
              <a:defRPr sz="2400" kern="1200">
                <a:solidFill>
                  <a:srgbClr val="1A93C8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1pPr>
            <a:lvl2pPr marL="628650" indent="-342900" algn="l" defTabSz="685800" rtl="0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SzPct val="80000"/>
              <a:buFont typeface="Wingdings" panose="05000000000000000000" pitchFamily="2" charset="2"/>
              <a:buChar char="ü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2pPr>
            <a:lvl3pPr marL="857250" indent="-17145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Calibri" panose="020F0502020204030204" pitchFamily="34" charset="0"/>
              <a:buChar char="•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3pPr>
            <a:lvl4pPr marL="1200150" indent="-17145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Calibri" panose="020F0502020204030204" pitchFamily="34" charset="0"/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4pPr>
            <a:lvl5pPr marL="1543050" indent="-17145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Calibri" panose="020F0502020204030204" pitchFamily="34" charset="0"/>
              <a:buChar char="•"/>
              <a:defRPr sz="1300" kern="1200">
                <a:solidFill>
                  <a:srgbClr val="7F7F7F"/>
                </a:solidFill>
                <a:latin typeface="+mn-lt"/>
                <a:ea typeface="幼圆" panose="02010509060101010101" pitchFamily="49" charset="-122"/>
                <a:cs typeface="+mn-cs"/>
                <a:sym typeface="宋体" panose="02010600030101010101" pitchFamily="2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Wingdings" panose="05000000000000000000" pitchFamily="2" charset="2"/>
              <a:buNone/>
            </a:pPr>
            <a:r>
              <a:rPr lang="en-US" altLang="zh-CN" sz="1800" dirty="0"/>
              <a:t>int  </a:t>
            </a:r>
            <a:r>
              <a:rPr lang="en-US" altLang="zh-CN" sz="1800" dirty="0" err="1"/>
              <a:t>i</a:t>
            </a:r>
            <a:r>
              <a:rPr lang="en-US" altLang="zh-CN" sz="1800" dirty="0"/>
              <a:t>;</a:t>
            </a:r>
          </a:p>
          <a:p>
            <a:pPr lvl="1">
              <a:buFont typeface="Wingdings" panose="05000000000000000000" pitchFamily="2" charset="2"/>
              <a:buNone/>
            </a:pPr>
            <a:r>
              <a:rPr lang="en-US" altLang="zh-CN" sz="1800" dirty="0"/>
              <a:t>int sum =0;</a:t>
            </a:r>
          </a:p>
          <a:p>
            <a:pPr lvl="1">
              <a:buFont typeface="Wingdings" panose="05000000000000000000" pitchFamily="2" charset="2"/>
              <a:buNone/>
            </a:pPr>
            <a:r>
              <a:rPr lang="en-US" altLang="zh-CN" sz="1800" dirty="0"/>
              <a:t>for (</a:t>
            </a:r>
            <a:r>
              <a:rPr lang="en-US" altLang="zh-CN" sz="1800" dirty="0" err="1"/>
              <a:t>i</a:t>
            </a:r>
            <a:r>
              <a:rPr lang="en-US" altLang="zh-CN" sz="1800" dirty="0"/>
              <a:t>=1; </a:t>
            </a:r>
            <a:r>
              <a:rPr lang="en-US" altLang="zh-CN" sz="1800" dirty="0" err="1"/>
              <a:t>i</a:t>
            </a:r>
            <a:r>
              <a:rPr lang="en-US" altLang="zh-CN" sz="1800" dirty="0"/>
              <a:t>&lt;=10; </a:t>
            </a:r>
            <a:r>
              <a:rPr lang="en-US" altLang="zh-CN" sz="1800" dirty="0" err="1"/>
              <a:t>i</a:t>
            </a:r>
            <a:r>
              <a:rPr lang="en-US" altLang="zh-CN" sz="1800" dirty="0"/>
              <a:t>++ )	 </a:t>
            </a:r>
          </a:p>
          <a:p>
            <a:pPr lvl="1">
              <a:buFont typeface="Wingdings" panose="05000000000000000000" pitchFamily="2" charset="2"/>
              <a:buNone/>
            </a:pPr>
            <a:r>
              <a:rPr lang="en-US" altLang="zh-CN" sz="1800" dirty="0"/>
              <a:t>       sum += </a:t>
            </a:r>
            <a:r>
              <a:rPr lang="en-US" altLang="zh-CN" sz="1800" dirty="0" err="1"/>
              <a:t>i</a:t>
            </a:r>
            <a:r>
              <a:rPr lang="en-US" altLang="zh-CN" sz="1800" dirty="0"/>
              <a:t>;   </a:t>
            </a:r>
          </a:p>
          <a:p>
            <a:pPr lvl="1">
              <a:buFont typeface="Wingdings" panose="05000000000000000000" pitchFamily="2" charset="2"/>
              <a:buNone/>
            </a:pPr>
            <a:r>
              <a:rPr lang="en-US" altLang="zh-CN" sz="1800" dirty="0" err="1"/>
              <a:t>printf</a:t>
            </a:r>
            <a:r>
              <a:rPr lang="en-US" altLang="zh-CN" sz="1800" dirty="0"/>
              <a:t>(“%d\</a:t>
            </a:r>
            <a:r>
              <a:rPr lang="en-US" altLang="zh-CN" sz="1800" dirty="0" err="1"/>
              <a:t>n”,sum</a:t>
            </a:r>
            <a:r>
              <a:rPr lang="en-US" altLang="zh-CN" sz="1800" dirty="0"/>
              <a:t>);</a:t>
            </a:r>
          </a:p>
          <a:p>
            <a:endParaRPr lang="zh-CN" altLang="en-US" dirty="0"/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7E5F5EDA-0501-410B-A5C7-21A8CF8B69C7}"/>
              </a:ext>
            </a:extLst>
          </p:cNvPr>
          <p:cNvSpPr txBox="1">
            <a:spLocks/>
          </p:cNvSpPr>
          <p:nvPr/>
        </p:nvSpPr>
        <p:spPr bwMode="auto">
          <a:xfrm>
            <a:off x="3591153" y="1785759"/>
            <a:ext cx="3833104" cy="1947446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l" defTabSz="685800" rtl="0" fontAlgn="base">
              <a:lnSpc>
                <a:spcPct val="90000"/>
              </a:lnSpc>
              <a:spcBef>
                <a:spcPts val="135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anose="05020102010507070707" pitchFamily="18" charset="2"/>
              <a:buChar char=""/>
              <a:defRPr sz="2400" kern="1200">
                <a:solidFill>
                  <a:srgbClr val="1A93C8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1pPr>
            <a:lvl2pPr marL="628650" indent="-342900" algn="l" defTabSz="685800" rtl="0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SzPct val="80000"/>
              <a:buFont typeface="Wingdings" panose="05000000000000000000" pitchFamily="2" charset="2"/>
              <a:buChar char="ü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2pPr>
            <a:lvl3pPr marL="857250" indent="-17145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Calibri" panose="020F0502020204030204" pitchFamily="34" charset="0"/>
              <a:buChar char="•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3pPr>
            <a:lvl4pPr marL="1200150" indent="-17145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Calibri" panose="020F0502020204030204" pitchFamily="34" charset="0"/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4pPr>
            <a:lvl5pPr marL="1543050" indent="-17145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Calibri" panose="020F0502020204030204" pitchFamily="34" charset="0"/>
              <a:buChar char="•"/>
              <a:defRPr sz="1300" kern="1200">
                <a:solidFill>
                  <a:srgbClr val="7F7F7F"/>
                </a:solidFill>
                <a:latin typeface="+mn-lt"/>
                <a:ea typeface="幼圆" panose="02010509060101010101" pitchFamily="49" charset="-122"/>
                <a:cs typeface="+mn-cs"/>
                <a:sym typeface="宋体" panose="02010600030101010101" pitchFamily="2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Wingdings" panose="05000000000000000000" pitchFamily="2" charset="2"/>
              <a:buNone/>
            </a:pPr>
            <a:r>
              <a:rPr lang="en-US" altLang="zh-CN" sz="1800" dirty="0"/>
              <a:t>int  </a:t>
            </a:r>
            <a:r>
              <a:rPr lang="en-US" altLang="zh-CN" sz="1800" dirty="0" err="1"/>
              <a:t>i</a:t>
            </a:r>
            <a:r>
              <a:rPr lang="en-US" altLang="zh-CN" sz="1800" dirty="0"/>
              <a:t>;</a:t>
            </a:r>
          </a:p>
          <a:p>
            <a:pPr lvl="1">
              <a:buFont typeface="Wingdings" panose="05000000000000000000" pitchFamily="2" charset="2"/>
              <a:buNone/>
            </a:pPr>
            <a:r>
              <a:rPr lang="en-US" altLang="zh-CN" sz="1800" dirty="0"/>
              <a:t>int sum =0;</a:t>
            </a:r>
          </a:p>
          <a:p>
            <a:pPr lvl="1">
              <a:buFont typeface="Wingdings" panose="05000000000000000000" pitchFamily="2" charset="2"/>
              <a:buNone/>
            </a:pPr>
            <a:r>
              <a:rPr lang="en-US" altLang="zh-CN" sz="1800" dirty="0"/>
              <a:t>for (</a:t>
            </a:r>
            <a:r>
              <a:rPr lang="en-US" altLang="zh-CN" sz="1800" dirty="0" err="1"/>
              <a:t>i</a:t>
            </a:r>
            <a:r>
              <a:rPr lang="en-US" altLang="zh-CN" sz="1800" dirty="0"/>
              <a:t>=1; </a:t>
            </a:r>
            <a:r>
              <a:rPr lang="en-US" altLang="zh-CN" sz="1800" dirty="0" err="1"/>
              <a:t>i</a:t>
            </a:r>
            <a:r>
              <a:rPr lang="en-US" altLang="zh-CN" sz="1800" dirty="0"/>
              <a:t>&lt;=10; </a:t>
            </a:r>
            <a:r>
              <a:rPr lang="en-US" altLang="zh-CN" sz="1800" dirty="0" err="1"/>
              <a:t>i</a:t>
            </a:r>
            <a:r>
              <a:rPr lang="en-US" altLang="zh-CN" sz="1800" dirty="0"/>
              <a:t>++ )	 </a:t>
            </a:r>
          </a:p>
          <a:p>
            <a:pPr lvl="1">
              <a:buFont typeface="Wingdings" panose="05000000000000000000" pitchFamily="2" charset="2"/>
              <a:buNone/>
            </a:pPr>
            <a:r>
              <a:rPr lang="en-US" altLang="zh-CN" sz="1800" dirty="0"/>
              <a:t>       sum += </a:t>
            </a:r>
            <a:r>
              <a:rPr lang="en-US" altLang="zh-CN" sz="1800" dirty="0" err="1"/>
              <a:t>i</a:t>
            </a:r>
            <a:r>
              <a:rPr lang="en-US" altLang="zh-CN" sz="1800" dirty="0"/>
              <a:t>,  </a:t>
            </a:r>
            <a:r>
              <a:rPr lang="en-US" altLang="zh-CN" sz="1800" dirty="0" err="1"/>
              <a:t>printf</a:t>
            </a:r>
            <a:r>
              <a:rPr lang="en-US" altLang="zh-CN" sz="1800" dirty="0"/>
              <a:t>(“%d\</a:t>
            </a:r>
            <a:r>
              <a:rPr lang="en-US" altLang="zh-CN" sz="1800" dirty="0" err="1"/>
              <a:t>n”,sum</a:t>
            </a:r>
            <a:r>
              <a:rPr lang="en-US" altLang="zh-CN" sz="1800" dirty="0"/>
              <a:t>);</a:t>
            </a:r>
          </a:p>
          <a:p>
            <a:endParaRPr lang="zh-CN" altLang="en-US" dirty="0"/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7CE31BA3-0237-463B-9B1B-B0CAC5B8E417}"/>
              </a:ext>
            </a:extLst>
          </p:cNvPr>
          <p:cNvSpPr txBox="1">
            <a:spLocks/>
          </p:cNvSpPr>
          <p:nvPr/>
        </p:nvSpPr>
        <p:spPr bwMode="auto">
          <a:xfrm>
            <a:off x="3591153" y="3809799"/>
            <a:ext cx="3833104" cy="1947446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l" defTabSz="685800" rtl="0" fontAlgn="base">
              <a:lnSpc>
                <a:spcPct val="90000"/>
              </a:lnSpc>
              <a:spcBef>
                <a:spcPts val="135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anose="05020102010507070707" pitchFamily="18" charset="2"/>
              <a:buChar char=""/>
              <a:defRPr sz="2400" kern="1200">
                <a:solidFill>
                  <a:srgbClr val="1A93C8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1pPr>
            <a:lvl2pPr marL="628650" indent="-342900" algn="l" defTabSz="685800" rtl="0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SzPct val="80000"/>
              <a:buFont typeface="Wingdings" panose="05000000000000000000" pitchFamily="2" charset="2"/>
              <a:buChar char="ü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2pPr>
            <a:lvl3pPr marL="857250" indent="-17145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Calibri" panose="020F0502020204030204" pitchFamily="34" charset="0"/>
              <a:buChar char="•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3pPr>
            <a:lvl4pPr marL="1200150" indent="-17145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Calibri" panose="020F0502020204030204" pitchFamily="34" charset="0"/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4pPr>
            <a:lvl5pPr marL="1543050" indent="-17145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Calibri" panose="020F0502020204030204" pitchFamily="34" charset="0"/>
              <a:buChar char="•"/>
              <a:defRPr sz="1300" kern="1200">
                <a:solidFill>
                  <a:srgbClr val="7F7F7F"/>
                </a:solidFill>
                <a:latin typeface="+mn-lt"/>
                <a:ea typeface="幼圆" panose="02010509060101010101" pitchFamily="49" charset="-122"/>
                <a:cs typeface="+mn-cs"/>
                <a:sym typeface="宋体" panose="02010600030101010101" pitchFamily="2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Wingdings" panose="05000000000000000000" pitchFamily="2" charset="2"/>
              <a:buNone/>
            </a:pPr>
            <a:r>
              <a:rPr lang="en-US" altLang="zh-CN" sz="1800" dirty="0"/>
              <a:t>for (</a:t>
            </a:r>
            <a:r>
              <a:rPr lang="en-US" altLang="zh-CN" sz="1800" dirty="0" err="1"/>
              <a:t>i</a:t>
            </a:r>
            <a:r>
              <a:rPr lang="en-US" altLang="zh-CN" sz="1800" dirty="0"/>
              <a:t>=1; </a:t>
            </a:r>
            <a:r>
              <a:rPr lang="en-US" altLang="zh-CN" sz="1800" dirty="0" err="1"/>
              <a:t>i</a:t>
            </a:r>
            <a:r>
              <a:rPr lang="en-US" altLang="zh-CN" sz="1800" dirty="0"/>
              <a:t>&lt;=10; </a:t>
            </a:r>
            <a:r>
              <a:rPr lang="en-US" altLang="zh-CN" sz="1800" dirty="0" err="1"/>
              <a:t>i</a:t>
            </a:r>
            <a:r>
              <a:rPr lang="en-US" altLang="zh-CN" sz="1800" dirty="0"/>
              <a:t>++ )	 </a:t>
            </a:r>
          </a:p>
          <a:p>
            <a:pPr lvl="1">
              <a:buFont typeface="Wingdings" panose="05000000000000000000" pitchFamily="2" charset="2"/>
              <a:buNone/>
            </a:pPr>
            <a:r>
              <a:rPr lang="en-US" altLang="zh-CN" sz="1800" dirty="0"/>
              <a:t>{</a:t>
            </a:r>
          </a:p>
          <a:p>
            <a:pPr lvl="1">
              <a:buFont typeface="Wingdings" panose="05000000000000000000" pitchFamily="2" charset="2"/>
              <a:buNone/>
            </a:pPr>
            <a:r>
              <a:rPr lang="en-US" altLang="zh-CN" sz="1800" dirty="0"/>
              <a:t>     sum += </a:t>
            </a:r>
            <a:r>
              <a:rPr lang="en-US" altLang="zh-CN" sz="1800" dirty="0" err="1"/>
              <a:t>i</a:t>
            </a:r>
            <a:r>
              <a:rPr lang="en-US" altLang="zh-CN" sz="1800" dirty="0"/>
              <a:t>;</a:t>
            </a:r>
          </a:p>
          <a:p>
            <a:pPr lvl="1">
              <a:buFont typeface="Wingdings" panose="05000000000000000000" pitchFamily="2" charset="2"/>
              <a:buNone/>
            </a:pPr>
            <a:r>
              <a:rPr lang="en-US" altLang="zh-CN" sz="1800" dirty="0"/>
              <a:t>     </a:t>
            </a:r>
            <a:r>
              <a:rPr lang="en-US" altLang="zh-CN" sz="1800" dirty="0" err="1"/>
              <a:t>printf</a:t>
            </a:r>
            <a:r>
              <a:rPr lang="en-US" altLang="zh-CN" sz="1800" dirty="0"/>
              <a:t>(“%d\</a:t>
            </a:r>
            <a:r>
              <a:rPr lang="en-US" altLang="zh-CN" sz="1800" dirty="0" err="1"/>
              <a:t>n”,sum</a:t>
            </a:r>
            <a:r>
              <a:rPr lang="en-US" altLang="zh-CN" sz="1800" dirty="0"/>
              <a:t>);</a:t>
            </a:r>
          </a:p>
          <a:p>
            <a:pPr lvl="1">
              <a:buFont typeface="Wingdings" panose="05000000000000000000" pitchFamily="2" charset="2"/>
              <a:buNone/>
            </a:pPr>
            <a:r>
              <a:rPr lang="en-US" altLang="zh-CN" sz="1800" dirty="0"/>
              <a:t>}</a:t>
            </a:r>
          </a:p>
          <a:p>
            <a:endParaRPr lang="zh-CN" altLang="en-US" dirty="0"/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5E05E3B2-BCF3-4B1C-828B-0C89E02199EB}"/>
              </a:ext>
            </a:extLst>
          </p:cNvPr>
          <p:cNvSpPr txBox="1">
            <a:spLocks/>
          </p:cNvSpPr>
          <p:nvPr/>
        </p:nvSpPr>
        <p:spPr bwMode="auto">
          <a:xfrm>
            <a:off x="1023796" y="4212102"/>
            <a:ext cx="2101692" cy="9014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l" defTabSz="685800" rtl="0" fontAlgn="base">
              <a:lnSpc>
                <a:spcPct val="90000"/>
              </a:lnSpc>
              <a:spcBef>
                <a:spcPts val="135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anose="05020102010507070707" pitchFamily="18" charset="2"/>
              <a:buChar char=""/>
              <a:defRPr sz="2400" kern="1200">
                <a:solidFill>
                  <a:srgbClr val="1A93C8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1pPr>
            <a:lvl2pPr marL="628650" indent="-342900" algn="l" defTabSz="685800" rtl="0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SzPct val="80000"/>
              <a:buFont typeface="Wingdings" panose="05000000000000000000" pitchFamily="2" charset="2"/>
              <a:buChar char="ü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2pPr>
            <a:lvl3pPr marL="857250" indent="-17145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Calibri" panose="020F0502020204030204" pitchFamily="34" charset="0"/>
              <a:buChar char="•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3pPr>
            <a:lvl4pPr marL="1200150" indent="-17145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Calibri" panose="020F0502020204030204" pitchFamily="34" charset="0"/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4pPr>
            <a:lvl5pPr marL="1543050" indent="-17145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Calibri" panose="020F0502020204030204" pitchFamily="34" charset="0"/>
              <a:buChar char="•"/>
              <a:defRPr sz="1300" kern="1200">
                <a:solidFill>
                  <a:srgbClr val="7F7F7F"/>
                </a:solidFill>
                <a:latin typeface="+mn-lt"/>
                <a:ea typeface="幼圆" panose="02010509060101010101" pitchFamily="49" charset="-122"/>
                <a:cs typeface="+mn-cs"/>
                <a:sym typeface="宋体" panose="02010600030101010101" pitchFamily="2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zh-CN" altLang="en-US" sz="2200" dirty="0"/>
              <a:t>右边的</a:t>
            </a:r>
            <a:r>
              <a:rPr lang="en-US" altLang="zh-CN" sz="2200" dirty="0"/>
              <a:t>for</a:t>
            </a:r>
            <a:r>
              <a:rPr lang="zh-CN" altLang="en-US" sz="2200" dirty="0"/>
              <a:t>循环体相当于：</a:t>
            </a:r>
            <a:endParaRPr lang="zh-CN" altLang="en-US" dirty="0"/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8DA54F56-6984-4F53-B31B-742E698D9CA6}"/>
              </a:ext>
            </a:extLst>
          </p:cNvPr>
          <p:cNvSpPr txBox="1">
            <a:spLocks/>
          </p:cNvSpPr>
          <p:nvPr/>
        </p:nvSpPr>
        <p:spPr bwMode="auto">
          <a:xfrm>
            <a:off x="7554362" y="1743833"/>
            <a:ext cx="1021313" cy="19474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l" defTabSz="685800" rtl="0" fontAlgn="base">
              <a:lnSpc>
                <a:spcPct val="90000"/>
              </a:lnSpc>
              <a:spcBef>
                <a:spcPts val="135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anose="05020102010507070707" pitchFamily="18" charset="2"/>
              <a:buChar char=""/>
              <a:defRPr sz="2400" kern="1200">
                <a:solidFill>
                  <a:srgbClr val="1A93C8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1pPr>
            <a:lvl2pPr marL="628650" indent="-342900" algn="l" defTabSz="685800" rtl="0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SzPct val="80000"/>
              <a:buFont typeface="Wingdings" panose="05000000000000000000" pitchFamily="2" charset="2"/>
              <a:buChar char="ü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2pPr>
            <a:lvl3pPr marL="857250" indent="-17145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Calibri" panose="020F0502020204030204" pitchFamily="34" charset="0"/>
              <a:buChar char="•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3pPr>
            <a:lvl4pPr marL="1200150" indent="-17145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Calibri" panose="020F0502020204030204" pitchFamily="34" charset="0"/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4pPr>
            <a:lvl5pPr marL="1543050" indent="-17145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Calibri" panose="020F0502020204030204" pitchFamily="34" charset="0"/>
              <a:buChar char="•"/>
              <a:defRPr sz="1300" kern="1200">
                <a:solidFill>
                  <a:srgbClr val="7F7F7F"/>
                </a:solidFill>
                <a:latin typeface="+mn-lt"/>
                <a:ea typeface="幼圆" panose="02010509060101010101" pitchFamily="49" charset="-122"/>
                <a:cs typeface="+mn-cs"/>
                <a:sym typeface="宋体" panose="02010600030101010101" pitchFamily="2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zh-CN" altLang="en-US" sz="1600" dirty="0">
                <a:solidFill>
                  <a:srgbClr val="C00000"/>
                </a:solidFill>
              </a:rPr>
              <a:t>不直观，降低程序的可读性。</a:t>
            </a:r>
            <a:endParaRPr lang="en-US" altLang="zh-CN" sz="1600" dirty="0">
              <a:solidFill>
                <a:srgbClr val="C00000"/>
              </a:solidFill>
            </a:endParaRPr>
          </a:p>
          <a:p>
            <a:pPr>
              <a:buNone/>
            </a:pPr>
            <a:r>
              <a:rPr lang="zh-CN" altLang="en-US" sz="1600" dirty="0">
                <a:solidFill>
                  <a:srgbClr val="0000CC"/>
                </a:solidFill>
              </a:rPr>
              <a:t>可以在不影响可读性的情况下使用</a:t>
            </a:r>
            <a:r>
              <a:rPr lang="zh-CN" altLang="en-US" sz="1600" dirty="0">
                <a:solidFill>
                  <a:srgbClr val="C00000"/>
                </a:solidFill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3854006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/>
    </p:bld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for</a:t>
            </a:r>
            <a:r>
              <a:rPr lang="zh-CN" altLang="en-US" dirty="0"/>
              <a:t>循环中表达式的其它</a:t>
            </a:r>
            <a:r>
              <a:rPr lang="zh-CN" altLang="en-US" dirty="0" smtClean="0"/>
              <a:t>形式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dirty="0"/>
              <a:t>回顾</a:t>
            </a:r>
            <a:r>
              <a:rPr lang="en-US" altLang="zh-CN" dirty="0"/>
              <a:t>for</a:t>
            </a:r>
            <a:r>
              <a:rPr lang="zh-CN" altLang="en-US" dirty="0"/>
              <a:t>循环</a:t>
            </a:r>
            <a:r>
              <a:rPr lang="zh-CN" altLang="en-US" dirty="0" smtClean="0"/>
              <a:t>格式</a:t>
            </a:r>
            <a:endParaRPr lang="en-US" altLang="zh-CN" dirty="0"/>
          </a:p>
          <a:p>
            <a:pPr lvl="2">
              <a:buNone/>
              <a:defRPr/>
            </a:pPr>
            <a:r>
              <a:rPr lang="en-US" altLang="zh-CN" sz="1800" dirty="0">
                <a:ea typeface="黑体" panose="02010609060101010101" pitchFamily="49" charset="-122"/>
              </a:rPr>
              <a:t>for ( </a:t>
            </a:r>
            <a:r>
              <a:rPr lang="zh-CN" altLang="en-US" sz="1800" dirty="0">
                <a:solidFill>
                  <a:srgbClr val="0000CC"/>
                </a:solidFill>
                <a:ea typeface="黑体" panose="02010609060101010101" pitchFamily="49" charset="-122"/>
              </a:rPr>
              <a:t>表达式</a:t>
            </a:r>
            <a:r>
              <a:rPr lang="en-US" altLang="zh-CN" sz="1800" dirty="0">
                <a:solidFill>
                  <a:srgbClr val="0000CC"/>
                </a:solidFill>
                <a:ea typeface="黑体" panose="02010609060101010101" pitchFamily="49" charset="-122"/>
              </a:rPr>
              <a:t>1</a:t>
            </a:r>
            <a:r>
              <a:rPr lang="zh-CN" altLang="en-US" sz="1800" dirty="0">
                <a:ea typeface="黑体" panose="02010609060101010101" pitchFamily="49" charset="-122"/>
              </a:rPr>
              <a:t>；</a:t>
            </a:r>
            <a:r>
              <a:rPr lang="zh-CN" altLang="en-US" sz="1800" dirty="0">
                <a:solidFill>
                  <a:srgbClr val="006600"/>
                </a:solidFill>
                <a:ea typeface="黑体" panose="02010609060101010101" pitchFamily="49" charset="-122"/>
              </a:rPr>
              <a:t>表达式</a:t>
            </a:r>
            <a:r>
              <a:rPr lang="en-US" altLang="zh-CN" sz="1800" dirty="0">
                <a:solidFill>
                  <a:srgbClr val="006600"/>
                </a:solidFill>
                <a:ea typeface="黑体" panose="02010609060101010101" pitchFamily="49" charset="-122"/>
              </a:rPr>
              <a:t>2</a:t>
            </a:r>
            <a:r>
              <a:rPr lang="zh-CN" altLang="en-US" sz="1800" dirty="0">
                <a:ea typeface="黑体" panose="02010609060101010101" pitchFamily="49" charset="-122"/>
              </a:rPr>
              <a:t>；</a:t>
            </a:r>
            <a:r>
              <a:rPr lang="zh-CN" altLang="en-US" sz="1800" dirty="0">
                <a:solidFill>
                  <a:srgbClr val="C00000"/>
                </a:solidFill>
                <a:ea typeface="黑体" panose="02010609060101010101" pitchFamily="49" charset="-122"/>
              </a:rPr>
              <a:t>表达式</a:t>
            </a:r>
            <a:r>
              <a:rPr lang="en-US" altLang="zh-CN" sz="1800" dirty="0">
                <a:solidFill>
                  <a:srgbClr val="C00000"/>
                </a:solidFill>
                <a:ea typeface="黑体" panose="02010609060101010101" pitchFamily="49" charset="-122"/>
              </a:rPr>
              <a:t>3</a:t>
            </a:r>
            <a:r>
              <a:rPr lang="en-US" altLang="zh-CN" sz="1800" dirty="0">
                <a:ea typeface="黑体" panose="02010609060101010101" pitchFamily="49" charset="-122"/>
              </a:rPr>
              <a:t> )</a:t>
            </a:r>
          </a:p>
          <a:p>
            <a:pPr lvl="2">
              <a:buNone/>
              <a:defRPr/>
            </a:pPr>
            <a:r>
              <a:rPr lang="en-US" altLang="zh-CN" sz="1800" dirty="0">
                <a:ea typeface="黑体" panose="02010609060101010101" pitchFamily="49" charset="-122"/>
              </a:rPr>
              <a:t>{</a:t>
            </a:r>
          </a:p>
          <a:p>
            <a:pPr lvl="2">
              <a:buNone/>
              <a:defRPr/>
            </a:pPr>
            <a:r>
              <a:rPr lang="en-US" altLang="zh-CN" sz="1800" dirty="0">
                <a:ea typeface="黑体" panose="02010609060101010101" pitchFamily="49" charset="-122"/>
              </a:rPr>
              <a:t>	</a:t>
            </a:r>
            <a:r>
              <a:rPr lang="zh-CN" altLang="en-US" sz="1800" dirty="0">
                <a:ea typeface="黑体" panose="02010609060101010101" pitchFamily="49" charset="-122"/>
              </a:rPr>
              <a:t>循环体（语句组）</a:t>
            </a:r>
            <a:r>
              <a:rPr lang="en-US" altLang="zh-CN" sz="1800" dirty="0">
                <a:ea typeface="黑体" panose="02010609060101010101" pitchFamily="49" charset="-122"/>
              </a:rPr>
              <a:t>;</a:t>
            </a:r>
          </a:p>
          <a:p>
            <a:pPr lvl="2">
              <a:buNone/>
              <a:defRPr/>
            </a:pPr>
            <a:r>
              <a:rPr lang="en-US" altLang="zh-CN" sz="1800" dirty="0" smtClean="0">
                <a:ea typeface="黑体" panose="02010609060101010101" pitchFamily="49" charset="-122"/>
              </a:rPr>
              <a:t>}</a:t>
            </a:r>
            <a:endParaRPr lang="en-US" altLang="zh-CN" sz="1800" dirty="0">
              <a:latin typeface="+mn-ea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b="1" dirty="0" smtClean="0">
                <a:solidFill>
                  <a:srgbClr val="00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表达式</a:t>
            </a:r>
            <a:r>
              <a:rPr lang="en-US" altLang="zh-CN" sz="2000" b="1" dirty="0" smtClean="0">
                <a:solidFill>
                  <a:srgbClr val="00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en-US" sz="2000" b="1" dirty="0" smtClean="0">
                <a:solidFill>
                  <a:srgbClr val="00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、表达式</a:t>
            </a:r>
            <a:r>
              <a:rPr lang="en-US" altLang="zh-CN" sz="2000" b="1" dirty="0">
                <a:solidFill>
                  <a:srgbClr val="00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zh-CN" altLang="en-US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可以是</a:t>
            </a:r>
            <a:r>
              <a:rPr lang="zh-CN" altLang="en-US" sz="2000" b="1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任意合法的</a:t>
            </a:r>
            <a:r>
              <a:rPr lang="zh-CN" altLang="en-US" sz="2000" b="1" dirty="0" smtClean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表达式</a:t>
            </a:r>
            <a:r>
              <a:rPr lang="zh-CN" altLang="en-US" sz="2000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；</a:t>
            </a:r>
            <a:endParaRPr lang="en-US" altLang="zh-CN" sz="2000" b="1" dirty="0" smtClean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b="1" dirty="0" smtClean="0">
                <a:solidFill>
                  <a:srgbClr val="00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表达式</a:t>
            </a:r>
            <a:r>
              <a:rPr lang="en-US" altLang="zh-CN" sz="2000" b="1" dirty="0" smtClean="0">
                <a:solidFill>
                  <a:srgbClr val="00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sz="2000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是</a:t>
            </a:r>
            <a:r>
              <a:rPr lang="zh-CN" altLang="en-US" sz="2000" b="1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循环终止</a:t>
            </a:r>
            <a:r>
              <a:rPr lang="zh-CN" altLang="en-US" sz="2000" b="1" dirty="0" smtClean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条件，</a:t>
            </a:r>
            <a:r>
              <a:rPr lang="zh-CN" altLang="en-US" sz="2000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因此</a:t>
            </a:r>
            <a:r>
              <a:rPr lang="zh-CN" altLang="en-US" sz="2000" b="1" dirty="0" smtClean="0">
                <a:solidFill>
                  <a:srgbClr val="00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表达式</a:t>
            </a:r>
            <a:r>
              <a:rPr lang="en-US" altLang="zh-CN" sz="2000" b="1" dirty="0" smtClean="0">
                <a:solidFill>
                  <a:srgbClr val="00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sz="2000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要能够计算出确定</a:t>
            </a:r>
            <a:r>
              <a:rPr lang="zh-CN" altLang="en-US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的</a:t>
            </a:r>
            <a:r>
              <a:rPr lang="zh-CN" altLang="en-US" sz="2000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值；</a:t>
            </a:r>
            <a:endParaRPr lang="en-US" altLang="zh-CN" sz="2000" b="1" dirty="0" smtClean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71550" lvl="1"/>
            <a:r>
              <a:rPr lang="en-US" altLang="zh-CN" sz="18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0(false)</a:t>
            </a:r>
            <a:r>
              <a:rPr lang="zh-CN" altLang="en-US" sz="18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，或者</a:t>
            </a:r>
            <a:r>
              <a:rPr lang="zh-CN" altLang="en-US" sz="18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非</a:t>
            </a:r>
            <a:r>
              <a:rPr lang="en-US" altLang="zh-CN" sz="18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0(true)</a:t>
            </a:r>
            <a:r>
              <a:rPr lang="zh-CN" altLang="en-US" sz="18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；</a:t>
            </a:r>
            <a:endParaRPr lang="en-US" altLang="zh-CN" sz="1800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注：</a:t>
            </a:r>
            <a:endParaRPr lang="en-US" altLang="zh-CN" sz="2000" b="1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71550" lvl="1"/>
            <a:r>
              <a:rPr lang="zh-CN" altLang="en-US" sz="1800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这里介绍的几种</a:t>
            </a:r>
            <a:r>
              <a:rPr lang="en-US" altLang="zh-CN" sz="1800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zh-CN" altLang="en-US" sz="1800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循环的形式，仅仅帮助你能看懂别人写的程序，</a:t>
            </a:r>
            <a:r>
              <a:rPr lang="zh-CN" altLang="en-US" sz="1800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但不建议使用。影响程序的可读性。</a:t>
            </a:r>
            <a:endParaRPr lang="en-US" altLang="zh-CN" sz="1800" b="1" dirty="0" smtClean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71550" lvl="1"/>
            <a:r>
              <a:rPr lang="zh-CN" altLang="en-US" sz="1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建议“</a:t>
            </a:r>
            <a:r>
              <a:rPr lang="zh-CN" altLang="en-US" sz="1800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表达式</a:t>
            </a:r>
            <a:r>
              <a:rPr lang="en-US" altLang="zh-CN" sz="1800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sz="1800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 使用</a:t>
            </a:r>
            <a:r>
              <a:rPr lang="zh-CN" altLang="en-US" sz="18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逻辑表达式</a:t>
            </a:r>
            <a:r>
              <a:rPr lang="zh-CN" altLang="en-US" sz="1800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，直观，可读性好</a:t>
            </a:r>
            <a:endParaRPr lang="en-US" altLang="zh-CN" sz="18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27552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for</a:t>
            </a:r>
            <a:r>
              <a:rPr lang="zh-CN" altLang="en-US" dirty="0"/>
              <a:t>循环中表达式的其它形式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5775" y="1135063"/>
            <a:ext cx="8230386" cy="5345112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zh-CN" sz="2000" b="1" dirty="0">
                <a:solidFill>
                  <a:srgbClr val="33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for(int </a:t>
            </a:r>
            <a:r>
              <a:rPr lang="en-US" altLang="zh-CN" sz="2000" b="1" dirty="0" err="1">
                <a:solidFill>
                  <a:srgbClr val="33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000" b="1" dirty="0">
                <a:solidFill>
                  <a:srgbClr val="33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=0; </a:t>
            </a:r>
            <a:r>
              <a:rPr lang="en-US" altLang="zh-CN" sz="2000" b="1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(c=</a:t>
            </a:r>
            <a:r>
              <a:rPr lang="en-US" altLang="zh-CN" sz="2000" b="1" dirty="0" err="1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getchar</a:t>
            </a:r>
            <a:r>
              <a:rPr lang="en-US" altLang="zh-CN" sz="2000" b="1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())</a:t>
            </a: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!=</a:t>
            </a:r>
            <a:r>
              <a:rPr lang="en-US" altLang="zh-CN" sz="2000" b="1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‘\n’</a:t>
            </a:r>
            <a:r>
              <a:rPr lang="en-US" altLang="zh-CN" sz="2000" b="1" dirty="0">
                <a:solidFill>
                  <a:srgbClr val="33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r>
              <a:rPr lang="en-US" altLang="zh-CN" sz="2000" b="1" dirty="0" err="1">
                <a:solidFill>
                  <a:srgbClr val="33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000" b="1" dirty="0">
                <a:solidFill>
                  <a:srgbClr val="33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+=</a:t>
            </a:r>
            <a:r>
              <a:rPr lang="en-US" altLang="zh-CN" sz="2000" b="1" dirty="0" smtClean="0">
                <a:solidFill>
                  <a:srgbClr val="33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CN" sz="2000" b="1" dirty="0">
                <a:solidFill>
                  <a:srgbClr val="33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2000" b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printf</a:t>
            </a:r>
            <a:r>
              <a:rPr lang="en-US" altLang="zh-CN" sz="20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("</a:t>
            </a:r>
            <a:r>
              <a:rPr lang="en-US" altLang="zh-CN" sz="2000" b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0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=%d\n",</a:t>
            </a:r>
            <a:r>
              <a:rPr lang="en-US" altLang="zh-CN" sz="2000" b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0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000" b="1" dirty="0" smtClean="0">
                <a:solidFill>
                  <a:srgbClr val="33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altLang="zh-CN" sz="2000" b="1" dirty="0">
                <a:solidFill>
                  <a:srgbClr val="33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endParaRPr lang="en-US" altLang="zh-CN" sz="2000" b="1" dirty="0" smtClean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zh-CN" sz="2000" b="1" dirty="0">
                <a:solidFill>
                  <a:srgbClr val="33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for(</a:t>
            </a:r>
            <a:r>
              <a:rPr lang="en-US" altLang="zh-CN" sz="2000" b="1" dirty="0" err="1">
                <a:solidFill>
                  <a:srgbClr val="33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altLang="zh-CN" sz="2000" b="1" dirty="0">
                <a:solidFill>
                  <a:srgbClr val="33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b="1" dirty="0" err="1">
                <a:solidFill>
                  <a:srgbClr val="33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000" b="1" dirty="0">
                <a:solidFill>
                  <a:srgbClr val="33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=0; </a:t>
            </a:r>
            <a:r>
              <a:rPr lang="en-US" altLang="zh-CN" sz="2000" b="1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(c=</a:t>
            </a:r>
            <a:r>
              <a:rPr lang="en-US" altLang="zh-CN" sz="2000" b="1" dirty="0" err="1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getchar</a:t>
            </a:r>
            <a:r>
              <a:rPr lang="en-US" altLang="zh-CN" sz="2000" b="1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())</a:t>
            </a:r>
            <a:r>
              <a:rPr lang="en-US" altLang="zh-CN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!=</a:t>
            </a:r>
            <a:r>
              <a:rPr lang="en-US" altLang="zh-CN" sz="2000" b="1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r>
              <a:rPr lang="en-US" altLang="zh-CN" sz="2000" b="1" dirty="0">
                <a:solidFill>
                  <a:srgbClr val="33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r>
              <a:rPr lang="en-US" altLang="zh-CN" sz="2000" b="1" dirty="0" err="1">
                <a:solidFill>
                  <a:srgbClr val="33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000" b="1" dirty="0">
                <a:solidFill>
                  <a:srgbClr val="33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+=</a:t>
            </a:r>
            <a:r>
              <a:rPr lang="en-US" altLang="zh-CN" sz="2000" b="1" dirty="0" smtClean="0">
                <a:solidFill>
                  <a:srgbClr val="33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c,</a:t>
            </a:r>
            <a:r>
              <a:rPr lang="en-US" altLang="zh-CN" sz="20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b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printf</a:t>
            </a:r>
            <a:r>
              <a:rPr lang="en-US" altLang="zh-CN" sz="20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("</a:t>
            </a:r>
            <a:r>
              <a:rPr lang="en-US" altLang="zh-CN" sz="2000" b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0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=%d\n",</a:t>
            </a:r>
            <a:r>
              <a:rPr lang="en-US" altLang="zh-CN" sz="2000" b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0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000" b="1" dirty="0" smtClean="0">
                <a:solidFill>
                  <a:srgbClr val="33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;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zh-CN" sz="2000" b="1" dirty="0" smtClean="0">
                <a:solidFill>
                  <a:srgbClr val="33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for(</a:t>
            </a:r>
            <a:r>
              <a:rPr lang="en-US" altLang="zh-CN" sz="2000" b="1" dirty="0" err="1" smtClean="0">
                <a:solidFill>
                  <a:srgbClr val="33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altLang="zh-CN" sz="2000" b="1" dirty="0" smtClean="0">
                <a:solidFill>
                  <a:srgbClr val="33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b="1" dirty="0" err="1">
                <a:solidFill>
                  <a:srgbClr val="33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000" b="1" dirty="0">
                <a:solidFill>
                  <a:srgbClr val="33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=0; </a:t>
            </a:r>
            <a:r>
              <a:rPr lang="en-US" altLang="zh-CN" sz="2000" b="1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c=</a:t>
            </a:r>
            <a:r>
              <a:rPr lang="en-US" altLang="zh-CN" sz="2000" b="1" dirty="0" err="1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getchar</a:t>
            </a:r>
            <a:r>
              <a:rPr lang="en-US" altLang="zh-CN" sz="2000" b="1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(), c</a:t>
            </a: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!=</a:t>
            </a:r>
            <a:r>
              <a:rPr lang="en-US" altLang="zh-CN" sz="2000" b="1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‘\n’</a:t>
            </a:r>
            <a:r>
              <a:rPr lang="en-US" altLang="zh-CN" sz="2000" b="1" dirty="0">
                <a:solidFill>
                  <a:srgbClr val="33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r>
              <a:rPr lang="en-US" altLang="zh-CN" sz="2000" b="1" dirty="0" err="1">
                <a:solidFill>
                  <a:srgbClr val="33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000" b="1" dirty="0">
                <a:solidFill>
                  <a:srgbClr val="33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+=</a:t>
            </a:r>
            <a:r>
              <a:rPr lang="en-US" altLang="zh-CN" sz="2000" b="1" dirty="0" smtClean="0">
                <a:solidFill>
                  <a:srgbClr val="33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c,</a:t>
            </a:r>
            <a:r>
              <a:rPr lang="en-US" altLang="zh-CN" sz="20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b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printf</a:t>
            </a:r>
            <a:r>
              <a:rPr lang="en-US" altLang="zh-CN" sz="20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("</a:t>
            </a:r>
            <a:r>
              <a:rPr lang="en-US" altLang="zh-CN" sz="2000" b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0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=%d\n",</a:t>
            </a:r>
            <a:r>
              <a:rPr lang="en-US" altLang="zh-CN" sz="2000" b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0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000" b="1" dirty="0" smtClean="0">
                <a:solidFill>
                  <a:srgbClr val="33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;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71550" lvl="1"/>
            <a:r>
              <a:rPr lang="zh-CN" alt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功能：连续输入字符，</a:t>
            </a:r>
            <a:r>
              <a:rPr lang="en-US" altLang="zh-CN" sz="1800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err="1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zh-CN" altLang="en-US" sz="1800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累加加输入字符的</a:t>
            </a:r>
            <a:r>
              <a:rPr lang="en-US" altLang="zh-CN" sz="1800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ASCII</a:t>
            </a:r>
            <a:r>
              <a:rPr lang="zh-CN" altLang="en-US" sz="1800" dirty="0" smtClean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码，</a:t>
            </a:r>
            <a:r>
              <a:rPr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键入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Enter</a:t>
            </a:r>
            <a:r>
              <a:rPr lang="zh-CN" alt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键（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0xA</a:t>
            </a:r>
            <a:r>
              <a:rPr lang="zh-CN" alt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）结束，即退出循环；</a:t>
            </a:r>
            <a:endParaRPr lang="en-US" altLang="zh-CN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71550" lvl="1"/>
            <a:r>
              <a:rPr lang="zh-CN" alt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注：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\n—Newline</a:t>
            </a:r>
            <a:r>
              <a:rPr lang="zh-CN" alt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，换行，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ASCII</a:t>
            </a:r>
            <a:r>
              <a:rPr lang="zh-CN" alt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</a:p>
          <a:p>
            <a:pPr marL="971550" lvl="1"/>
            <a:endParaRPr lang="en-US" altLang="zh-C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8493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E722447-F88D-4368-BF18-54B60BA77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判定两个</a:t>
            </a:r>
            <a:r>
              <a:rPr lang="en-US" altLang="zh-CN" dirty="0"/>
              <a:t>(</a:t>
            </a:r>
            <a:r>
              <a:rPr lang="zh-CN" altLang="en-US" dirty="0"/>
              <a:t>整</a:t>
            </a:r>
            <a:r>
              <a:rPr lang="en-US" altLang="zh-CN" dirty="0"/>
              <a:t>)</a:t>
            </a:r>
            <a:r>
              <a:rPr lang="zh-CN" altLang="en-US" dirty="0"/>
              <a:t>数是否相同，利用</a:t>
            </a:r>
            <a:r>
              <a:rPr lang="en-US" altLang="zh-CN" dirty="0"/>
              <a:t>(</a:t>
            </a:r>
            <a:r>
              <a:rPr lang="en-US" altLang="zh-CN" dirty="0">
                <a:solidFill>
                  <a:srgbClr val="006600"/>
                </a:solidFill>
              </a:rPr>
              <a:t>a</a:t>
            </a:r>
            <a:r>
              <a:rPr lang="en-US" altLang="zh-CN" dirty="0" smtClean="0">
                <a:solidFill>
                  <a:srgbClr val="006600"/>
                </a:solidFill>
              </a:rPr>
              <a:t>= =</a:t>
            </a:r>
            <a:r>
              <a:rPr lang="en-US" altLang="zh-CN" dirty="0">
                <a:solidFill>
                  <a:srgbClr val="006600"/>
                </a:solidFill>
              </a:rPr>
              <a:t>b</a:t>
            </a:r>
            <a:r>
              <a:rPr lang="en-US" altLang="zh-CN" dirty="0"/>
              <a:t>)</a:t>
            </a:r>
            <a:r>
              <a:rPr lang="zh-CN" altLang="en-US" dirty="0"/>
              <a:t>，不是</a:t>
            </a:r>
            <a:r>
              <a:rPr lang="en-US" altLang="zh-CN" dirty="0"/>
              <a:t>(</a:t>
            </a:r>
            <a:r>
              <a:rPr lang="en-US" altLang="zh-CN" dirty="0">
                <a:solidFill>
                  <a:srgbClr val="C00000"/>
                </a:solidFill>
              </a:rPr>
              <a:t>a=b</a:t>
            </a:r>
            <a:r>
              <a:rPr lang="en-US" altLang="zh-CN" dirty="0"/>
              <a:t>)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0985B02-C4E8-4F08-9571-3E84F0FE47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1800" dirty="0">
                <a:solidFill>
                  <a:srgbClr val="0303DF"/>
                </a:solidFill>
              </a:rPr>
              <a:t>假若利用</a:t>
            </a:r>
            <a:r>
              <a:rPr lang="en-US" altLang="zh-CN" sz="1800" b="1" dirty="0">
                <a:solidFill>
                  <a:srgbClr val="FF0000"/>
                </a:solidFill>
              </a:rPr>
              <a:t>(a=b)</a:t>
            </a:r>
            <a:r>
              <a:rPr lang="zh-CN" altLang="en-US" sz="1800" dirty="0">
                <a:solidFill>
                  <a:srgbClr val="0303DF"/>
                </a:solidFill>
              </a:rPr>
              <a:t>，结果如何？</a:t>
            </a:r>
            <a:endParaRPr lang="en-US" altLang="zh-CN" sz="1800" dirty="0">
              <a:solidFill>
                <a:srgbClr val="0303DF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1800" dirty="0"/>
              <a:t>如 </a:t>
            </a:r>
            <a:endParaRPr lang="en-US" altLang="zh-CN" sz="1800" dirty="0"/>
          </a:p>
          <a:p>
            <a:pPr marL="971550" lvl="1"/>
            <a:r>
              <a:rPr lang="en-US" altLang="zh-CN" sz="1600" dirty="0"/>
              <a:t>int a=3,b=0;</a:t>
            </a:r>
          </a:p>
          <a:p>
            <a:pPr marL="971550" lvl="1"/>
            <a:r>
              <a:rPr lang="zh-CN" altLang="en-US" sz="1600" dirty="0"/>
              <a:t>语句</a:t>
            </a:r>
            <a:r>
              <a:rPr lang="en-US" altLang="zh-CN" sz="1600" dirty="0"/>
              <a:t>if (a</a:t>
            </a:r>
            <a:r>
              <a:rPr lang="en-US" altLang="zh-CN" sz="1600" dirty="0" smtClean="0"/>
              <a:t>= =</a:t>
            </a:r>
            <a:r>
              <a:rPr lang="en-US" altLang="zh-CN" sz="1600" dirty="0"/>
              <a:t>b)  </a:t>
            </a:r>
            <a:r>
              <a:rPr lang="en-US" altLang="zh-CN" sz="1600" dirty="0" smtClean="0"/>
              <a:t>//</a:t>
            </a:r>
            <a:r>
              <a:rPr lang="zh-CN" altLang="en-US" sz="1600" dirty="0" smtClean="0"/>
              <a:t>结果为“假”</a:t>
            </a:r>
            <a:endParaRPr lang="en-US" altLang="zh-CN" sz="1600" dirty="0"/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zh-CN" sz="1800" dirty="0">
                <a:solidFill>
                  <a:srgbClr val="0303DF"/>
                </a:solidFill>
              </a:rPr>
              <a:t>if  (3)</a:t>
            </a:r>
            <a:r>
              <a:rPr lang="en-US" altLang="zh-CN" sz="1800" dirty="0">
                <a:solidFill>
                  <a:srgbClr val="0303DF"/>
                </a:solidFill>
                <a:sym typeface="Wingdings" panose="05000000000000000000" pitchFamily="2" charset="2"/>
              </a:rPr>
              <a:t>if (true),  if (0)if (false)</a:t>
            </a:r>
            <a:endParaRPr lang="en-US" altLang="zh-CN" sz="1800" dirty="0">
              <a:solidFill>
                <a:srgbClr val="0303DF"/>
              </a:solidFill>
            </a:endParaRPr>
          </a:p>
          <a:p>
            <a:pPr marL="342900" indent="-342900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l"/>
            </a:pPr>
            <a:r>
              <a:rPr lang="zh-CN" altLang="en-US" sz="1800" dirty="0">
                <a:solidFill>
                  <a:srgbClr val="0303DF"/>
                </a:solidFill>
              </a:rPr>
              <a:t>思考：语句</a:t>
            </a:r>
            <a:r>
              <a:rPr lang="en-US" altLang="zh-CN" sz="1800" dirty="0">
                <a:solidFill>
                  <a:srgbClr val="7030A0"/>
                </a:solidFill>
              </a:rPr>
              <a:t>if (a=b)</a:t>
            </a:r>
            <a:r>
              <a:rPr lang="zh-CN" altLang="en-US" sz="1800" dirty="0">
                <a:solidFill>
                  <a:srgbClr val="0303DF"/>
                </a:solidFill>
              </a:rPr>
              <a:t>与 </a:t>
            </a:r>
            <a:r>
              <a:rPr lang="en-US" altLang="zh-CN" sz="1800" dirty="0">
                <a:solidFill>
                  <a:srgbClr val="7030A0"/>
                </a:solidFill>
              </a:rPr>
              <a:t>if (b=a)</a:t>
            </a:r>
            <a:r>
              <a:rPr lang="zh-CN" altLang="en-US" sz="1800" dirty="0">
                <a:solidFill>
                  <a:srgbClr val="0303DF"/>
                </a:solidFill>
              </a:rPr>
              <a:t>的语义是什么？</a:t>
            </a:r>
            <a:endParaRPr lang="en-US" altLang="zh-CN" sz="1800" dirty="0">
              <a:solidFill>
                <a:srgbClr val="0303DF"/>
              </a:solidFill>
            </a:endParaRPr>
          </a:p>
          <a:p>
            <a:pPr marL="971550" lvl="1">
              <a:lnSpc>
                <a:spcPct val="100000"/>
              </a:lnSpc>
              <a:spcBef>
                <a:spcPts val="1200"/>
              </a:spcBef>
            </a:pPr>
            <a:r>
              <a:rPr lang="zh-CN" altLang="en-US" sz="1600" dirty="0"/>
              <a:t>比较下述两段代码的输出结果，并解释原因，从而理解</a:t>
            </a:r>
            <a:r>
              <a:rPr lang="en-US" altLang="zh-CN" sz="1600" dirty="0"/>
              <a:t>if(a=b)</a:t>
            </a:r>
            <a:r>
              <a:rPr lang="zh-CN" altLang="en-US" sz="1600" dirty="0"/>
              <a:t>的语义</a:t>
            </a:r>
            <a:endParaRPr lang="en-US" altLang="zh-CN" sz="1600" dirty="0"/>
          </a:p>
          <a:p>
            <a:pPr lvl="3" indent="0">
              <a:spcBef>
                <a:spcPts val="0"/>
              </a:spcBef>
              <a:buNone/>
            </a:pPr>
            <a:endParaRPr lang="zh-CN" altLang="en-US" dirty="0"/>
          </a:p>
        </p:txBody>
      </p:sp>
      <p:sp>
        <p:nvSpPr>
          <p:cNvPr id="4" name="对话气泡: 圆角矩形 3">
            <a:extLst>
              <a:ext uri="{FF2B5EF4-FFF2-40B4-BE49-F238E27FC236}">
                <a16:creationId xmlns:a16="http://schemas.microsoft.com/office/drawing/2014/main" id="{3B5F79CC-1429-4622-8544-FFAA1888DE67}"/>
              </a:ext>
            </a:extLst>
          </p:cNvPr>
          <p:cNvSpPr/>
          <p:nvPr/>
        </p:nvSpPr>
        <p:spPr bwMode="auto">
          <a:xfrm>
            <a:off x="1388684" y="3866341"/>
            <a:ext cx="2827090" cy="1977506"/>
          </a:xfrm>
          <a:prstGeom prst="wedgeRoundRectCallout">
            <a:avLst>
              <a:gd name="adj1" fmla="val -18459"/>
              <a:gd name="adj2" fmla="val 50423"/>
              <a:gd name="adj3" fmla="val 16667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lvl="3" indent="0">
              <a:spcBef>
                <a:spcPts val="0"/>
              </a:spcBef>
              <a:buNone/>
            </a:pPr>
            <a:r>
              <a:rPr lang="zh-CN" altLang="en-US" dirty="0" smtClean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比较：</a:t>
            </a:r>
            <a:endParaRPr lang="en-US" altLang="zh-CN" dirty="0" smtClean="0">
              <a:solidFill>
                <a:srgbClr val="0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lvl="3" indent="0">
              <a:spcBef>
                <a:spcPts val="0"/>
              </a:spcBef>
              <a:buNone/>
            </a:pPr>
            <a:r>
              <a:rPr lang="en-US" altLang="zh-CN" dirty="0" smtClean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a=3,b=0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;</a:t>
            </a:r>
          </a:p>
          <a:p>
            <a:pPr marL="0" lvl="3" indent="0">
              <a:spcBef>
                <a:spcPts val="0"/>
              </a:spcBef>
              <a:buNone/>
            </a:pP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if (a=b)</a:t>
            </a:r>
          </a:p>
          <a:p>
            <a:pPr marL="0" lvl="3" indent="0">
              <a:spcBef>
                <a:spcPts val="0"/>
              </a:spcBef>
              <a:buNone/>
            </a:pP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</a:t>
            </a:r>
            <a:r>
              <a:rPr lang="en-US" altLang="zh-CN" dirty="0" err="1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printf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(“a==b);</a:t>
            </a:r>
          </a:p>
          <a:p>
            <a:pPr marL="0" lvl="3" indent="0">
              <a:spcBef>
                <a:spcPts val="0"/>
              </a:spcBef>
              <a:buNone/>
            </a:pP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else</a:t>
            </a:r>
          </a:p>
          <a:p>
            <a:pPr marL="0" lvl="3" indent="0">
              <a:spcBef>
                <a:spcPts val="0"/>
              </a:spcBef>
              <a:buNone/>
            </a:pP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</a:t>
            </a:r>
            <a:r>
              <a:rPr lang="en-US" altLang="zh-CN" dirty="0" err="1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printf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(“a!=b);</a:t>
            </a:r>
          </a:p>
        </p:txBody>
      </p:sp>
      <p:sp>
        <p:nvSpPr>
          <p:cNvPr id="5" name="对话气泡: 圆角矩形 4">
            <a:extLst>
              <a:ext uri="{FF2B5EF4-FFF2-40B4-BE49-F238E27FC236}">
                <a16:creationId xmlns:a16="http://schemas.microsoft.com/office/drawing/2014/main" id="{44C6BC7B-AF07-4247-97BB-8642D42F08DF}"/>
              </a:ext>
            </a:extLst>
          </p:cNvPr>
          <p:cNvSpPr/>
          <p:nvPr/>
        </p:nvSpPr>
        <p:spPr bwMode="auto">
          <a:xfrm>
            <a:off x="4480391" y="3866342"/>
            <a:ext cx="2827090" cy="1977505"/>
          </a:xfrm>
          <a:prstGeom prst="wedgeRoundRectCallout">
            <a:avLst>
              <a:gd name="adj1" fmla="val -19943"/>
              <a:gd name="adj2" fmla="val 50423"/>
              <a:gd name="adj3" fmla="val 16667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lvl="3" indent="0">
              <a:spcBef>
                <a:spcPts val="0"/>
              </a:spcBef>
              <a:buNone/>
            </a:pPr>
            <a:r>
              <a:rPr lang="zh-CN" altLang="en-US" dirty="0" smtClean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比较：</a:t>
            </a:r>
            <a:endParaRPr lang="en-US" altLang="zh-CN" dirty="0" smtClean="0">
              <a:solidFill>
                <a:srgbClr val="0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lvl="3" indent="0">
              <a:spcBef>
                <a:spcPts val="0"/>
              </a:spcBef>
              <a:buNone/>
            </a:pPr>
            <a:r>
              <a:rPr lang="en-US" altLang="zh-CN" dirty="0" smtClean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a=3,b=0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;</a:t>
            </a:r>
          </a:p>
          <a:p>
            <a:pPr marL="0" lvl="3" indent="0">
              <a:spcBef>
                <a:spcPts val="0"/>
              </a:spcBef>
              <a:buNone/>
            </a:pP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if (b=a)</a:t>
            </a:r>
          </a:p>
          <a:p>
            <a:pPr marL="0" lvl="3" indent="0">
              <a:spcBef>
                <a:spcPts val="0"/>
              </a:spcBef>
              <a:buNone/>
            </a:pP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</a:t>
            </a:r>
            <a:r>
              <a:rPr lang="en-US" altLang="zh-CN" dirty="0" err="1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printf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(“a==b);</a:t>
            </a:r>
          </a:p>
          <a:p>
            <a:pPr marL="0" lvl="3" indent="0">
              <a:spcBef>
                <a:spcPts val="0"/>
              </a:spcBef>
              <a:buNone/>
            </a:pP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else</a:t>
            </a:r>
          </a:p>
          <a:p>
            <a:pPr marL="0" lvl="3" indent="0">
              <a:spcBef>
                <a:spcPts val="0"/>
              </a:spcBef>
              <a:buNone/>
            </a:pP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</a:t>
            </a:r>
            <a:r>
              <a:rPr lang="en-US" altLang="zh-CN" dirty="0" err="1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printf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(“a!=b);</a:t>
            </a:r>
          </a:p>
        </p:txBody>
      </p:sp>
      <p:sp>
        <p:nvSpPr>
          <p:cNvPr id="6" name="对话气泡: 圆角矩形 5">
            <a:extLst>
              <a:ext uri="{FF2B5EF4-FFF2-40B4-BE49-F238E27FC236}">
                <a16:creationId xmlns:a16="http://schemas.microsoft.com/office/drawing/2014/main" id="{E4029E23-EBB0-42A3-911C-152ABD06B4F5}"/>
              </a:ext>
            </a:extLst>
          </p:cNvPr>
          <p:cNvSpPr/>
          <p:nvPr/>
        </p:nvSpPr>
        <p:spPr bwMode="auto">
          <a:xfrm>
            <a:off x="2378707" y="4509904"/>
            <a:ext cx="1308563" cy="313603"/>
          </a:xfrm>
          <a:prstGeom prst="wedgeRoundRectCallout">
            <a:avLst>
              <a:gd name="adj1" fmla="val -20058"/>
              <a:gd name="adj2" fmla="val 45833"/>
              <a:gd name="adj3" fmla="val 16667"/>
            </a:avLst>
          </a:prstGeom>
          <a:solidFill>
            <a:srgbClr val="FFC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r>
              <a:rPr lang="en-US" altLang="zh-CN" sz="1600" dirty="0" smtClean="0">
                <a:solidFill>
                  <a:srgbClr val="0000CC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//</a:t>
            </a:r>
            <a:r>
              <a:rPr lang="zh-CN" altLang="en-US" sz="1600" dirty="0" smtClean="0">
                <a:solidFill>
                  <a:srgbClr val="0000CC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相当于</a:t>
            </a:r>
            <a:r>
              <a:rPr lang="en-US" altLang="zh-CN" sz="1600" dirty="0" smtClean="0">
                <a:solidFill>
                  <a:srgbClr val="0000CC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if(0)</a:t>
            </a:r>
            <a:endParaRPr kumimoji="0" lang="zh-CN" altLang="en-US" sz="1600" b="0" i="0" u="none" strike="noStrike" cap="none" normalizeH="0" baseline="0" dirty="0">
              <a:ln>
                <a:noFill/>
              </a:ln>
              <a:solidFill>
                <a:srgbClr val="0000CC"/>
              </a:solidFill>
              <a:effectLst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7" name="对话气泡: 圆角矩形 6">
            <a:extLst>
              <a:ext uri="{FF2B5EF4-FFF2-40B4-BE49-F238E27FC236}">
                <a16:creationId xmlns:a16="http://schemas.microsoft.com/office/drawing/2014/main" id="{9848550C-FA63-426A-A3B3-A6FD5DC63014}"/>
              </a:ext>
            </a:extLst>
          </p:cNvPr>
          <p:cNvSpPr/>
          <p:nvPr/>
        </p:nvSpPr>
        <p:spPr bwMode="auto">
          <a:xfrm>
            <a:off x="5411706" y="4526530"/>
            <a:ext cx="1382573" cy="313603"/>
          </a:xfrm>
          <a:prstGeom prst="wedgeRoundRectCallout">
            <a:avLst>
              <a:gd name="adj1" fmla="val -20058"/>
              <a:gd name="adj2" fmla="val 45833"/>
              <a:gd name="adj3" fmla="val 16667"/>
            </a:avLst>
          </a:prstGeom>
          <a:solidFill>
            <a:srgbClr val="FFC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r>
              <a:rPr lang="en-US" altLang="zh-CN" sz="1600" dirty="0" smtClean="0">
                <a:solidFill>
                  <a:srgbClr val="0000CC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//</a:t>
            </a:r>
            <a:r>
              <a:rPr lang="zh-CN" altLang="en-US" sz="1600" dirty="0" smtClean="0">
                <a:solidFill>
                  <a:srgbClr val="0000CC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相当于</a:t>
            </a:r>
            <a:r>
              <a:rPr lang="en-US" altLang="zh-CN" sz="1600" dirty="0" smtClean="0">
                <a:solidFill>
                  <a:srgbClr val="0000CC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if(3)</a:t>
            </a:r>
            <a:endParaRPr kumimoji="0" lang="zh-CN" altLang="en-US" sz="1600" b="0" i="0" u="none" strike="noStrike" cap="none" normalizeH="0" baseline="0" dirty="0">
              <a:ln>
                <a:noFill/>
              </a:ln>
              <a:solidFill>
                <a:srgbClr val="0000CC"/>
              </a:solidFill>
              <a:effectLst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8" name="对话气泡: 圆角矩形 3">
            <a:extLst>
              <a:ext uri="{FF2B5EF4-FFF2-40B4-BE49-F238E27FC236}">
                <a16:creationId xmlns:a16="http://schemas.microsoft.com/office/drawing/2014/main" id="{3B5F79CC-1429-4622-8544-FFAA1888DE67}"/>
              </a:ext>
            </a:extLst>
          </p:cNvPr>
          <p:cNvSpPr/>
          <p:nvPr/>
        </p:nvSpPr>
        <p:spPr bwMode="auto">
          <a:xfrm>
            <a:off x="4480391" y="1584946"/>
            <a:ext cx="4262030" cy="1052976"/>
          </a:xfrm>
          <a:prstGeom prst="wedgeRoundRectCallout">
            <a:avLst>
              <a:gd name="adj1" fmla="val -18459"/>
              <a:gd name="adj2" fmla="val 50423"/>
              <a:gd name="adj3" fmla="val 16667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lvl="3" indent="0">
              <a:spcBef>
                <a:spcPts val="0"/>
              </a:spcBef>
              <a:buNone/>
            </a:pP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a=3,b=0;</a:t>
            </a:r>
          </a:p>
          <a:p>
            <a:pPr marL="0" lvl="3" indent="0">
              <a:spcBef>
                <a:spcPts val="0"/>
              </a:spcBef>
              <a:buNone/>
            </a:pP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if (a=b</a:t>
            </a:r>
            <a:r>
              <a:rPr lang="en-US" altLang="zh-CN" dirty="0" smtClean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) //</a:t>
            </a:r>
            <a:r>
              <a:rPr lang="zh-CN" altLang="en-US" dirty="0" smtClean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将</a:t>
            </a:r>
            <a:r>
              <a:rPr lang="en-US" altLang="zh-CN" dirty="0" smtClean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</a:t>
            </a:r>
            <a:r>
              <a:rPr lang="zh-CN" altLang="en-US" dirty="0" smtClean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的值赋给</a:t>
            </a:r>
            <a:r>
              <a:rPr lang="en-US" altLang="zh-CN" dirty="0" smtClean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</a:t>
            </a:r>
            <a:r>
              <a:rPr lang="zh-CN" altLang="en-US" dirty="0" smtClean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，相当于</a:t>
            </a:r>
            <a:r>
              <a:rPr lang="en-US" altLang="zh-CN" dirty="0" smtClean="0">
                <a:solidFill>
                  <a:srgbClr val="C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if(0)</a:t>
            </a:r>
          </a:p>
          <a:p>
            <a:pPr marL="0" lvl="3" indent="0">
              <a:spcBef>
                <a:spcPts val="0"/>
              </a:spcBef>
              <a:buNone/>
            </a:pP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 </a:t>
            </a:r>
            <a:r>
              <a:rPr lang="en-US" altLang="zh-CN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(b</a:t>
            </a:r>
            <a:r>
              <a:rPr lang="en-US" altLang="zh-CN" dirty="0" smtClean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=a) //</a:t>
            </a:r>
            <a:r>
              <a:rPr lang="zh-CN" altLang="en-US" dirty="0" smtClean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将</a:t>
            </a:r>
            <a:r>
              <a:rPr lang="en-US" altLang="zh-CN" dirty="0" smtClean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</a:t>
            </a:r>
            <a:r>
              <a:rPr lang="zh-CN" altLang="en-US" dirty="0" smtClean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的</a:t>
            </a: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值赋</a:t>
            </a:r>
            <a:r>
              <a:rPr lang="zh-CN" altLang="en-US" dirty="0" smtClean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给</a:t>
            </a:r>
            <a:r>
              <a:rPr lang="en-US" altLang="zh-CN" dirty="0" smtClean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</a:t>
            </a:r>
            <a:r>
              <a:rPr lang="zh-CN" altLang="en-US" dirty="0" smtClean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</a:t>
            </a: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相当于</a:t>
            </a:r>
            <a:r>
              <a:rPr lang="en-US" altLang="zh-CN" dirty="0">
                <a:solidFill>
                  <a:srgbClr val="C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if(3)</a:t>
            </a:r>
          </a:p>
        </p:txBody>
      </p:sp>
    </p:spTree>
    <p:extLst>
      <p:ext uri="{BB962C8B-B14F-4D97-AF65-F5344CB8AC3E}">
        <p14:creationId xmlns:p14="http://schemas.microsoft.com/office/powerpoint/2010/main" val="1659164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</p:bld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for</a:t>
            </a:r>
            <a:r>
              <a:rPr lang="zh-CN" altLang="en-US" dirty="0"/>
              <a:t>循环中表达式的其它形式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5775" y="1135063"/>
            <a:ext cx="8230386" cy="5345112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zh-CN" sz="2000" b="1" dirty="0" smtClean="0">
                <a:solidFill>
                  <a:srgbClr val="33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for(</a:t>
            </a:r>
            <a:r>
              <a:rPr lang="en-US" altLang="zh-CN" sz="2000" b="1" dirty="0" err="1" smtClean="0">
                <a:solidFill>
                  <a:srgbClr val="33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altLang="zh-CN" sz="2000" b="1" dirty="0" smtClean="0">
                <a:solidFill>
                  <a:srgbClr val="33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b="1" dirty="0" err="1">
                <a:solidFill>
                  <a:srgbClr val="33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000" b="1" dirty="0">
                <a:solidFill>
                  <a:srgbClr val="33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=0; (c=</a:t>
            </a:r>
            <a:r>
              <a:rPr lang="en-US" altLang="zh-CN" sz="2000" b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getch</a:t>
            </a:r>
            <a:r>
              <a:rPr lang="en-US" altLang="zh-CN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r>
              <a:rPr lang="en-US" altLang="zh-CN" sz="2000" b="1" dirty="0">
                <a:solidFill>
                  <a:srgbClr val="33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)!=</a:t>
            </a:r>
            <a:r>
              <a:rPr lang="en-US" altLang="zh-CN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‘\r</a:t>
            </a:r>
            <a:r>
              <a:rPr lang="en-US" altLang="zh-CN" sz="2000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’</a:t>
            </a:r>
            <a:r>
              <a:rPr lang="en-US" altLang="zh-CN" sz="2000" b="1" dirty="0" smtClean="0">
                <a:solidFill>
                  <a:srgbClr val="33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r>
              <a:rPr lang="en-US" altLang="zh-CN" sz="20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0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+=</a:t>
            </a:r>
            <a:r>
              <a:rPr lang="en-US" altLang="zh-CN" sz="20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c,</a:t>
            </a:r>
            <a:r>
              <a:rPr lang="en-US" altLang="zh-CN" sz="2000" b="1" dirty="0">
                <a:solidFill>
                  <a:srgbClr val="33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b="1" dirty="0" err="1">
                <a:solidFill>
                  <a:srgbClr val="33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putchar</a:t>
            </a:r>
            <a:r>
              <a:rPr lang="en-US" altLang="zh-CN" sz="2000" b="1" dirty="0">
                <a:solidFill>
                  <a:srgbClr val="33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(c</a:t>
            </a:r>
            <a:r>
              <a:rPr lang="en-US" altLang="zh-CN" sz="2000" b="1" dirty="0" smtClean="0">
                <a:solidFill>
                  <a:srgbClr val="33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), </a:t>
            </a:r>
            <a:r>
              <a:rPr lang="en-US" altLang="zh-CN" sz="2000" b="1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printf</a:t>
            </a:r>
            <a:r>
              <a:rPr lang="en-US" altLang="zh-CN" sz="20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("</a:t>
            </a:r>
            <a:r>
              <a:rPr lang="en-US" altLang="zh-CN" sz="2000" b="1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0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=%d\n",</a:t>
            </a:r>
            <a:r>
              <a:rPr lang="en-US" altLang="zh-CN" sz="2000" b="1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0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000" b="1" dirty="0" smtClean="0">
                <a:solidFill>
                  <a:srgbClr val="33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);  </a:t>
            </a:r>
          </a:p>
          <a:p>
            <a:pPr>
              <a:buNone/>
            </a:pPr>
            <a:r>
              <a:rPr lang="en-US" altLang="zh-CN" sz="2000" b="1" dirty="0" smtClean="0">
                <a:solidFill>
                  <a:srgbClr val="33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</a:t>
            </a:r>
            <a:r>
              <a:rPr lang="en-US" altLang="zh-CN" sz="2000" b="1" dirty="0">
                <a:solidFill>
                  <a:srgbClr val="33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‘\r’: </a:t>
            </a:r>
            <a:r>
              <a:rPr lang="zh-CN" altLang="en-US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回车</a:t>
            </a:r>
            <a:r>
              <a:rPr lang="en-US" altLang="zh-CN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</a:t>
            </a:r>
            <a:r>
              <a:rPr lang="zh-CN" altLang="en-US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ASCII</a:t>
            </a:r>
            <a:r>
              <a:rPr lang="zh-CN" altLang="en-US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CN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13</a:t>
            </a:r>
            <a:endParaRPr lang="en-US" altLang="zh-CN" sz="2000" b="1" dirty="0">
              <a:solidFill>
                <a:srgbClr val="3366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zh-CN" sz="2000" b="1" dirty="0">
                <a:solidFill>
                  <a:srgbClr val="33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for(int </a:t>
            </a:r>
            <a:r>
              <a:rPr lang="en-US" altLang="zh-CN" sz="2000" b="1" dirty="0" err="1">
                <a:solidFill>
                  <a:srgbClr val="33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000" b="1" dirty="0">
                <a:solidFill>
                  <a:srgbClr val="33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=0; (c=</a:t>
            </a:r>
            <a:r>
              <a:rPr lang="en-US" altLang="zh-CN" sz="2000" b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getch</a:t>
            </a:r>
            <a:r>
              <a:rPr lang="en-US" altLang="zh-CN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r>
              <a:rPr lang="en-US" altLang="zh-CN" sz="2000" b="1" dirty="0">
                <a:solidFill>
                  <a:srgbClr val="33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)!=</a:t>
            </a:r>
            <a:r>
              <a:rPr lang="en-US" altLang="zh-CN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13</a:t>
            </a:r>
            <a:r>
              <a:rPr lang="en-US" altLang="zh-CN" sz="2000" b="1" dirty="0">
                <a:solidFill>
                  <a:srgbClr val="33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r>
              <a:rPr lang="en-US" altLang="zh-CN" sz="2000" b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0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+=c</a:t>
            </a:r>
            <a:r>
              <a:rPr lang="en-US" altLang="zh-CN" sz="2000" b="1" dirty="0">
                <a:solidFill>
                  <a:srgbClr val="33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2000" b="1" dirty="0" err="1">
                <a:solidFill>
                  <a:srgbClr val="33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putchar</a:t>
            </a:r>
            <a:r>
              <a:rPr lang="en-US" altLang="zh-CN" sz="2000" b="1" dirty="0">
                <a:solidFill>
                  <a:srgbClr val="33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(c</a:t>
            </a:r>
            <a:r>
              <a:rPr lang="en-US" altLang="zh-CN" sz="2000" b="1" dirty="0" smtClean="0">
                <a:solidFill>
                  <a:srgbClr val="33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),</a:t>
            </a:r>
            <a:r>
              <a:rPr lang="en-US" altLang="zh-CN" sz="20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b="1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printf</a:t>
            </a:r>
            <a:r>
              <a:rPr lang="en-US" altLang="zh-CN" sz="20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("</a:t>
            </a:r>
            <a:r>
              <a:rPr lang="en-US" altLang="zh-CN" sz="2000" b="1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0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=%d\n",</a:t>
            </a:r>
            <a:r>
              <a:rPr lang="en-US" altLang="zh-CN" sz="2000" b="1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0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000" b="1" dirty="0" smtClean="0">
                <a:solidFill>
                  <a:srgbClr val="33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en-US" altLang="zh-CN" sz="2000" b="1" dirty="0">
              <a:solidFill>
                <a:srgbClr val="3366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71550" lvl="1"/>
            <a:r>
              <a:rPr lang="en-US" altLang="zh-CN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getch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(): </a:t>
            </a:r>
            <a:r>
              <a:rPr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输入内容不回显，头文件：</a:t>
            </a:r>
            <a:r>
              <a:rPr lang="en-US" altLang="zh-CN" sz="1800" b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conio.h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；</a:t>
            </a:r>
            <a:endParaRPr lang="en-US" altLang="zh-C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71550" lvl="1"/>
            <a:r>
              <a:rPr lang="en-US" altLang="zh-CN" sz="1800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err="1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zh-CN" altLang="en-US" sz="1800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累加加输入字符的</a:t>
            </a:r>
            <a:r>
              <a:rPr lang="en-US" altLang="zh-CN" sz="1800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ASCII</a:t>
            </a:r>
            <a:r>
              <a:rPr lang="zh-CN" altLang="en-US" sz="1800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码；</a:t>
            </a:r>
            <a:endParaRPr lang="en-US" altLang="zh-CN" sz="1800" dirty="0">
              <a:solidFill>
                <a:srgbClr val="0000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71550" lvl="1"/>
            <a:r>
              <a:rPr lang="zh-CN" altLang="en-US" sz="1800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直到回车换行结束（换行符的</a:t>
            </a:r>
            <a:r>
              <a:rPr lang="en-US" altLang="zh-CN" sz="1800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ASCII</a:t>
            </a:r>
            <a:r>
              <a:rPr lang="zh-CN" altLang="en-US" sz="1800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码</a:t>
            </a:r>
            <a:r>
              <a:rPr lang="en-US" altLang="zh-CN" sz="1800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13</a:t>
            </a:r>
            <a:r>
              <a:rPr lang="zh-CN" altLang="en-US" sz="1800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不累加到</a:t>
            </a:r>
            <a:r>
              <a:rPr lang="en-US" altLang="zh-CN" sz="1800" dirty="0" err="1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zh-CN" altLang="en-US" sz="1800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中）</a:t>
            </a:r>
            <a:endParaRPr lang="en-US" altLang="zh-CN" sz="1800" dirty="0">
              <a:solidFill>
                <a:srgbClr val="0000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71550" lvl="1"/>
            <a:endParaRPr lang="en-US" altLang="zh-C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zh-CN" sz="2000" b="1" dirty="0">
                <a:solidFill>
                  <a:srgbClr val="33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for(</a:t>
            </a:r>
            <a:r>
              <a:rPr lang="en-US" altLang="zh-CN" sz="2000" b="1" dirty="0" err="1">
                <a:solidFill>
                  <a:srgbClr val="33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altLang="zh-CN" sz="2000" b="1" dirty="0">
                <a:solidFill>
                  <a:srgbClr val="33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b="1" dirty="0" err="1">
                <a:solidFill>
                  <a:srgbClr val="33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000" b="1" dirty="0">
                <a:solidFill>
                  <a:srgbClr val="33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=0; (</a:t>
            </a:r>
            <a:r>
              <a:rPr lang="en-US" altLang="zh-CN" sz="2000" b="1" dirty="0" smtClean="0">
                <a:solidFill>
                  <a:srgbClr val="33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c=</a:t>
            </a:r>
            <a:r>
              <a:rPr lang="en-US" altLang="zh-CN" sz="2000" b="1" dirty="0" err="1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getche</a:t>
            </a:r>
            <a:r>
              <a:rPr lang="en-US" altLang="zh-CN" sz="2000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r>
              <a:rPr lang="en-US" altLang="zh-CN" sz="2000" b="1" dirty="0" smtClean="0">
                <a:solidFill>
                  <a:srgbClr val="33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)!=</a:t>
            </a:r>
            <a:r>
              <a:rPr lang="en-US" altLang="zh-CN" sz="2000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‘\</a:t>
            </a:r>
            <a:r>
              <a:rPr lang="en-US" altLang="zh-CN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r’</a:t>
            </a:r>
            <a:r>
              <a:rPr lang="en-US" altLang="zh-CN" sz="2000" b="1" dirty="0">
                <a:solidFill>
                  <a:srgbClr val="33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r>
              <a:rPr lang="en-US" altLang="zh-CN" sz="2000" b="1" dirty="0" err="1">
                <a:solidFill>
                  <a:srgbClr val="33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000" b="1" dirty="0">
                <a:solidFill>
                  <a:srgbClr val="33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+=</a:t>
            </a:r>
            <a:r>
              <a:rPr lang="en-US" altLang="zh-CN" sz="2000" b="1" dirty="0" smtClean="0">
                <a:solidFill>
                  <a:srgbClr val="33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c,</a:t>
            </a:r>
            <a:r>
              <a:rPr lang="en-US" altLang="zh-CN" sz="20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b="1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printf</a:t>
            </a:r>
            <a:r>
              <a:rPr lang="en-US" altLang="zh-CN" sz="20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("</a:t>
            </a:r>
            <a:r>
              <a:rPr lang="en-US" altLang="zh-CN" sz="2000" b="1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0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=%d\n",</a:t>
            </a:r>
            <a:r>
              <a:rPr lang="en-US" altLang="zh-CN" sz="2000" b="1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0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000" b="1" dirty="0" smtClean="0">
                <a:solidFill>
                  <a:srgbClr val="33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); </a:t>
            </a:r>
            <a:endParaRPr lang="en-US" altLang="zh-CN" sz="2000" b="1" dirty="0">
              <a:solidFill>
                <a:srgbClr val="3366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zh-CN" sz="2000" b="1" dirty="0">
                <a:solidFill>
                  <a:srgbClr val="33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for(</a:t>
            </a:r>
            <a:r>
              <a:rPr lang="en-US" altLang="zh-CN" sz="2000" b="1" dirty="0" err="1">
                <a:solidFill>
                  <a:srgbClr val="33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altLang="zh-CN" sz="2000" b="1" dirty="0">
                <a:solidFill>
                  <a:srgbClr val="33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b="1" dirty="0" err="1">
                <a:solidFill>
                  <a:srgbClr val="33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000" b="1" dirty="0">
                <a:solidFill>
                  <a:srgbClr val="33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=0; (</a:t>
            </a:r>
            <a:r>
              <a:rPr lang="en-US" altLang="zh-CN" sz="2000" b="1" dirty="0" smtClean="0">
                <a:solidFill>
                  <a:srgbClr val="33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c=</a:t>
            </a:r>
            <a:r>
              <a:rPr lang="en-US" altLang="zh-CN" sz="2000" b="1" dirty="0" err="1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getche</a:t>
            </a:r>
            <a:r>
              <a:rPr lang="en-US" altLang="zh-CN" sz="2000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r>
              <a:rPr lang="en-US" altLang="zh-CN" sz="2000" b="1" dirty="0" smtClean="0">
                <a:solidFill>
                  <a:srgbClr val="33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)!=</a:t>
            </a:r>
            <a:r>
              <a:rPr lang="en-US" altLang="zh-CN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13</a:t>
            </a:r>
            <a:r>
              <a:rPr lang="en-US" altLang="zh-CN" sz="2000" b="1" dirty="0">
                <a:solidFill>
                  <a:srgbClr val="33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r>
              <a:rPr lang="en-US" altLang="zh-CN" sz="2000" b="1" dirty="0" err="1">
                <a:solidFill>
                  <a:srgbClr val="33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000" b="1" dirty="0">
                <a:solidFill>
                  <a:srgbClr val="33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+=</a:t>
            </a:r>
            <a:r>
              <a:rPr lang="en-US" altLang="zh-CN" sz="2000" b="1" dirty="0" smtClean="0">
                <a:solidFill>
                  <a:srgbClr val="33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c,</a:t>
            </a:r>
            <a:r>
              <a:rPr lang="en-US" altLang="zh-CN" sz="20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b="1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printf</a:t>
            </a:r>
            <a:r>
              <a:rPr lang="en-US" altLang="zh-CN" sz="20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("</a:t>
            </a:r>
            <a:r>
              <a:rPr lang="en-US" altLang="zh-CN" sz="2000" b="1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0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=%d\n",</a:t>
            </a:r>
            <a:r>
              <a:rPr lang="en-US" altLang="zh-CN" sz="2000" b="1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0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000" b="1" dirty="0" smtClean="0">
                <a:solidFill>
                  <a:srgbClr val="33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en-US" altLang="zh-CN" sz="2000" b="1" dirty="0">
              <a:solidFill>
                <a:srgbClr val="3366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71550" lvl="1"/>
            <a:r>
              <a:rPr lang="en-US" altLang="zh-CN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getche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(): </a:t>
            </a:r>
            <a:r>
              <a:rPr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输入</a:t>
            </a:r>
            <a:r>
              <a:rPr lang="zh-CN" alt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内容回</a:t>
            </a:r>
            <a:r>
              <a:rPr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显，头文件：</a:t>
            </a:r>
            <a:r>
              <a:rPr lang="en-US" altLang="zh-CN" sz="1800" b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conio.h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；</a:t>
            </a:r>
            <a:endParaRPr lang="en-US" altLang="zh-C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71550" lvl="1"/>
            <a:r>
              <a:rPr lang="en-US" altLang="zh-CN" sz="1800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err="1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zh-CN" altLang="en-US" sz="1800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累加加输入字符的</a:t>
            </a:r>
            <a:r>
              <a:rPr lang="en-US" altLang="zh-CN" sz="1800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ASCII</a:t>
            </a:r>
            <a:r>
              <a:rPr lang="zh-CN" altLang="en-US" sz="1800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码；</a:t>
            </a:r>
            <a:endParaRPr lang="en-US" altLang="zh-CN" sz="1800" dirty="0">
              <a:solidFill>
                <a:srgbClr val="0000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71550" lvl="1"/>
            <a:r>
              <a:rPr lang="zh-CN" altLang="en-US" sz="1800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直到回车换行结束（换行符的</a:t>
            </a:r>
            <a:r>
              <a:rPr lang="en-US" altLang="zh-CN" sz="1800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ASCII</a:t>
            </a:r>
            <a:r>
              <a:rPr lang="zh-CN" altLang="en-US" sz="1800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码</a:t>
            </a:r>
            <a:r>
              <a:rPr lang="en-US" altLang="zh-CN" sz="1800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13</a:t>
            </a:r>
            <a:r>
              <a:rPr lang="zh-CN" altLang="en-US" sz="1800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不累加到</a:t>
            </a:r>
            <a:r>
              <a:rPr lang="en-US" altLang="zh-CN" sz="1800" dirty="0" err="1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zh-CN" altLang="en-US" sz="1800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中）</a:t>
            </a:r>
            <a:endParaRPr lang="en-US" altLang="zh-CN" sz="1800" dirty="0">
              <a:solidFill>
                <a:srgbClr val="0000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53284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CA69AAD-CC8A-49DF-81DC-A7BA2ECF1C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7030A0"/>
                </a:solidFill>
              </a:rPr>
              <a:t>课后练习： </a:t>
            </a:r>
            <a:r>
              <a:rPr lang="en-US" altLang="zh-CN" dirty="0" smtClean="0"/>
              <a:t>for</a:t>
            </a:r>
            <a:r>
              <a:rPr lang="zh-CN" altLang="en-US" dirty="0"/>
              <a:t>循环中表达式的其它形式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3B11CE2-4F53-4F26-B086-4FF14C442B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dirty="0"/>
              <a:t>说明下述程序中</a:t>
            </a:r>
            <a:r>
              <a:rPr lang="en-US" altLang="zh-CN" dirty="0"/>
              <a:t>for</a:t>
            </a:r>
            <a:r>
              <a:rPr lang="zh-CN" altLang="en-US" dirty="0"/>
              <a:t>循环的执行过程及程序的执行结果</a:t>
            </a:r>
            <a:endParaRPr lang="en-US" altLang="zh-CN" dirty="0"/>
          </a:p>
          <a:p>
            <a:pPr marL="285750" lvl="1" indent="0">
              <a:lnSpc>
                <a:spcPct val="100000"/>
              </a:lnSpc>
              <a:buNone/>
            </a:pPr>
            <a:endParaRPr lang="en-US" altLang="zh-CN" sz="1800" dirty="0"/>
          </a:p>
          <a:p>
            <a:pPr marL="285750" lvl="1" indent="0">
              <a:lnSpc>
                <a:spcPct val="100000"/>
              </a:lnSpc>
              <a:buNone/>
            </a:pPr>
            <a:r>
              <a:rPr lang="en-US" altLang="zh-CN" dirty="0"/>
              <a:t>#include&lt;</a:t>
            </a:r>
            <a:r>
              <a:rPr lang="en-US" altLang="zh-CN" dirty="0" err="1"/>
              <a:t>stdio.h</a:t>
            </a:r>
            <a:r>
              <a:rPr lang="en-US" altLang="zh-CN" dirty="0"/>
              <a:t>&gt;</a:t>
            </a:r>
          </a:p>
          <a:p>
            <a:pPr marL="285750" lvl="1" indent="0">
              <a:lnSpc>
                <a:spcPct val="100000"/>
              </a:lnSpc>
              <a:buNone/>
            </a:pPr>
            <a:r>
              <a:rPr lang="en-US" altLang="zh-CN" dirty="0"/>
              <a:t>int main()</a:t>
            </a:r>
          </a:p>
          <a:p>
            <a:pPr marL="285750" lvl="1" indent="0">
              <a:lnSpc>
                <a:spcPct val="100000"/>
              </a:lnSpc>
              <a:buNone/>
            </a:pPr>
            <a:r>
              <a:rPr lang="en-US" altLang="zh-CN" dirty="0"/>
              <a:t>{</a:t>
            </a:r>
          </a:p>
          <a:p>
            <a:pPr marL="285750" lvl="1" indent="0">
              <a:lnSpc>
                <a:spcPct val="100000"/>
              </a:lnSpc>
              <a:buNone/>
            </a:pPr>
            <a:r>
              <a:rPr lang="en-US" altLang="zh-CN" dirty="0"/>
              <a:t>    	int </a:t>
            </a:r>
            <a:r>
              <a:rPr lang="en-US" altLang="zh-CN" dirty="0" err="1"/>
              <a:t>a,b,c</a:t>
            </a:r>
            <a:r>
              <a:rPr lang="en-US" altLang="zh-CN" dirty="0"/>
              <a:t>;</a:t>
            </a:r>
          </a:p>
          <a:p>
            <a:pPr marL="285750" lvl="1" indent="0">
              <a:lnSpc>
                <a:spcPct val="100000"/>
              </a:lnSpc>
              <a:buNone/>
            </a:pPr>
            <a:r>
              <a:rPr lang="en-US" altLang="zh-CN" dirty="0"/>
              <a:t>	</a:t>
            </a:r>
            <a:r>
              <a:rPr lang="en-US" altLang="zh-CN" dirty="0" err="1">
                <a:solidFill>
                  <a:srgbClr val="7030A0"/>
                </a:solidFill>
              </a:rPr>
              <a:t>scanf</a:t>
            </a:r>
            <a:r>
              <a:rPr lang="en-US" altLang="zh-CN" dirty="0">
                <a:solidFill>
                  <a:srgbClr val="7030A0"/>
                </a:solidFill>
              </a:rPr>
              <a:t>("%</a:t>
            </a:r>
            <a:r>
              <a:rPr lang="en-US" altLang="zh-CN" dirty="0" err="1">
                <a:solidFill>
                  <a:srgbClr val="7030A0"/>
                </a:solidFill>
              </a:rPr>
              <a:t>d,%d",&amp;a,&amp;b</a:t>
            </a:r>
            <a:r>
              <a:rPr lang="en-US" altLang="zh-CN" dirty="0">
                <a:solidFill>
                  <a:srgbClr val="7030A0"/>
                </a:solidFill>
              </a:rPr>
              <a:t>);</a:t>
            </a:r>
          </a:p>
          <a:p>
            <a:pPr marL="285750" lvl="1" indent="0">
              <a:lnSpc>
                <a:spcPct val="100000"/>
              </a:lnSpc>
              <a:buNone/>
            </a:pPr>
            <a:r>
              <a:rPr lang="en-US" altLang="zh-CN" dirty="0"/>
              <a:t>	</a:t>
            </a:r>
            <a:r>
              <a:rPr lang="en-US" altLang="zh-CN" b="1" dirty="0"/>
              <a:t>for( </a:t>
            </a:r>
            <a:r>
              <a:rPr lang="en-US" altLang="zh-CN" b="1" dirty="0">
                <a:solidFill>
                  <a:srgbClr val="0000CC"/>
                </a:solidFill>
              </a:rPr>
              <a:t>; a&lt;b; b=c</a:t>
            </a:r>
            <a:r>
              <a:rPr lang="en-US" altLang="zh-CN" b="1" dirty="0"/>
              <a:t>)</a:t>
            </a:r>
          </a:p>
          <a:p>
            <a:pPr marL="285750" lvl="1" indent="0">
              <a:lnSpc>
                <a:spcPct val="100000"/>
              </a:lnSpc>
              <a:buNone/>
            </a:pPr>
            <a:r>
              <a:rPr lang="en-US" altLang="zh-CN" dirty="0"/>
              <a:t>	{</a:t>
            </a:r>
          </a:p>
          <a:p>
            <a:pPr marL="285750" lvl="1" indent="0">
              <a:lnSpc>
                <a:spcPct val="100000"/>
              </a:lnSpc>
              <a:buNone/>
            </a:pPr>
            <a:r>
              <a:rPr lang="en-US" altLang="zh-CN" dirty="0"/>
              <a:t>	      c=a; </a:t>
            </a:r>
            <a:r>
              <a:rPr lang="zh-CN" altLang="en-US" dirty="0"/>
              <a:t> </a:t>
            </a:r>
            <a:r>
              <a:rPr lang="en-US" altLang="zh-CN" dirty="0"/>
              <a:t>a=b</a:t>
            </a:r>
            <a:r>
              <a:rPr lang="en-US" altLang="zh-CN" dirty="0" smtClean="0"/>
              <a:t>;    </a:t>
            </a:r>
            <a:endParaRPr lang="en-US" altLang="zh-CN" dirty="0"/>
          </a:p>
          <a:p>
            <a:pPr marL="285750" lvl="1" indent="0">
              <a:lnSpc>
                <a:spcPct val="100000"/>
              </a:lnSpc>
              <a:buNone/>
            </a:pPr>
            <a:r>
              <a:rPr lang="en-US" altLang="zh-CN" dirty="0"/>
              <a:t>	}</a:t>
            </a:r>
          </a:p>
          <a:p>
            <a:pPr marL="285750" lvl="1" indent="0">
              <a:lnSpc>
                <a:spcPct val="100000"/>
              </a:lnSpc>
              <a:buNone/>
            </a:pPr>
            <a:r>
              <a:rPr lang="en-US" altLang="zh-CN" dirty="0"/>
              <a:t>	</a:t>
            </a:r>
            <a:r>
              <a:rPr lang="en-US" altLang="zh-CN" dirty="0" err="1"/>
              <a:t>printf</a:t>
            </a:r>
            <a:r>
              <a:rPr lang="en-US" altLang="zh-CN" dirty="0"/>
              <a:t>("%d,%d",</a:t>
            </a:r>
            <a:r>
              <a:rPr lang="en-US" altLang="zh-CN" dirty="0" err="1"/>
              <a:t>a,b</a:t>
            </a:r>
            <a:r>
              <a:rPr lang="en-US" altLang="zh-CN" dirty="0"/>
              <a:t>);</a:t>
            </a:r>
          </a:p>
          <a:p>
            <a:pPr marL="285750" lvl="1" indent="0">
              <a:lnSpc>
                <a:spcPct val="100000"/>
              </a:lnSpc>
              <a:buNone/>
            </a:pPr>
            <a:r>
              <a:rPr lang="en-US" altLang="zh-CN" dirty="0"/>
              <a:t>	return 0;</a:t>
            </a:r>
          </a:p>
          <a:p>
            <a:pPr marL="285750" lvl="1" indent="0">
              <a:lnSpc>
                <a:spcPct val="100000"/>
              </a:lnSpc>
              <a:buNone/>
            </a:pPr>
            <a:r>
              <a:rPr lang="en-US" altLang="zh-CN" dirty="0"/>
              <a:t>}</a:t>
            </a:r>
          </a:p>
          <a:p>
            <a:endParaRPr lang="zh-CN" altLang="en-US" dirty="0"/>
          </a:p>
        </p:txBody>
      </p:sp>
      <p:sp>
        <p:nvSpPr>
          <p:cNvPr id="5" name="对话气泡: 圆角矩形 4">
            <a:extLst>
              <a:ext uri="{FF2B5EF4-FFF2-40B4-BE49-F238E27FC236}">
                <a16:creationId xmlns:a16="http://schemas.microsoft.com/office/drawing/2014/main" id="{5FF17E69-32D9-49A1-80CF-3AD1D3150206}"/>
              </a:ext>
            </a:extLst>
          </p:cNvPr>
          <p:cNvSpPr/>
          <p:nvPr/>
        </p:nvSpPr>
        <p:spPr bwMode="auto">
          <a:xfrm>
            <a:off x="5059348" y="2223082"/>
            <a:ext cx="3598877" cy="2030136"/>
          </a:xfrm>
          <a:prstGeom prst="wedgeRoundRectCallout">
            <a:avLst>
              <a:gd name="adj1" fmla="val 188"/>
              <a:gd name="adj2" fmla="val 50108"/>
              <a:gd name="adj3" fmla="val 16667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1</a:t>
            </a:r>
            <a:r>
              <a:rPr kumimoji="0" lang="zh-CN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、如果</a:t>
            </a: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a</a:t>
            </a:r>
            <a:r>
              <a:rPr kumimoji="0" lang="en-US" altLang="zh-CN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&gt;=b</a:t>
            </a: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, </a:t>
            </a:r>
            <a:r>
              <a:rPr kumimoji="0" lang="zh-CN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终止循环，输出</a:t>
            </a:r>
            <a:r>
              <a:rPr kumimoji="0" lang="en-US" altLang="zh-CN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a,b</a:t>
            </a: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;</a:t>
            </a:r>
          </a:p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lang="en-US" altLang="zh-CN" sz="1600" dirty="0">
                <a:solidFill>
                  <a:srgbClr val="000000"/>
                </a:solidFill>
                <a:ea typeface="宋体" panose="02010600030101010101" pitchFamily="2" charset="-122"/>
              </a:rPr>
              <a:t>2</a:t>
            </a:r>
            <a:r>
              <a:rPr lang="zh-CN" altLang="en-US" sz="1600" dirty="0">
                <a:solidFill>
                  <a:srgbClr val="000000"/>
                </a:solidFill>
                <a:ea typeface="宋体" panose="02010600030101010101" pitchFamily="2" charset="-122"/>
              </a:rPr>
              <a:t>、如果</a:t>
            </a:r>
            <a:r>
              <a:rPr lang="en-US" altLang="zh-CN" sz="1600" dirty="0">
                <a:solidFill>
                  <a:srgbClr val="000000"/>
                </a:solidFill>
                <a:ea typeface="宋体" panose="02010600030101010101" pitchFamily="2" charset="-122"/>
              </a:rPr>
              <a:t>a&lt;b</a:t>
            </a:r>
            <a:r>
              <a:rPr lang="zh-CN" altLang="en-US" sz="1600" dirty="0">
                <a:solidFill>
                  <a:srgbClr val="000000"/>
                </a:solidFill>
                <a:ea typeface="宋体" panose="02010600030101010101" pitchFamily="2" charset="-122"/>
              </a:rPr>
              <a:t>，执行</a:t>
            </a:r>
            <a:r>
              <a:rPr lang="en-US" altLang="zh-CN" sz="1600" dirty="0">
                <a:solidFill>
                  <a:srgbClr val="000000"/>
                </a:solidFill>
                <a:ea typeface="宋体" panose="02010600030101010101" pitchFamily="2" charset="-122"/>
              </a:rPr>
              <a:t>c=</a:t>
            </a:r>
            <a:r>
              <a:rPr lang="en-US" altLang="zh-CN" sz="1600" dirty="0" err="1">
                <a:solidFill>
                  <a:srgbClr val="000000"/>
                </a:solidFill>
                <a:ea typeface="宋体" panose="02010600030101010101" pitchFamily="2" charset="-122"/>
              </a:rPr>
              <a:t>a,a</a:t>
            </a:r>
            <a:r>
              <a:rPr lang="en-US" altLang="zh-CN" sz="1600" dirty="0">
                <a:solidFill>
                  <a:srgbClr val="000000"/>
                </a:solidFill>
                <a:ea typeface="宋体" panose="02010600030101010101" pitchFamily="2" charset="-122"/>
              </a:rPr>
              <a:t>=</a:t>
            </a:r>
            <a:r>
              <a:rPr lang="en-US" altLang="zh-CN" sz="1600" dirty="0" err="1">
                <a:solidFill>
                  <a:srgbClr val="000000"/>
                </a:solidFill>
                <a:ea typeface="宋体" panose="02010600030101010101" pitchFamily="2" charset="-122"/>
              </a:rPr>
              <a:t>b,b</a:t>
            </a:r>
            <a:r>
              <a:rPr lang="en-US" altLang="zh-CN" sz="1600" dirty="0">
                <a:solidFill>
                  <a:srgbClr val="000000"/>
                </a:solidFill>
                <a:ea typeface="宋体" panose="02010600030101010101" pitchFamily="2" charset="-122"/>
              </a:rPr>
              <a:t>=c</a:t>
            </a:r>
            <a:r>
              <a:rPr lang="zh-CN" altLang="en-US" sz="1600" dirty="0">
                <a:solidFill>
                  <a:srgbClr val="000000"/>
                </a:solidFill>
                <a:ea typeface="宋体" panose="02010600030101010101" pitchFamily="2" charset="-122"/>
              </a:rPr>
              <a:t>，即将</a:t>
            </a:r>
            <a:r>
              <a:rPr lang="en-US" altLang="zh-CN" sz="1600" dirty="0">
                <a:solidFill>
                  <a:srgbClr val="000000"/>
                </a:solidFill>
                <a:ea typeface="宋体" panose="02010600030101010101" pitchFamily="2" charset="-122"/>
              </a:rPr>
              <a:t>a</a:t>
            </a:r>
            <a:r>
              <a:rPr lang="zh-CN" altLang="en-US" sz="1600" dirty="0">
                <a:solidFill>
                  <a:srgbClr val="000000"/>
                </a:solidFill>
                <a:ea typeface="宋体" panose="02010600030101010101" pitchFamily="2" charset="-122"/>
              </a:rPr>
              <a:t>与</a:t>
            </a:r>
            <a:r>
              <a:rPr lang="en-US" altLang="zh-CN" sz="1600" dirty="0">
                <a:solidFill>
                  <a:srgbClr val="000000"/>
                </a:solidFill>
                <a:ea typeface="宋体" panose="02010600030101010101" pitchFamily="2" charset="-122"/>
              </a:rPr>
              <a:t>b</a:t>
            </a:r>
            <a:r>
              <a:rPr lang="zh-CN" altLang="en-US" sz="1600" dirty="0">
                <a:solidFill>
                  <a:srgbClr val="000000"/>
                </a:solidFill>
                <a:ea typeface="宋体" panose="02010600030101010101" pitchFamily="2" charset="-122"/>
              </a:rPr>
              <a:t>的值对换，对换后循环条件</a:t>
            </a:r>
            <a:r>
              <a:rPr lang="en-US" altLang="zh-CN" sz="1600" dirty="0">
                <a:solidFill>
                  <a:srgbClr val="000000"/>
                </a:solidFill>
                <a:ea typeface="宋体" panose="02010600030101010101" pitchFamily="2" charset="-122"/>
              </a:rPr>
              <a:t>a&lt;b</a:t>
            </a:r>
            <a:r>
              <a:rPr lang="zh-CN" altLang="en-US" sz="1600" dirty="0">
                <a:solidFill>
                  <a:srgbClr val="000000"/>
                </a:solidFill>
                <a:ea typeface="宋体" panose="02010600030101010101" pitchFamily="2" charset="-122"/>
              </a:rPr>
              <a:t>不再满足，终止循环，输出</a:t>
            </a:r>
            <a:r>
              <a:rPr lang="en-US" altLang="zh-CN" sz="1600" dirty="0" err="1">
                <a:solidFill>
                  <a:srgbClr val="000000"/>
                </a:solidFill>
                <a:ea typeface="宋体" panose="02010600030101010101" pitchFamily="2" charset="-122"/>
              </a:rPr>
              <a:t>a,b</a:t>
            </a:r>
            <a:r>
              <a:rPr lang="zh-CN" altLang="en-US" sz="1600" dirty="0">
                <a:solidFill>
                  <a:srgbClr val="000000"/>
                </a:solidFill>
                <a:ea typeface="宋体" panose="02010600030101010101" pitchFamily="2" charset="-122"/>
              </a:rPr>
              <a:t>。</a:t>
            </a:r>
            <a:endParaRPr lang="en-US" altLang="zh-CN" sz="1600" dirty="0">
              <a:solidFill>
                <a:srgbClr val="000000"/>
              </a:solidFill>
              <a:ea typeface="宋体" panose="02010600030101010101" pitchFamily="2" charset="-122"/>
            </a:endParaRPr>
          </a:p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en-US" altLang="zh-CN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lang="zh-CN" altLang="en-US" sz="1600" dirty="0">
                <a:solidFill>
                  <a:srgbClr val="0000CC"/>
                </a:solidFill>
                <a:ea typeface="宋体" panose="02010600030101010101" pitchFamily="2" charset="-122"/>
              </a:rPr>
              <a:t>执行结果：将</a:t>
            </a:r>
            <a:r>
              <a:rPr lang="en-US" altLang="zh-CN" sz="1600" dirty="0" err="1">
                <a:solidFill>
                  <a:srgbClr val="0000CC"/>
                </a:solidFill>
                <a:ea typeface="宋体" panose="02010600030101010101" pitchFamily="2" charset="-122"/>
              </a:rPr>
              <a:t>a,b</a:t>
            </a:r>
            <a:r>
              <a:rPr lang="zh-CN" altLang="en-US" sz="1600" dirty="0">
                <a:solidFill>
                  <a:srgbClr val="0000CC"/>
                </a:solidFill>
                <a:ea typeface="宋体" panose="02010600030101010101" pitchFamily="2" charset="-122"/>
              </a:rPr>
              <a:t>从大</a:t>
            </a:r>
            <a:r>
              <a:rPr lang="en-US" altLang="zh-CN" sz="1600" dirty="0">
                <a:solidFill>
                  <a:srgbClr val="0000CC"/>
                </a:solidFill>
                <a:ea typeface="宋体" panose="02010600030101010101" pitchFamily="2" charset="-122"/>
                <a:sym typeface="Wingdings" panose="05000000000000000000" pitchFamily="2" charset="2"/>
              </a:rPr>
              <a:t></a:t>
            </a:r>
            <a:r>
              <a:rPr lang="zh-CN" altLang="en-US" sz="1600" dirty="0">
                <a:solidFill>
                  <a:srgbClr val="0000CC"/>
                </a:solidFill>
                <a:ea typeface="宋体" panose="02010600030101010101" pitchFamily="2" charset="-122"/>
                <a:sym typeface="Wingdings" panose="05000000000000000000" pitchFamily="2" charset="2"/>
              </a:rPr>
              <a:t>小排序，并输出排序后的结果。</a:t>
            </a:r>
            <a:endParaRPr kumimoji="0" lang="zh-CN" altLang="en-US" sz="1600" b="0" i="0" u="none" strike="noStrike" cap="none" normalizeH="0" baseline="0" dirty="0">
              <a:ln>
                <a:noFill/>
              </a:ln>
              <a:solidFill>
                <a:srgbClr val="0000CC"/>
              </a:solidFill>
              <a:effectLst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51004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CA69AAD-CC8A-49DF-81DC-A7BA2ECF1C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7030A0"/>
                </a:solidFill>
              </a:rPr>
              <a:t>课后练习： </a:t>
            </a:r>
            <a:r>
              <a:rPr lang="en-US" altLang="zh-CN" dirty="0" smtClean="0"/>
              <a:t>for</a:t>
            </a:r>
            <a:r>
              <a:rPr lang="zh-CN" altLang="en-US" dirty="0"/>
              <a:t>循环中表达式的其它形式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3B11CE2-4F53-4F26-B086-4FF14C442B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dirty="0"/>
              <a:t>说明下述程序中</a:t>
            </a:r>
            <a:r>
              <a:rPr lang="en-US" altLang="zh-CN" dirty="0"/>
              <a:t>for</a:t>
            </a:r>
            <a:r>
              <a:rPr lang="zh-CN" altLang="en-US" dirty="0"/>
              <a:t>循环的执行过程及程序的执行结果</a:t>
            </a:r>
            <a:endParaRPr lang="en-US" altLang="zh-CN" dirty="0"/>
          </a:p>
          <a:p>
            <a:pPr marL="285750" lvl="1" indent="0">
              <a:lnSpc>
                <a:spcPct val="100000"/>
              </a:lnSpc>
              <a:buNone/>
            </a:pPr>
            <a:endParaRPr lang="en-US" altLang="zh-CN" sz="1800" dirty="0"/>
          </a:p>
          <a:p>
            <a:pPr marL="285750" lvl="1" indent="0">
              <a:lnSpc>
                <a:spcPct val="100000"/>
              </a:lnSpc>
              <a:buNone/>
            </a:pPr>
            <a:r>
              <a:rPr lang="en-US" altLang="zh-CN" dirty="0"/>
              <a:t>#include&lt;</a:t>
            </a:r>
            <a:r>
              <a:rPr lang="en-US" altLang="zh-CN" dirty="0" err="1"/>
              <a:t>stdio.h</a:t>
            </a:r>
            <a:r>
              <a:rPr lang="en-US" altLang="zh-CN" dirty="0"/>
              <a:t>&gt;</a:t>
            </a:r>
          </a:p>
          <a:p>
            <a:pPr marL="285750" lvl="1" indent="0">
              <a:lnSpc>
                <a:spcPct val="100000"/>
              </a:lnSpc>
              <a:buNone/>
            </a:pPr>
            <a:r>
              <a:rPr lang="en-US" altLang="zh-CN" dirty="0"/>
              <a:t>int main()</a:t>
            </a:r>
          </a:p>
          <a:p>
            <a:pPr marL="285750" lvl="1" indent="0">
              <a:lnSpc>
                <a:spcPct val="100000"/>
              </a:lnSpc>
              <a:buNone/>
            </a:pPr>
            <a:r>
              <a:rPr lang="en-US" altLang="zh-CN" dirty="0"/>
              <a:t>{</a:t>
            </a:r>
          </a:p>
          <a:p>
            <a:pPr marL="285750" lvl="1" indent="0">
              <a:lnSpc>
                <a:spcPct val="100000"/>
              </a:lnSpc>
              <a:buNone/>
            </a:pPr>
            <a:r>
              <a:rPr lang="en-US" altLang="zh-CN" dirty="0"/>
              <a:t>    	int </a:t>
            </a:r>
            <a:r>
              <a:rPr lang="en-US" altLang="zh-CN" dirty="0" err="1"/>
              <a:t>a,b,c</a:t>
            </a:r>
            <a:r>
              <a:rPr lang="en-US" altLang="zh-CN" dirty="0"/>
              <a:t>;</a:t>
            </a:r>
          </a:p>
          <a:p>
            <a:pPr marL="285750" lvl="1" indent="0">
              <a:lnSpc>
                <a:spcPct val="100000"/>
              </a:lnSpc>
              <a:buNone/>
            </a:pPr>
            <a:r>
              <a:rPr lang="en-US" altLang="zh-CN" dirty="0"/>
              <a:t>	</a:t>
            </a:r>
            <a:r>
              <a:rPr lang="en-US" altLang="zh-CN" dirty="0" err="1">
                <a:solidFill>
                  <a:srgbClr val="0070C0"/>
                </a:solidFill>
              </a:rPr>
              <a:t>scanf</a:t>
            </a:r>
            <a:r>
              <a:rPr lang="en-US" altLang="zh-CN" dirty="0">
                <a:solidFill>
                  <a:srgbClr val="0070C0"/>
                </a:solidFill>
              </a:rPr>
              <a:t>("%</a:t>
            </a:r>
            <a:r>
              <a:rPr lang="en-US" altLang="zh-CN" dirty="0" err="1">
                <a:solidFill>
                  <a:srgbClr val="0070C0"/>
                </a:solidFill>
              </a:rPr>
              <a:t>d,%d",&amp;a,&amp;b</a:t>
            </a:r>
            <a:r>
              <a:rPr lang="en-US" altLang="zh-CN" dirty="0">
                <a:solidFill>
                  <a:srgbClr val="0070C0"/>
                </a:solidFill>
              </a:rPr>
              <a:t>);</a:t>
            </a:r>
          </a:p>
          <a:p>
            <a:pPr marL="285750" lvl="1" indent="0">
              <a:lnSpc>
                <a:spcPct val="100000"/>
              </a:lnSpc>
              <a:buNone/>
            </a:pPr>
            <a:r>
              <a:rPr lang="en-US" altLang="zh-CN" dirty="0"/>
              <a:t>	</a:t>
            </a:r>
            <a:r>
              <a:rPr lang="en-US" altLang="zh-CN" b="1" dirty="0"/>
              <a:t>for( </a:t>
            </a:r>
            <a:r>
              <a:rPr lang="en-US" altLang="zh-CN" b="1" dirty="0">
                <a:solidFill>
                  <a:srgbClr val="0000CC"/>
                </a:solidFill>
              </a:rPr>
              <a:t>;  a&lt;b;  c=</a:t>
            </a:r>
            <a:r>
              <a:rPr lang="en-US" altLang="zh-CN" b="1" dirty="0" err="1">
                <a:solidFill>
                  <a:srgbClr val="0000CC"/>
                </a:solidFill>
              </a:rPr>
              <a:t>a,a</a:t>
            </a:r>
            <a:r>
              <a:rPr lang="en-US" altLang="zh-CN" b="1" dirty="0">
                <a:solidFill>
                  <a:srgbClr val="0000CC"/>
                </a:solidFill>
              </a:rPr>
              <a:t>=</a:t>
            </a:r>
            <a:r>
              <a:rPr lang="en-US" altLang="zh-CN" b="1" dirty="0" err="1">
                <a:solidFill>
                  <a:srgbClr val="0000CC"/>
                </a:solidFill>
              </a:rPr>
              <a:t>b,b</a:t>
            </a:r>
            <a:r>
              <a:rPr lang="en-US" altLang="zh-CN" b="1" dirty="0">
                <a:solidFill>
                  <a:srgbClr val="0000CC"/>
                </a:solidFill>
              </a:rPr>
              <a:t>=c</a:t>
            </a:r>
            <a:r>
              <a:rPr lang="en-US" altLang="zh-CN" b="1" dirty="0"/>
              <a:t>)   </a:t>
            </a:r>
            <a:r>
              <a:rPr lang="en-US" altLang="zh-CN" dirty="0">
                <a:solidFill>
                  <a:srgbClr val="C00000"/>
                </a:solidFill>
              </a:rPr>
              <a:t>;  </a:t>
            </a:r>
            <a:r>
              <a:rPr lang="en-US" altLang="zh-CN" dirty="0"/>
              <a:t>   //</a:t>
            </a:r>
            <a:r>
              <a:rPr lang="zh-CN" altLang="en-US" dirty="0">
                <a:solidFill>
                  <a:srgbClr val="7030A0"/>
                </a:solidFill>
              </a:rPr>
              <a:t>循环体</a:t>
            </a:r>
            <a:r>
              <a:rPr lang="zh-CN" altLang="en-US" dirty="0"/>
              <a:t>是一条</a:t>
            </a:r>
            <a:r>
              <a:rPr lang="zh-CN" altLang="en-US" dirty="0">
                <a:solidFill>
                  <a:srgbClr val="7030A0"/>
                </a:solidFill>
              </a:rPr>
              <a:t>空语句</a:t>
            </a:r>
            <a:r>
              <a:rPr lang="en-US" altLang="zh-CN" dirty="0"/>
              <a:t>	</a:t>
            </a:r>
          </a:p>
          <a:p>
            <a:pPr marL="285750" lvl="1" indent="0">
              <a:lnSpc>
                <a:spcPct val="100000"/>
              </a:lnSpc>
              <a:buNone/>
            </a:pPr>
            <a:r>
              <a:rPr lang="en-US" altLang="zh-CN" dirty="0"/>
              <a:t>	</a:t>
            </a:r>
            <a:r>
              <a:rPr lang="en-US" altLang="zh-CN" dirty="0" err="1"/>
              <a:t>printf</a:t>
            </a:r>
            <a:r>
              <a:rPr lang="en-US" altLang="zh-CN" dirty="0"/>
              <a:t>("%d,%d",</a:t>
            </a:r>
            <a:r>
              <a:rPr lang="en-US" altLang="zh-CN" dirty="0" err="1"/>
              <a:t>a,b</a:t>
            </a:r>
            <a:r>
              <a:rPr lang="en-US" altLang="zh-CN" dirty="0"/>
              <a:t>);</a:t>
            </a:r>
          </a:p>
          <a:p>
            <a:pPr marL="285750" lvl="1" indent="0">
              <a:lnSpc>
                <a:spcPct val="100000"/>
              </a:lnSpc>
              <a:buNone/>
            </a:pPr>
            <a:r>
              <a:rPr lang="en-US" altLang="zh-CN" dirty="0"/>
              <a:t>	return 0;</a:t>
            </a:r>
          </a:p>
          <a:p>
            <a:pPr marL="285750" lvl="1" indent="0">
              <a:lnSpc>
                <a:spcPct val="100000"/>
              </a:lnSpc>
              <a:buNone/>
            </a:pPr>
            <a:r>
              <a:rPr lang="en-US" altLang="zh-CN" dirty="0"/>
              <a:t>}</a:t>
            </a:r>
          </a:p>
          <a:p>
            <a:endParaRPr lang="zh-CN" altLang="en-US" dirty="0"/>
          </a:p>
        </p:txBody>
      </p:sp>
      <p:sp>
        <p:nvSpPr>
          <p:cNvPr id="4" name="对话气泡: 圆角矩形 3">
            <a:extLst>
              <a:ext uri="{FF2B5EF4-FFF2-40B4-BE49-F238E27FC236}">
                <a16:creationId xmlns:a16="http://schemas.microsoft.com/office/drawing/2014/main" id="{64F16390-86AF-464B-830D-B764613C8105}"/>
              </a:ext>
            </a:extLst>
          </p:cNvPr>
          <p:cNvSpPr/>
          <p:nvPr/>
        </p:nvSpPr>
        <p:spPr bwMode="auto">
          <a:xfrm>
            <a:off x="4312725" y="1040235"/>
            <a:ext cx="3598877" cy="2216339"/>
          </a:xfrm>
          <a:prstGeom prst="wedgeRoundRectCallout">
            <a:avLst>
              <a:gd name="adj1" fmla="val 188"/>
              <a:gd name="adj2" fmla="val 50108"/>
              <a:gd name="adj3" fmla="val 16667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1</a:t>
            </a:r>
            <a:r>
              <a:rPr kumimoji="0" lang="zh-CN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、如果</a:t>
            </a: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a</a:t>
            </a:r>
            <a:r>
              <a:rPr kumimoji="0" lang="en-US" altLang="zh-CN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&gt;=b</a:t>
            </a: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, </a:t>
            </a:r>
            <a:r>
              <a:rPr kumimoji="0" lang="zh-CN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终止循环，输出</a:t>
            </a:r>
            <a:r>
              <a:rPr kumimoji="0" lang="en-US" altLang="zh-CN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a,b</a:t>
            </a: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;</a:t>
            </a:r>
          </a:p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lang="en-US" altLang="zh-CN" sz="1600" dirty="0">
                <a:solidFill>
                  <a:srgbClr val="000000"/>
                </a:solidFill>
                <a:ea typeface="宋体" panose="02010600030101010101" pitchFamily="2" charset="-122"/>
              </a:rPr>
              <a:t>2</a:t>
            </a:r>
            <a:r>
              <a:rPr lang="zh-CN" altLang="en-US" sz="1600" dirty="0">
                <a:solidFill>
                  <a:srgbClr val="000000"/>
                </a:solidFill>
                <a:ea typeface="宋体" panose="02010600030101010101" pitchFamily="2" charset="-122"/>
              </a:rPr>
              <a:t>、如果</a:t>
            </a:r>
            <a:r>
              <a:rPr lang="en-US" altLang="zh-CN" sz="1600" dirty="0">
                <a:solidFill>
                  <a:srgbClr val="000000"/>
                </a:solidFill>
                <a:ea typeface="宋体" panose="02010600030101010101" pitchFamily="2" charset="-122"/>
              </a:rPr>
              <a:t>a&lt;b</a:t>
            </a:r>
            <a:r>
              <a:rPr lang="zh-CN" altLang="en-US" sz="1600" dirty="0">
                <a:solidFill>
                  <a:srgbClr val="000000"/>
                </a:solidFill>
                <a:ea typeface="宋体" panose="02010600030101010101" pitchFamily="2" charset="-122"/>
              </a:rPr>
              <a:t>，执行循环体的空语句；</a:t>
            </a:r>
            <a:r>
              <a:rPr lang="en-US" altLang="zh-CN" sz="1600" dirty="0">
                <a:solidFill>
                  <a:srgbClr val="000000"/>
                </a:solidFill>
                <a:ea typeface="宋体" panose="02010600030101010101" pitchFamily="2" charset="-122"/>
              </a:rPr>
              <a:t>3</a:t>
            </a:r>
            <a:r>
              <a:rPr lang="zh-CN" altLang="en-US" sz="1600" dirty="0">
                <a:solidFill>
                  <a:srgbClr val="000000"/>
                </a:solidFill>
                <a:ea typeface="宋体" panose="02010600030101010101" pitchFamily="2" charset="-122"/>
              </a:rPr>
              <a:t>、执行</a:t>
            </a:r>
            <a:r>
              <a:rPr lang="en-US" altLang="zh-CN" sz="1600" dirty="0">
                <a:solidFill>
                  <a:srgbClr val="000000"/>
                </a:solidFill>
                <a:ea typeface="宋体" panose="02010600030101010101" pitchFamily="2" charset="-122"/>
              </a:rPr>
              <a:t>c=</a:t>
            </a:r>
            <a:r>
              <a:rPr lang="en-US" altLang="zh-CN" sz="1600" dirty="0" err="1">
                <a:solidFill>
                  <a:srgbClr val="000000"/>
                </a:solidFill>
                <a:ea typeface="宋体" panose="02010600030101010101" pitchFamily="2" charset="-122"/>
              </a:rPr>
              <a:t>a,a</a:t>
            </a:r>
            <a:r>
              <a:rPr lang="en-US" altLang="zh-CN" sz="1600" dirty="0">
                <a:solidFill>
                  <a:srgbClr val="000000"/>
                </a:solidFill>
                <a:ea typeface="宋体" panose="02010600030101010101" pitchFamily="2" charset="-122"/>
              </a:rPr>
              <a:t>=</a:t>
            </a:r>
            <a:r>
              <a:rPr lang="en-US" altLang="zh-CN" sz="1600" dirty="0" err="1">
                <a:solidFill>
                  <a:srgbClr val="000000"/>
                </a:solidFill>
                <a:ea typeface="宋体" panose="02010600030101010101" pitchFamily="2" charset="-122"/>
              </a:rPr>
              <a:t>b,b</a:t>
            </a:r>
            <a:r>
              <a:rPr lang="en-US" altLang="zh-CN" sz="1600" dirty="0">
                <a:solidFill>
                  <a:srgbClr val="000000"/>
                </a:solidFill>
                <a:ea typeface="宋体" panose="02010600030101010101" pitchFamily="2" charset="-122"/>
              </a:rPr>
              <a:t>=c</a:t>
            </a:r>
            <a:r>
              <a:rPr lang="zh-CN" altLang="en-US" sz="1600" dirty="0">
                <a:solidFill>
                  <a:srgbClr val="000000"/>
                </a:solidFill>
                <a:ea typeface="宋体" panose="02010600030101010101" pitchFamily="2" charset="-122"/>
              </a:rPr>
              <a:t>，即将</a:t>
            </a:r>
            <a:r>
              <a:rPr lang="en-US" altLang="zh-CN" sz="1600" dirty="0">
                <a:solidFill>
                  <a:srgbClr val="000000"/>
                </a:solidFill>
                <a:ea typeface="宋体" panose="02010600030101010101" pitchFamily="2" charset="-122"/>
              </a:rPr>
              <a:t>a</a:t>
            </a:r>
            <a:r>
              <a:rPr lang="zh-CN" altLang="en-US" sz="1600" dirty="0">
                <a:solidFill>
                  <a:srgbClr val="000000"/>
                </a:solidFill>
                <a:ea typeface="宋体" panose="02010600030101010101" pitchFamily="2" charset="-122"/>
              </a:rPr>
              <a:t>与</a:t>
            </a:r>
            <a:r>
              <a:rPr lang="en-US" altLang="zh-CN" sz="1600" dirty="0">
                <a:solidFill>
                  <a:srgbClr val="000000"/>
                </a:solidFill>
                <a:ea typeface="宋体" panose="02010600030101010101" pitchFamily="2" charset="-122"/>
              </a:rPr>
              <a:t>b</a:t>
            </a:r>
            <a:r>
              <a:rPr lang="zh-CN" altLang="en-US" sz="1600" dirty="0">
                <a:solidFill>
                  <a:srgbClr val="000000"/>
                </a:solidFill>
                <a:ea typeface="宋体" panose="02010600030101010101" pitchFamily="2" charset="-122"/>
              </a:rPr>
              <a:t>的值对换，对换后循环条件</a:t>
            </a:r>
            <a:r>
              <a:rPr lang="en-US" altLang="zh-CN" sz="1600" dirty="0">
                <a:solidFill>
                  <a:srgbClr val="000000"/>
                </a:solidFill>
                <a:ea typeface="宋体" panose="02010600030101010101" pitchFamily="2" charset="-122"/>
              </a:rPr>
              <a:t>a&lt;b</a:t>
            </a:r>
            <a:r>
              <a:rPr lang="zh-CN" altLang="en-US" sz="1600" dirty="0">
                <a:solidFill>
                  <a:srgbClr val="000000"/>
                </a:solidFill>
                <a:ea typeface="宋体" panose="02010600030101010101" pitchFamily="2" charset="-122"/>
              </a:rPr>
              <a:t>不再满足，终止循环，输出</a:t>
            </a:r>
            <a:r>
              <a:rPr lang="en-US" altLang="zh-CN" sz="1600" dirty="0" err="1">
                <a:solidFill>
                  <a:srgbClr val="000000"/>
                </a:solidFill>
                <a:ea typeface="宋体" panose="02010600030101010101" pitchFamily="2" charset="-122"/>
              </a:rPr>
              <a:t>a,b</a:t>
            </a:r>
            <a:r>
              <a:rPr lang="zh-CN" altLang="en-US" sz="1600" dirty="0">
                <a:solidFill>
                  <a:srgbClr val="000000"/>
                </a:solidFill>
                <a:ea typeface="宋体" panose="02010600030101010101" pitchFamily="2" charset="-122"/>
              </a:rPr>
              <a:t>。</a:t>
            </a:r>
            <a:endParaRPr lang="en-US" altLang="zh-CN" sz="1600" dirty="0">
              <a:solidFill>
                <a:srgbClr val="000000"/>
              </a:solidFill>
              <a:ea typeface="宋体" panose="02010600030101010101" pitchFamily="2" charset="-122"/>
            </a:endParaRPr>
          </a:p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en-US" altLang="zh-CN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lang="zh-CN" altLang="en-US" sz="1600" dirty="0">
                <a:solidFill>
                  <a:srgbClr val="0000CC"/>
                </a:solidFill>
                <a:ea typeface="宋体" panose="02010600030101010101" pitchFamily="2" charset="-122"/>
              </a:rPr>
              <a:t>执行结果：将</a:t>
            </a:r>
            <a:r>
              <a:rPr lang="en-US" altLang="zh-CN" sz="1600" dirty="0" err="1">
                <a:solidFill>
                  <a:srgbClr val="0000CC"/>
                </a:solidFill>
                <a:ea typeface="宋体" panose="02010600030101010101" pitchFamily="2" charset="-122"/>
              </a:rPr>
              <a:t>a,b</a:t>
            </a:r>
            <a:r>
              <a:rPr lang="zh-CN" altLang="en-US" sz="1600" dirty="0">
                <a:solidFill>
                  <a:srgbClr val="0000CC"/>
                </a:solidFill>
                <a:ea typeface="宋体" panose="02010600030101010101" pitchFamily="2" charset="-122"/>
              </a:rPr>
              <a:t>从大</a:t>
            </a:r>
            <a:r>
              <a:rPr lang="en-US" altLang="zh-CN" sz="1600" dirty="0">
                <a:solidFill>
                  <a:srgbClr val="0000CC"/>
                </a:solidFill>
                <a:ea typeface="宋体" panose="02010600030101010101" pitchFamily="2" charset="-122"/>
                <a:sym typeface="Wingdings" panose="05000000000000000000" pitchFamily="2" charset="2"/>
              </a:rPr>
              <a:t></a:t>
            </a:r>
            <a:r>
              <a:rPr lang="zh-CN" altLang="en-US" sz="1600" dirty="0">
                <a:solidFill>
                  <a:srgbClr val="0000CC"/>
                </a:solidFill>
                <a:ea typeface="宋体" panose="02010600030101010101" pitchFamily="2" charset="-122"/>
                <a:sym typeface="Wingdings" panose="05000000000000000000" pitchFamily="2" charset="2"/>
              </a:rPr>
              <a:t>小排序，并输出排序后的结果。</a:t>
            </a:r>
            <a:endParaRPr kumimoji="0" lang="zh-CN" altLang="en-US" sz="1600" b="0" i="0" u="none" strike="noStrike" cap="none" normalizeH="0" baseline="0" dirty="0">
              <a:ln>
                <a:noFill/>
              </a:ln>
              <a:solidFill>
                <a:srgbClr val="0000CC"/>
              </a:solidFill>
              <a:effectLst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69803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CA69AAD-CC8A-49DF-81DC-A7BA2ECF1C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7030A0"/>
                </a:solidFill>
              </a:rPr>
              <a:t>课后练习： </a:t>
            </a:r>
            <a:r>
              <a:rPr lang="en-US" altLang="zh-CN" dirty="0" smtClean="0"/>
              <a:t>for</a:t>
            </a:r>
            <a:r>
              <a:rPr lang="zh-CN" altLang="en-US" dirty="0"/>
              <a:t>循环中表达式的其它形式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3B11CE2-4F53-4F26-B086-4FF14C442B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dirty="0"/>
              <a:t>说明下述程序中</a:t>
            </a:r>
            <a:r>
              <a:rPr lang="en-US" altLang="zh-CN" dirty="0"/>
              <a:t>for</a:t>
            </a:r>
            <a:r>
              <a:rPr lang="zh-CN" altLang="en-US" dirty="0"/>
              <a:t>循环的执行过程及程序的执行结果</a:t>
            </a:r>
            <a:endParaRPr lang="en-US" altLang="zh-CN" dirty="0"/>
          </a:p>
          <a:p>
            <a:pPr marL="285750" lvl="1" indent="0">
              <a:lnSpc>
                <a:spcPct val="100000"/>
              </a:lnSpc>
              <a:buNone/>
            </a:pPr>
            <a:endParaRPr lang="en-US" altLang="zh-CN" sz="1800" dirty="0"/>
          </a:p>
          <a:p>
            <a:pPr marL="285750" lvl="1" indent="0">
              <a:lnSpc>
                <a:spcPct val="100000"/>
              </a:lnSpc>
              <a:buNone/>
            </a:pPr>
            <a:r>
              <a:rPr lang="en-US" altLang="zh-CN" dirty="0"/>
              <a:t>#include&lt;</a:t>
            </a:r>
            <a:r>
              <a:rPr lang="en-US" altLang="zh-CN" dirty="0" err="1"/>
              <a:t>stdio.h</a:t>
            </a:r>
            <a:r>
              <a:rPr lang="en-US" altLang="zh-CN" dirty="0"/>
              <a:t>&gt;</a:t>
            </a:r>
          </a:p>
          <a:p>
            <a:pPr marL="285750" lvl="1" indent="0">
              <a:lnSpc>
                <a:spcPct val="100000"/>
              </a:lnSpc>
              <a:buNone/>
            </a:pPr>
            <a:r>
              <a:rPr lang="en-US" altLang="zh-CN" dirty="0"/>
              <a:t>int main()</a:t>
            </a:r>
          </a:p>
          <a:p>
            <a:pPr marL="285750" lvl="1" indent="0">
              <a:lnSpc>
                <a:spcPct val="100000"/>
              </a:lnSpc>
              <a:buNone/>
            </a:pPr>
            <a:r>
              <a:rPr lang="en-US" altLang="zh-CN" dirty="0"/>
              <a:t>{</a:t>
            </a:r>
          </a:p>
          <a:p>
            <a:pPr marL="285750" lvl="1" indent="0">
              <a:lnSpc>
                <a:spcPct val="100000"/>
              </a:lnSpc>
              <a:buNone/>
            </a:pPr>
            <a:r>
              <a:rPr lang="en-US" altLang="zh-CN" dirty="0"/>
              <a:t>    	int </a:t>
            </a:r>
            <a:r>
              <a:rPr lang="en-US" altLang="zh-CN" dirty="0" err="1"/>
              <a:t>a,b,c</a:t>
            </a:r>
            <a:r>
              <a:rPr lang="en-US" altLang="zh-CN" dirty="0"/>
              <a:t>;</a:t>
            </a:r>
          </a:p>
          <a:p>
            <a:pPr marL="285750" lvl="1" indent="0">
              <a:lnSpc>
                <a:spcPct val="100000"/>
              </a:lnSpc>
              <a:buNone/>
            </a:pPr>
            <a:r>
              <a:rPr lang="en-US" altLang="zh-CN" dirty="0"/>
              <a:t>	</a:t>
            </a:r>
            <a:r>
              <a:rPr lang="en-US" altLang="zh-CN" dirty="0" err="1"/>
              <a:t>scanf</a:t>
            </a:r>
            <a:r>
              <a:rPr lang="en-US" altLang="zh-CN" dirty="0"/>
              <a:t>("%</a:t>
            </a:r>
            <a:r>
              <a:rPr lang="en-US" altLang="zh-CN" dirty="0" err="1"/>
              <a:t>d,%d",&amp;a,&amp;b</a:t>
            </a:r>
            <a:r>
              <a:rPr lang="en-US" altLang="zh-CN" dirty="0"/>
              <a:t>);</a:t>
            </a:r>
          </a:p>
          <a:p>
            <a:pPr marL="285750" lvl="1" indent="0">
              <a:lnSpc>
                <a:spcPct val="100000"/>
              </a:lnSpc>
              <a:buNone/>
            </a:pPr>
            <a:r>
              <a:rPr lang="en-US" altLang="zh-CN" dirty="0"/>
              <a:t>	for( </a:t>
            </a:r>
            <a:r>
              <a:rPr lang="en-US" altLang="zh-CN" dirty="0">
                <a:solidFill>
                  <a:srgbClr val="0000CC"/>
                </a:solidFill>
              </a:rPr>
              <a:t>;  a&lt;b;  </a:t>
            </a:r>
            <a:r>
              <a:rPr lang="en-US" altLang="zh-CN" dirty="0"/>
              <a:t>)</a:t>
            </a:r>
          </a:p>
          <a:p>
            <a:pPr marL="285750" lvl="1" indent="0">
              <a:lnSpc>
                <a:spcPct val="100000"/>
              </a:lnSpc>
              <a:buNone/>
            </a:pPr>
            <a:r>
              <a:rPr lang="en-US" altLang="zh-CN" dirty="0"/>
              <a:t>            </a:t>
            </a:r>
            <a:r>
              <a:rPr lang="en-US" altLang="zh-CN" dirty="0">
                <a:solidFill>
                  <a:srgbClr val="0000CC"/>
                </a:solidFill>
              </a:rPr>
              <a:t>c=a, a=b,  b=c;      </a:t>
            </a:r>
            <a:r>
              <a:rPr lang="en-US" altLang="zh-CN" b="1" dirty="0">
                <a:solidFill>
                  <a:srgbClr val="006600"/>
                </a:solidFill>
              </a:rPr>
              <a:t>//</a:t>
            </a:r>
            <a:r>
              <a:rPr lang="zh-CN" altLang="en-US" b="1" dirty="0">
                <a:solidFill>
                  <a:srgbClr val="006600"/>
                </a:solidFill>
              </a:rPr>
              <a:t>逗号表达式，视为一条</a:t>
            </a:r>
            <a:r>
              <a:rPr lang="en-US" altLang="zh-CN" b="1" dirty="0">
                <a:solidFill>
                  <a:srgbClr val="006600"/>
                </a:solidFill>
              </a:rPr>
              <a:t>C</a:t>
            </a:r>
            <a:r>
              <a:rPr lang="zh-CN" altLang="en-US" b="1" dirty="0">
                <a:solidFill>
                  <a:srgbClr val="006600"/>
                </a:solidFill>
              </a:rPr>
              <a:t>语句</a:t>
            </a:r>
            <a:endParaRPr lang="en-US" altLang="zh-CN" b="1" dirty="0">
              <a:solidFill>
                <a:srgbClr val="006600"/>
              </a:solidFill>
            </a:endParaRPr>
          </a:p>
          <a:p>
            <a:pPr marL="285750" lvl="1" indent="0">
              <a:lnSpc>
                <a:spcPct val="100000"/>
              </a:lnSpc>
              <a:buNone/>
            </a:pPr>
            <a:r>
              <a:rPr lang="en-US" altLang="zh-CN" dirty="0"/>
              <a:t>	</a:t>
            </a:r>
            <a:r>
              <a:rPr lang="en-US" altLang="zh-CN" dirty="0" err="1"/>
              <a:t>printf</a:t>
            </a:r>
            <a:r>
              <a:rPr lang="en-US" altLang="zh-CN" dirty="0"/>
              <a:t>("%d,%d",</a:t>
            </a:r>
            <a:r>
              <a:rPr lang="en-US" altLang="zh-CN" dirty="0" err="1"/>
              <a:t>a,b</a:t>
            </a:r>
            <a:r>
              <a:rPr lang="en-US" altLang="zh-CN" dirty="0"/>
              <a:t>);</a:t>
            </a:r>
          </a:p>
          <a:p>
            <a:pPr marL="285750" lvl="1" indent="0">
              <a:lnSpc>
                <a:spcPct val="100000"/>
              </a:lnSpc>
              <a:buNone/>
            </a:pPr>
            <a:r>
              <a:rPr lang="en-US" altLang="zh-CN" dirty="0"/>
              <a:t>	return 0;</a:t>
            </a:r>
          </a:p>
          <a:p>
            <a:pPr marL="285750" lvl="1" indent="0">
              <a:lnSpc>
                <a:spcPct val="100000"/>
              </a:lnSpc>
              <a:buNone/>
            </a:pPr>
            <a:r>
              <a:rPr lang="en-US" altLang="zh-CN" dirty="0"/>
              <a:t>}</a:t>
            </a:r>
          </a:p>
          <a:p>
            <a:endParaRPr lang="zh-CN" altLang="en-US" dirty="0"/>
          </a:p>
        </p:txBody>
      </p:sp>
      <p:sp>
        <p:nvSpPr>
          <p:cNvPr id="4" name="对话气泡: 圆角矩形 3">
            <a:extLst>
              <a:ext uri="{FF2B5EF4-FFF2-40B4-BE49-F238E27FC236}">
                <a16:creationId xmlns:a16="http://schemas.microsoft.com/office/drawing/2014/main" id="{E36F22EE-2451-4EFC-B72B-E86FB5B038A0}"/>
              </a:ext>
            </a:extLst>
          </p:cNvPr>
          <p:cNvSpPr/>
          <p:nvPr/>
        </p:nvSpPr>
        <p:spPr bwMode="auto">
          <a:xfrm>
            <a:off x="4413393" y="1212661"/>
            <a:ext cx="3598877" cy="2216339"/>
          </a:xfrm>
          <a:prstGeom prst="wedgeRoundRectCallout">
            <a:avLst>
              <a:gd name="adj1" fmla="val 188"/>
              <a:gd name="adj2" fmla="val 50108"/>
              <a:gd name="adj3" fmla="val 16667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1</a:t>
            </a:r>
            <a:r>
              <a:rPr kumimoji="0" lang="zh-CN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、如果</a:t>
            </a: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a</a:t>
            </a:r>
            <a:r>
              <a:rPr kumimoji="0" lang="en-US" altLang="zh-CN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&gt;=b</a:t>
            </a: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, </a:t>
            </a:r>
            <a:r>
              <a:rPr kumimoji="0" lang="zh-CN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终止循环，输出</a:t>
            </a:r>
            <a:r>
              <a:rPr kumimoji="0" lang="en-US" altLang="zh-CN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a,b</a:t>
            </a: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;</a:t>
            </a:r>
          </a:p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lang="en-US" altLang="zh-CN" sz="1600" dirty="0">
                <a:solidFill>
                  <a:srgbClr val="000000"/>
                </a:solidFill>
                <a:ea typeface="宋体" panose="02010600030101010101" pitchFamily="2" charset="-122"/>
              </a:rPr>
              <a:t>2</a:t>
            </a:r>
            <a:r>
              <a:rPr lang="zh-CN" altLang="en-US" sz="1600" dirty="0">
                <a:solidFill>
                  <a:srgbClr val="000000"/>
                </a:solidFill>
                <a:ea typeface="宋体" panose="02010600030101010101" pitchFamily="2" charset="-122"/>
              </a:rPr>
              <a:t>、如果</a:t>
            </a:r>
            <a:r>
              <a:rPr lang="en-US" altLang="zh-CN" sz="1600" dirty="0">
                <a:solidFill>
                  <a:srgbClr val="000000"/>
                </a:solidFill>
                <a:ea typeface="宋体" panose="02010600030101010101" pitchFamily="2" charset="-122"/>
              </a:rPr>
              <a:t>a&lt;b</a:t>
            </a:r>
            <a:r>
              <a:rPr lang="zh-CN" altLang="en-US" sz="1600" dirty="0">
                <a:solidFill>
                  <a:srgbClr val="000000"/>
                </a:solidFill>
                <a:ea typeface="宋体" panose="02010600030101010101" pitchFamily="2" charset="-122"/>
              </a:rPr>
              <a:t>，执行</a:t>
            </a:r>
            <a:r>
              <a:rPr lang="en-US" altLang="zh-CN" sz="1600" dirty="0">
                <a:solidFill>
                  <a:srgbClr val="000000"/>
                </a:solidFill>
                <a:ea typeface="宋体" panose="02010600030101010101" pitchFamily="2" charset="-122"/>
              </a:rPr>
              <a:t>c=</a:t>
            </a:r>
            <a:r>
              <a:rPr lang="en-US" altLang="zh-CN" sz="1600" dirty="0" err="1">
                <a:solidFill>
                  <a:srgbClr val="000000"/>
                </a:solidFill>
                <a:ea typeface="宋体" panose="02010600030101010101" pitchFamily="2" charset="-122"/>
              </a:rPr>
              <a:t>a,a</a:t>
            </a:r>
            <a:r>
              <a:rPr lang="en-US" altLang="zh-CN" sz="1600" dirty="0">
                <a:solidFill>
                  <a:srgbClr val="000000"/>
                </a:solidFill>
                <a:ea typeface="宋体" panose="02010600030101010101" pitchFamily="2" charset="-122"/>
              </a:rPr>
              <a:t>=</a:t>
            </a:r>
            <a:r>
              <a:rPr lang="en-US" altLang="zh-CN" sz="1600" dirty="0" err="1">
                <a:solidFill>
                  <a:srgbClr val="000000"/>
                </a:solidFill>
                <a:ea typeface="宋体" panose="02010600030101010101" pitchFamily="2" charset="-122"/>
              </a:rPr>
              <a:t>b,b</a:t>
            </a:r>
            <a:r>
              <a:rPr lang="en-US" altLang="zh-CN" sz="1600" dirty="0">
                <a:solidFill>
                  <a:srgbClr val="000000"/>
                </a:solidFill>
                <a:ea typeface="宋体" panose="02010600030101010101" pitchFamily="2" charset="-122"/>
              </a:rPr>
              <a:t>=c</a:t>
            </a:r>
            <a:r>
              <a:rPr lang="zh-CN" altLang="en-US" sz="1600" dirty="0">
                <a:solidFill>
                  <a:srgbClr val="000000"/>
                </a:solidFill>
                <a:ea typeface="宋体" panose="02010600030101010101" pitchFamily="2" charset="-122"/>
              </a:rPr>
              <a:t>，即将</a:t>
            </a:r>
            <a:r>
              <a:rPr lang="en-US" altLang="zh-CN" sz="1600" dirty="0">
                <a:solidFill>
                  <a:srgbClr val="000000"/>
                </a:solidFill>
                <a:ea typeface="宋体" panose="02010600030101010101" pitchFamily="2" charset="-122"/>
              </a:rPr>
              <a:t>a</a:t>
            </a:r>
            <a:r>
              <a:rPr lang="zh-CN" altLang="en-US" sz="1600" dirty="0">
                <a:solidFill>
                  <a:srgbClr val="000000"/>
                </a:solidFill>
                <a:ea typeface="宋体" panose="02010600030101010101" pitchFamily="2" charset="-122"/>
              </a:rPr>
              <a:t>与</a:t>
            </a:r>
            <a:r>
              <a:rPr lang="en-US" altLang="zh-CN" sz="1600" dirty="0">
                <a:solidFill>
                  <a:srgbClr val="000000"/>
                </a:solidFill>
                <a:ea typeface="宋体" panose="02010600030101010101" pitchFamily="2" charset="-122"/>
              </a:rPr>
              <a:t>b</a:t>
            </a:r>
            <a:r>
              <a:rPr lang="zh-CN" altLang="en-US" sz="1600" dirty="0">
                <a:solidFill>
                  <a:srgbClr val="000000"/>
                </a:solidFill>
                <a:ea typeface="宋体" panose="02010600030101010101" pitchFamily="2" charset="-122"/>
              </a:rPr>
              <a:t>的值对换，对换后循环条件</a:t>
            </a:r>
            <a:r>
              <a:rPr lang="en-US" altLang="zh-CN" sz="1600" dirty="0">
                <a:solidFill>
                  <a:srgbClr val="000000"/>
                </a:solidFill>
                <a:ea typeface="宋体" panose="02010600030101010101" pitchFamily="2" charset="-122"/>
              </a:rPr>
              <a:t>a&lt;b</a:t>
            </a:r>
            <a:r>
              <a:rPr lang="zh-CN" altLang="en-US" sz="1600" dirty="0">
                <a:solidFill>
                  <a:srgbClr val="000000"/>
                </a:solidFill>
                <a:ea typeface="宋体" panose="02010600030101010101" pitchFamily="2" charset="-122"/>
              </a:rPr>
              <a:t>不再满足，终止循环，输出</a:t>
            </a:r>
            <a:r>
              <a:rPr lang="en-US" altLang="zh-CN" sz="1600" dirty="0" err="1">
                <a:solidFill>
                  <a:srgbClr val="000000"/>
                </a:solidFill>
                <a:ea typeface="宋体" panose="02010600030101010101" pitchFamily="2" charset="-122"/>
              </a:rPr>
              <a:t>a,b</a:t>
            </a:r>
            <a:r>
              <a:rPr lang="zh-CN" altLang="en-US" sz="1600" dirty="0">
                <a:solidFill>
                  <a:srgbClr val="000000"/>
                </a:solidFill>
                <a:ea typeface="宋体" panose="02010600030101010101" pitchFamily="2" charset="-122"/>
              </a:rPr>
              <a:t>。</a:t>
            </a:r>
            <a:endParaRPr lang="en-US" altLang="zh-CN" sz="1600" dirty="0">
              <a:solidFill>
                <a:srgbClr val="000000"/>
              </a:solidFill>
              <a:ea typeface="宋体" panose="02010600030101010101" pitchFamily="2" charset="-122"/>
            </a:endParaRPr>
          </a:p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en-US" altLang="zh-CN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lang="zh-CN" altLang="en-US" sz="1600" dirty="0">
                <a:solidFill>
                  <a:srgbClr val="0000CC"/>
                </a:solidFill>
                <a:ea typeface="宋体" panose="02010600030101010101" pitchFamily="2" charset="-122"/>
              </a:rPr>
              <a:t>执行结果：将</a:t>
            </a:r>
            <a:r>
              <a:rPr lang="en-US" altLang="zh-CN" sz="1600" dirty="0" err="1">
                <a:solidFill>
                  <a:srgbClr val="0000CC"/>
                </a:solidFill>
                <a:ea typeface="宋体" panose="02010600030101010101" pitchFamily="2" charset="-122"/>
              </a:rPr>
              <a:t>a,b</a:t>
            </a:r>
            <a:r>
              <a:rPr lang="zh-CN" altLang="en-US" sz="1600" dirty="0">
                <a:solidFill>
                  <a:srgbClr val="0000CC"/>
                </a:solidFill>
                <a:ea typeface="宋体" panose="02010600030101010101" pitchFamily="2" charset="-122"/>
              </a:rPr>
              <a:t>从大</a:t>
            </a:r>
            <a:r>
              <a:rPr lang="en-US" altLang="zh-CN" sz="1600" dirty="0">
                <a:solidFill>
                  <a:srgbClr val="0000CC"/>
                </a:solidFill>
                <a:ea typeface="宋体" panose="02010600030101010101" pitchFamily="2" charset="-122"/>
                <a:sym typeface="Wingdings" panose="05000000000000000000" pitchFamily="2" charset="2"/>
              </a:rPr>
              <a:t></a:t>
            </a:r>
            <a:r>
              <a:rPr lang="zh-CN" altLang="en-US" sz="1600" dirty="0">
                <a:solidFill>
                  <a:srgbClr val="0000CC"/>
                </a:solidFill>
                <a:ea typeface="宋体" panose="02010600030101010101" pitchFamily="2" charset="-122"/>
                <a:sym typeface="Wingdings" panose="05000000000000000000" pitchFamily="2" charset="2"/>
              </a:rPr>
              <a:t>小排序，并输出排序后的结果。</a:t>
            </a:r>
            <a:endParaRPr kumimoji="0" lang="zh-CN" altLang="en-US" sz="1600" b="0" i="0" u="none" strike="noStrike" cap="none" normalizeH="0" baseline="0" dirty="0">
              <a:ln>
                <a:noFill/>
              </a:ln>
              <a:solidFill>
                <a:srgbClr val="0000CC"/>
              </a:solidFill>
              <a:effectLst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47126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CA69AAD-CC8A-49DF-81DC-A7BA2ECF1C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7030A0"/>
                </a:solidFill>
              </a:rPr>
              <a:t>课后练习： </a:t>
            </a:r>
            <a:r>
              <a:rPr lang="en-US" altLang="zh-CN" dirty="0" smtClean="0"/>
              <a:t>for</a:t>
            </a:r>
            <a:r>
              <a:rPr lang="zh-CN" altLang="en-US" dirty="0"/>
              <a:t>循环中表达式的其它形式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3B11CE2-4F53-4F26-B086-4FF14C442B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dirty="0"/>
              <a:t>说明下述程序中</a:t>
            </a:r>
            <a:r>
              <a:rPr lang="en-US" altLang="zh-CN" dirty="0"/>
              <a:t>for</a:t>
            </a:r>
            <a:r>
              <a:rPr lang="zh-CN" altLang="en-US" dirty="0"/>
              <a:t>循环的执行过程及程序的执行结果</a:t>
            </a:r>
            <a:endParaRPr lang="en-US" altLang="zh-CN" dirty="0"/>
          </a:p>
          <a:p>
            <a:pPr marL="285750" lvl="1" indent="0">
              <a:lnSpc>
                <a:spcPct val="100000"/>
              </a:lnSpc>
              <a:buNone/>
            </a:pPr>
            <a:endParaRPr lang="en-US" altLang="zh-CN" sz="1800" dirty="0"/>
          </a:p>
          <a:p>
            <a:pPr marL="285750" lvl="1" indent="0">
              <a:lnSpc>
                <a:spcPct val="100000"/>
              </a:lnSpc>
              <a:buNone/>
            </a:pPr>
            <a:r>
              <a:rPr lang="en-US" altLang="zh-CN" sz="1800" dirty="0"/>
              <a:t>#include&lt;</a:t>
            </a:r>
            <a:r>
              <a:rPr lang="en-US" altLang="zh-CN" sz="1800" dirty="0" err="1"/>
              <a:t>stdio.h</a:t>
            </a:r>
            <a:r>
              <a:rPr lang="en-US" altLang="zh-CN" sz="1800" dirty="0"/>
              <a:t>&gt;</a:t>
            </a:r>
          </a:p>
          <a:p>
            <a:pPr marL="285750" lvl="1" indent="0">
              <a:lnSpc>
                <a:spcPct val="100000"/>
              </a:lnSpc>
              <a:buNone/>
            </a:pPr>
            <a:r>
              <a:rPr lang="en-US" altLang="zh-CN" sz="1800" dirty="0"/>
              <a:t>int main()</a:t>
            </a:r>
          </a:p>
          <a:p>
            <a:pPr marL="285750" lvl="1" indent="0">
              <a:lnSpc>
                <a:spcPct val="100000"/>
              </a:lnSpc>
              <a:buNone/>
            </a:pPr>
            <a:r>
              <a:rPr lang="en-US" altLang="zh-CN" sz="1800" dirty="0"/>
              <a:t>{</a:t>
            </a:r>
          </a:p>
          <a:p>
            <a:pPr marL="285750" lvl="1" indent="0">
              <a:lnSpc>
                <a:spcPct val="100000"/>
              </a:lnSpc>
              <a:buNone/>
            </a:pPr>
            <a:r>
              <a:rPr lang="en-US" altLang="zh-CN" sz="1800" dirty="0"/>
              <a:t>    	int </a:t>
            </a:r>
            <a:r>
              <a:rPr lang="en-US" altLang="zh-CN" sz="1800" dirty="0" err="1"/>
              <a:t>a,b,c</a:t>
            </a:r>
            <a:r>
              <a:rPr lang="en-US" altLang="zh-CN" sz="1800" dirty="0"/>
              <a:t>;</a:t>
            </a:r>
          </a:p>
          <a:p>
            <a:pPr marL="285750" lvl="1" indent="0">
              <a:lnSpc>
                <a:spcPct val="100000"/>
              </a:lnSpc>
              <a:buNone/>
            </a:pPr>
            <a:r>
              <a:rPr lang="en-US" altLang="zh-CN" sz="1800" dirty="0"/>
              <a:t>	</a:t>
            </a:r>
            <a:r>
              <a:rPr lang="en-US" altLang="zh-CN" sz="1800" dirty="0" err="1"/>
              <a:t>scanf</a:t>
            </a:r>
            <a:r>
              <a:rPr lang="en-US" altLang="zh-CN" sz="1800" dirty="0"/>
              <a:t>("%</a:t>
            </a:r>
            <a:r>
              <a:rPr lang="en-US" altLang="zh-CN" sz="1800" dirty="0" err="1"/>
              <a:t>d,%d",&amp;a,&amp;b</a:t>
            </a:r>
            <a:r>
              <a:rPr lang="en-US" altLang="zh-CN" sz="1800" dirty="0"/>
              <a:t>);</a:t>
            </a:r>
          </a:p>
          <a:p>
            <a:pPr marL="285750" lvl="1" indent="0">
              <a:lnSpc>
                <a:spcPct val="100000"/>
              </a:lnSpc>
              <a:buNone/>
            </a:pPr>
            <a:r>
              <a:rPr lang="en-US" altLang="zh-CN" sz="1800" dirty="0"/>
              <a:t>	for(c=a;  ;)</a:t>
            </a:r>
          </a:p>
          <a:p>
            <a:pPr marL="285750" lvl="1" indent="0">
              <a:lnSpc>
                <a:spcPct val="100000"/>
              </a:lnSpc>
              <a:buNone/>
            </a:pPr>
            <a:r>
              <a:rPr lang="en-US" altLang="zh-CN" sz="1800" dirty="0" smtClean="0"/>
              <a:t>          if(a&lt;b</a:t>
            </a:r>
            <a:r>
              <a:rPr lang="en-US" altLang="zh-CN" sz="1800" dirty="0"/>
              <a:t>) </a:t>
            </a:r>
          </a:p>
          <a:p>
            <a:pPr marL="285750" lvl="1" indent="0">
              <a:lnSpc>
                <a:spcPct val="100000"/>
              </a:lnSpc>
              <a:buNone/>
            </a:pPr>
            <a:r>
              <a:rPr lang="en-US" altLang="zh-CN" sz="1800" dirty="0"/>
              <a:t>          </a:t>
            </a:r>
            <a:r>
              <a:rPr lang="en-US" altLang="zh-CN" sz="1800" dirty="0" smtClean="0"/>
              <a:t>     </a:t>
            </a:r>
            <a:r>
              <a:rPr lang="en-US" altLang="zh-CN" sz="1800" dirty="0"/>
              <a:t>a=b, b=c</a:t>
            </a:r>
            <a:r>
              <a:rPr lang="en-US" altLang="zh-CN" sz="1800" dirty="0" smtClean="0"/>
              <a:t>;</a:t>
            </a:r>
          </a:p>
          <a:p>
            <a:pPr marL="285750" lvl="1" indent="0">
              <a:lnSpc>
                <a:spcPct val="100000"/>
              </a:lnSpc>
              <a:buNone/>
            </a:pPr>
            <a:r>
              <a:rPr lang="en-US" altLang="zh-CN" sz="1800" dirty="0"/>
              <a:t> </a:t>
            </a:r>
            <a:r>
              <a:rPr lang="en-US" altLang="zh-CN" sz="1800" dirty="0" smtClean="0"/>
              <a:t>         else</a:t>
            </a:r>
          </a:p>
          <a:p>
            <a:pPr marL="285750" lvl="1" indent="0">
              <a:lnSpc>
                <a:spcPct val="100000"/>
              </a:lnSpc>
              <a:buNone/>
            </a:pPr>
            <a:r>
              <a:rPr lang="en-US" altLang="zh-CN" sz="1800"/>
              <a:t> </a:t>
            </a:r>
            <a:r>
              <a:rPr lang="en-US" altLang="zh-CN" sz="1800" smtClean="0"/>
              <a:t>               break;</a:t>
            </a:r>
            <a:endParaRPr lang="en-US" altLang="zh-CN" sz="1800" dirty="0"/>
          </a:p>
          <a:p>
            <a:pPr marL="285750" lvl="1" indent="0">
              <a:lnSpc>
                <a:spcPct val="100000"/>
              </a:lnSpc>
              <a:buNone/>
            </a:pPr>
            <a:r>
              <a:rPr lang="en-US" altLang="zh-CN" sz="1800" dirty="0"/>
              <a:t>	</a:t>
            </a:r>
            <a:r>
              <a:rPr lang="en-US" altLang="zh-CN" sz="1800" dirty="0" err="1"/>
              <a:t>printf</a:t>
            </a:r>
            <a:r>
              <a:rPr lang="en-US" altLang="zh-CN" sz="1800" dirty="0"/>
              <a:t>("%d,%d",</a:t>
            </a:r>
            <a:r>
              <a:rPr lang="en-US" altLang="zh-CN" sz="1800" dirty="0" err="1"/>
              <a:t>a,b</a:t>
            </a:r>
            <a:r>
              <a:rPr lang="en-US" altLang="zh-CN" sz="1800" dirty="0"/>
              <a:t>);</a:t>
            </a:r>
          </a:p>
          <a:p>
            <a:pPr marL="285750" lvl="1" indent="0">
              <a:lnSpc>
                <a:spcPct val="100000"/>
              </a:lnSpc>
              <a:buNone/>
            </a:pPr>
            <a:r>
              <a:rPr lang="en-US" altLang="zh-CN" sz="1800" dirty="0"/>
              <a:t>	return 0;</a:t>
            </a:r>
          </a:p>
          <a:p>
            <a:pPr marL="285750" lvl="1" indent="0">
              <a:lnSpc>
                <a:spcPct val="100000"/>
              </a:lnSpc>
              <a:buNone/>
            </a:pPr>
            <a:r>
              <a:rPr lang="en-US" altLang="zh-CN" sz="1800" dirty="0"/>
              <a:t>}</a:t>
            </a:r>
          </a:p>
          <a:p>
            <a:endParaRPr lang="zh-CN" altLang="en-US" dirty="0"/>
          </a:p>
        </p:txBody>
      </p:sp>
      <p:sp>
        <p:nvSpPr>
          <p:cNvPr id="4" name="对话气泡: 圆角矩形 3">
            <a:extLst>
              <a:ext uri="{FF2B5EF4-FFF2-40B4-BE49-F238E27FC236}">
                <a16:creationId xmlns:a16="http://schemas.microsoft.com/office/drawing/2014/main" id="{520A45B7-E1BE-4FDC-B452-A7BE247D654B}"/>
              </a:ext>
            </a:extLst>
          </p:cNvPr>
          <p:cNvSpPr/>
          <p:nvPr/>
        </p:nvSpPr>
        <p:spPr bwMode="auto">
          <a:xfrm>
            <a:off x="4019111" y="1928486"/>
            <a:ext cx="3598877" cy="2405770"/>
          </a:xfrm>
          <a:prstGeom prst="wedgeRoundRectCallout">
            <a:avLst>
              <a:gd name="adj1" fmla="val 1353"/>
              <a:gd name="adj2" fmla="val 38753"/>
              <a:gd name="adj3" fmla="val 16667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en-US" altLang="zh-CN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1</a:t>
            </a:r>
            <a:r>
              <a:rPr lang="zh-CN" altLang="en-US" sz="1600" dirty="0">
                <a:solidFill>
                  <a:srgbClr val="000000"/>
                </a:solidFill>
                <a:ea typeface="宋体" panose="02010600030101010101" pitchFamily="2" charset="-122"/>
              </a:rPr>
              <a:t>、</a:t>
            </a:r>
            <a:r>
              <a:rPr lang="en-US" altLang="zh-CN" sz="1600" dirty="0" smtClean="0">
                <a:solidFill>
                  <a:srgbClr val="000000"/>
                </a:solidFill>
                <a:ea typeface="宋体" panose="02010600030101010101" pitchFamily="2" charset="-122"/>
              </a:rPr>
              <a:t>c=a</a:t>
            </a:r>
            <a:r>
              <a:rPr kumimoji="0" lang="en-US" altLang="zh-CN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,;</a:t>
            </a:r>
            <a:endParaRPr kumimoji="0" lang="en-US" altLang="zh-CN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lang="en-US" altLang="zh-CN" sz="1600" dirty="0" smtClean="0">
                <a:solidFill>
                  <a:srgbClr val="000000"/>
                </a:solidFill>
                <a:ea typeface="宋体" panose="02010600030101010101" pitchFamily="2" charset="-122"/>
              </a:rPr>
              <a:t>2</a:t>
            </a:r>
            <a:r>
              <a:rPr lang="zh-CN" altLang="en-US" sz="1600" dirty="0" smtClean="0">
                <a:solidFill>
                  <a:srgbClr val="000000"/>
                </a:solidFill>
                <a:ea typeface="宋体" panose="02010600030101010101" pitchFamily="2" charset="-122"/>
              </a:rPr>
              <a:t>、如果</a:t>
            </a:r>
            <a:r>
              <a:rPr lang="en-US" altLang="zh-CN" sz="1600" dirty="0" smtClean="0">
                <a:solidFill>
                  <a:srgbClr val="000000"/>
                </a:solidFill>
                <a:ea typeface="宋体" panose="02010600030101010101" pitchFamily="2" charset="-122"/>
              </a:rPr>
              <a:t>a&gt;=b</a:t>
            </a:r>
            <a:r>
              <a:rPr lang="zh-CN" altLang="en-US" sz="1600" dirty="0" smtClean="0">
                <a:solidFill>
                  <a:srgbClr val="000000"/>
                </a:solidFill>
                <a:ea typeface="宋体" panose="02010600030101010101" pitchFamily="2" charset="-122"/>
              </a:rPr>
              <a:t>，执行</a:t>
            </a:r>
            <a:r>
              <a:rPr lang="en-US" altLang="zh-CN" sz="1600" dirty="0" smtClean="0">
                <a:solidFill>
                  <a:srgbClr val="000000"/>
                </a:solidFill>
                <a:ea typeface="宋体" panose="02010600030101010101" pitchFamily="2" charset="-122"/>
              </a:rPr>
              <a:t>break</a:t>
            </a:r>
            <a:r>
              <a:rPr lang="zh-CN" altLang="en-US" sz="1600" dirty="0" smtClean="0">
                <a:solidFill>
                  <a:srgbClr val="000000"/>
                </a:solidFill>
                <a:ea typeface="宋体" panose="02010600030101010101" pitchFamily="2" charset="-122"/>
              </a:rPr>
              <a:t>退出循环</a:t>
            </a:r>
            <a:endParaRPr lang="en-US" altLang="zh-CN" sz="1600" dirty="0" smtClean="0">
              <a:solidFill>
                <a:srgbClr val="000000"/>
              </a:solidFill>
              <a:ea typeface="宋体" panose="02010600030101010101" pitchFamily="2" charset="-122"/>
            </a:endParaRPr>
          </a:p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lang="en-US" altLang="zh-CN" sz="1600" dirty="0">
                <a:solidFill>
                  <a:srgbClr val="000000"/>
                </a:solidFill>
                <a:ea typeface="宋体" panose="02010600030101010101" pitchFamily="2" charset="-122"/>
              </a:rPr>
              <a:t>3</a:t>
            </a:r>
            <a:r>
              <a:rPr lang="zh-CN" altLang="en-US" sz="1600" dirty="0" smtClean="0">
                <a:solidFill>
                  <a:srgbClr val="000000"/>
                </a:solidFill>
                <a:ea typeface="宋体" panose="02010600030101010101" pitchFamily="2" charset="-122"/>
              </a:rPr>
              <a:t>、</a:t>
            </a:r>
            <a:r>
              <a:rPr lang="zh-CN" altLang="en-US" sz="1600" dirty="0">
                <a:solidFill>
                  <a:srgbClr val="000000"/>
                </a:solidFill>
                <a:ea typeface="宋体" panose="02010600030101010101" pitchFamily="2" charset="-122"/>
              </a:rPr>
              <a:t>如果</a:t>
            </a:r>
            <a:r>
              <a:rPr lang="en-US" altLang="zh-CN" sz="1600" dirty="0">
                <a:solidFill>
                  <a:srgbClr val="000000"/>
                </a:solidFill>
                <a:ea typeface="宋体" panose="02010600030101010101" pitchFamily="2" charset="-122"/>
              </a:rPr>
              <a:t>a&lt;b</a:t>
            </a:r>
            <a:r>
              <a:rPr lang="zh-CN" altLang="en-US" sz="1600" dirty="0" smtClean="0">
                <a:solidFill>
                  <a:srgbClr val="000000"/>
                </a:solidFill>
                <a:ea typeface="宋体" panose="02010600030101010101" pitchFamily="2" charset="-122"/>
              </a:rPr>
              <a:t>，相当于执行</a:t>
            </a:r>
            <a:r>
              <a:rPr lang="en-US" altLang="zh-CN" sz="1600" dirty="0" smtClean="0">
                <a:solidFill>
                  <a:srgbClr val="000000"/>
                </a:solidFill>
                <a:ea typeface="宋体" panose="02010600030101010101" pitchFamily="2" charset="-122"/>
              </a:rPr>
              <a:t>c=a, a=</a:t>
            </a:r>
            <a:r>
              <a:rPr lang="en-US" altLang="zh-CN" sz="1600" dirty="0" err="1" smtClean="0">
                <a:solidFill>
                  <a:srgbClr val="000000"/>
                </a:solidFill>
                <a:ea typeface="宋体" panose="02010600030101010101" pitchFamily="2" charset="-122"/>
              </a:rPr>
              <a:t>b,b</a:t>
            </a:r>
            <a:r>
              <a:rPr lang="en-US" altLang="zh-CN" sz="1600" dirty="0" smtClean="0">
                <a:solidFill>
                  <a:srgbClr val="000000"/>
                </a:solidFill>
                <a:ea typeface="宋体" panose="02010600030101010101" pitchFamily="2" charset="-122"/>
              </a:rPr>
              <a:t>=c, </a:t>
            </a:r>
            <a:r>
              <a:rPr lang="zh-CN" altLang="en-US" sz="1600" dirty="0" smtClean="0">
                <a:solidFill>
                  <a:srgbClr val="000000"/>
                </a:solidFill>
                <a:ea typeface="宋体" panose="02010600030101010101" pitchFamily="2" charset="-122"/>
              </a:rPr>
              <a:t>即将</a:t>
            </a:r>
            <a:r>
              <a:rPr lang="en-US" altLang="zh-CN" sz="1600" dirty="0">
                <a:solidFill>
                  <a:srgbClr val="000000"/>
                </a:solidFill>
                <a:ea typeface="宋体" panose="02010600030101010101" pitchFamily="2" charset="-122"/>
              </a:rPr>
              <a:t>a</a:t>
            </a:r>
            <a:r>
              <a:rPr lang="zh-CN" altLang="en-US" sz="1600" dirty="0">
                <a:solidFill>
                  <a:srgbClr val="000000"/>
                </a:solidFill>
                <a:ea typeface="宋体" panose="02010600030101010101" pitchFamily="2" charset="-122"/>
              </a:rPr>
              <a:t>与</a:t>
            </a:r>
            <a:r>
              <a:rPr lang="en-US" altLang="zh-CN" sz="1600" dirty="0">
                <a:solidFill>
                  <a:srgbClr val="000000"/>
                </a:solidFill>
                <a:ea typeface="宋体" panose="02010600030101010101" pitchFamily="2" charset="-122"/>
              </a:rPr>
              <a:t>b</a:t>
            </a:r>
            <a:r>
              <a:rPr lang="zh-CN" altLang="en-US" sz="1600" dirty="0">
                <a:solidFill>
                  <a:srgbClr val="000000"/>
                </a:solidFill>
                <a:ea typeface="宋体" panose="02010600030101010101" pitchFamily="2" charset="-122"/>
              </a:rPr>
              <a:t>的值</a:t>
            </a:r>
            <a:r>
              <a:rPr lang="zh-CN" altLang="en-US" sz="1600" dirty="0" smtClean="0">
                <a:solidFill>
                  <a:srgbClr val="000000"/>
                </a:solidFill>
                <a:ea typeface="宋体" panose="02010600030101010101" pitchFamily="2" charset="-122"/>
              </a:rPr>
              <a:t>对换</a:t>
            </a:r>
            <a:r>
              <a:rPr lang="en-US" altLang="zh-CN" sz="1600" dirty="0" smtClean="0">
                <a:solidFill>
                  <a:srgbClr val="000000"/>
                </a:solidFill>
                <a:ea typeface="宋体" panose="02010600030101010101" pitchFamily="2" charset="-122"/>
              </a:rPr>
              <a:t>;</a:t>
            </a:r>
            <a:r>
              <a:rPr lang="zh-CN" altLang="en-US" sz="1600" dirty="0" smtClean="0">
                <a:solidFill>
                  <a:srgbClr val="000000"/>
                </a:solidFill>
                <a:ea typeface="宋体" panose="02010600030101010101" pitchFamily="2" charset="-122"/>
              </a:rPr>
              <a:t>对换之后，</a:t>
            </a:r>
            <a:r>
              <a:rPr lang="en-US" altLang="zh-CN" sz="1600" dirty="0" smtClean="0">
                <a:solidFill>
                  <a:srgbClr val="000000"/>
                </a:solidFill>
                <a:ea typeface="宋体" panose="02010600030101010101" pitchFamily="2" charset="-122"/>
              </a:rPr>
              <a:t>a&lt;b</a:t>
            </a:r>
            <a:r>
              <a:rPr lang="zh-CN" altLang="en-US" sz="1600" dirty="0" smtClean="0">
                <a:solidFill>
                  <a:srgbClr val="000000"/>
                </a:solidFill>
                <a:ea typeface="宋体" panose="02010600030101010101" pitchFamily="2" charset="-122"/>
              </a:rPr>
              <a:t>不再成立，执行</a:t>
            </a:r>
            <a:r>
              <a:rPr lang="en-US" altLang="zh-CN" sz="1600" dirty="0" smtClean="0">
                <a:solidFill>
                  <a:srgbClr val="000000"/>
                </a:solidFill>
                <a:ea typeface="宋体" panose="02010600030101010101" pitchFamily="2" charset="-122"/>
              </a:rPr>
              <a:t>break</a:t>
            </a:r>
            <a:r>
              <a:rPr lang="zh-CN" altLang="en-US" sz="1600" dirty="0" smtClean="0">
                <a:solidFill>
                  <a:srgbClr val="000000"/>
                </a:solidFill>
                <a:ea typeface="宋体" panose="02010600030101010101" pitchFamily="2" charset="-122"/>
              </a:rPr>
              <a:t>退出循环</a:t>
            </a:r>
            <a:endParaRPr kumimoji="0" lang="en-US" altLang="zh-CN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lang="zh-CN" altLang="en-US" sz="1600" dirty="0">
                <a:solidFill>
                  <a:srgbClr val="0000CC"/>
                </a:solidFill>
                <a:ea typeface="宋体" panose="02010600030101010101" pitchFamily="2" charset="-122"/>
              </a:rPr>
              <a:t>执行结果：将</a:t>
            </a:r>
            <a:r>
              <a:rPr lang="en-US" altLang="zh-CN" sz="1600" dirty="0" err="1">
                <a:solidFill>
                  <a:srgbClr val="0000CC"/>
                </a:solidFill>
                <a:ea typeface="宋体" panose="02010600030101010101" pitchFamily="2" charset="-122"/>
              </a:rPr>
              <a:t>a,b</a:t>
            </a:r>
            <a:r>
              <a:rPr lang="zh-CN" altLang="en-US" sz="1600" dirty="0">
                <a:solidFill>
                  <a:srgbClr val="0000CC"/>
                </a:solidFill>
                <a:ea typeface="宋体" panose="02010600030101010101" pitchFamily="2" charset="-122"/>
              </a:rPr>
              <a:t>从大</a:t>
            </a:r>
            <a:r>
              <a:rPr lang="en-US" altLang="zh-CN" sz="1600" dirty="0">
                <a:solidFill>
                  <a:srgbClr val="0000CC"/>
                </a:solidFill>
                <a:ea typeface="宋体" panose="02010600030101010101" pitchFamily="2" charset="-122"/>
                <a:sym typeface="Wingdings" panose="05000000000000000000" pitchFamily="2" charset="2"/>
              </a:rPr>
              <a:t></a:t>
            </a:r>
            <a:r>
              <a:rPr lang="zh-CN" altLang="en-US" sz="1600" dirty="0">
                <a:solidFill>
                  <a:srgbClr val="0000CC"/>
                </a:solidFill>
                <a:ea typeface="宋体" panose="02010600030101010101" pitchFamily="2" charset="-122"/>
                <a:sym typeface="Wingdings" panose="05000000000000000000" pitchFamily="2" charset="2"/>
              </a:rPr>
              <a:t>小排序，并输出排序后的结果。</a:t>
            </a:r>
            <a:endParaRPr kumimoji="0" lang="zh-CN" altLang="en-US" sz="1600" b="0" i="0" u="none" strike="noStrike" cap="none" normalizeH="0" baseline="0" dirty="0">
              <a:ln>
                <a:noFill/>
              </a:ln>
              <a:solidFill>
                <a:srgbClr val="0000CC"/>
              </a:solidFill>
              <a:effectLst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87248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95B97AC7-A507-4C0E-B064-C0243C75BA3C}"/>
              </a:ext>
            </a:extLst>
          </p:cNvPr>
          <p:cNvSpPr txBox="1"/>
          <p:nvPr/>
        </p:nvSpPr>
        <p:spPr>
          <a:xfrm>
            <a:off x="832756" y="3273707"/>
            <a:ext cx="1175657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300" dirty="0"/>
              <a:t>******</a:t>
            </a:r>
          </a:p>
          <a:p>
            <a:r>
              <a:rPr lang="en-US" altLang="zh-CN" sz="3300" dirty="0"/>
              <a:t>******</a:t>
            </a:r>
          </a:p>
          <a:p>
            <a:r>
              <a:rPr lang="en-US" altLang="zh-CN" sz="3300" dirty="0"/>
              <a:t>******</a:t>
            </a:r>
            <a:endParaRPr lang="zh-CN" altLang="en-US" sz="3300" dirty="0"/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485775" y="255588"/>
            <a:ext cx="8089900" cy="584200"/>
          </a:xfrm>
        </p:spPr>
        <p:txBody>
          <a:bodyPr/>
          <a:lstStyle/>
          <a:p>
            <a:r>
              <a:rPr lang="zh-CN" altLang="en-US" dirty="0"/>
              <a:t>多重循环（循环嵌套）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C7D55495-62F8-44D8-ABC1-702785E064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5775" y="1135063"/>
            <a:ext cx="7550878" cy="1774520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dirty="0" smtClean="0"/>
              <a:t>输出</a:t>
            </a:r>
            <a:r>
              <a:rPr lang="zh-CN" altLang="en-US" sz="2000" dirty="0"/>
              <a:t>下述图形</a:t>
            </a:r>
            <a:r>
              <a:rPr lang="en-US" altLang="zh-CN" sz="2000" dirty="0"/>
              <a:t>(3*6—3</a:t>
            </a:r>
            <a:r>
              <a:rPr lang="zh-CN" altLang="en-US" sz="2000" dirty="0"/>
              <a:t>行</a:t>
            </a:r>
            <a:r>
              <a:rPr lang="en-US" altLang="zh-CN" sz="2000" dirty="0"/>
              <a:t>6</a:t>
            </a:r>
            <a:r>
              <a:rPr lang="zh-CN" altLang="en-US" sz="2000" dirty="0"/>
              <a:t>列</a:t>
            </a:r>
            <a:r>
              <a:rPr lang="en-US" altLang="zh-CN" sz="2000" dirty="0"/>
              <a:t>)</a:t>
            </a:r>
            <a:r>
              <a:rPr lang="zh-CN" altLang="en-US" sz="2000" dirty="0" smtClean="0"/>
              <a:t>。</a:t>
            </a:r>
            <a:endParaRPr lang="en-US" altLang="zh-CN" sz="2000" dirty="0" smtClean="0"/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dirty="0"/>
              <a:t>要求</a:t>
            </a:r>
            <a:endParaRPr lang="en-US" altLang="zh-CN" sz="2000" dirty="0"/>
          </a:p>
          <a:p>
            <a:pPr marL="971550" lvl="1"/>
            <a:r>
              <a:rPr lang="zh-CN" altLang="en-US" sz="1600" dirty="0">
                <a:solidFill>
                  <a:srgbClr val="7030A0"/>
                </a:solidFill>
              </a:rPr>
              <a:t>不允许直接用</a:t>
            </a:r>
            <a:r>
              <a:rPr lang="en-US" altLang="zh-CN" sz="1600" dirty="0">
                <a:solidFill>
                  <a:srgbClr val="7030A0"/>
                </a:solidFill>
              </a:rPr>
              <a:t>3</a:t>
            </a:r>
            <a:r>
              <a:rPr lang="zh-CN" altLang="en-US" sz="1600" dirty="0">
                <a:solidFill>
                  <a:srgbClr val="7030A0"/>
                </a:solidFill>
              </a:rPr>
              <a:t>条</a:t>
            </a:r>
            <a:r>
              <a:rPr lang="en-US" altLang="zh-CN" sz="1600" dirty="0" err="1">
                <a:solidFill>
                  <a:srgbClr val="7030A0"/>
                </a:solidFill>
              </a:rPr>
              <a:t>printf</a:t>
            </a:r>
            <a:r>
              <a:rPr lang="en-US" altLang="zh-CN" sz="1600" dirty="0">
                <a:solidFill>
                  <a:srgbClr val="7030A0"/>
                </a:solidFill>
              </a:rPr>
              <a:t>(“******”)</a:t>
            </a:r>
            <a:r>
              <a:rPr lang="zh-CN" altLang="en-US" sz="1600" dirty="0">
                <a:solidFill>
                  <a:srgbClr val="7030A0"/>
                </a:solidFill>
              </a:rPr>
              <a:t>语句实现</a:t>
            </a:r>
            <a:r>
              <a:rPr lang="zh-CN" altLang="en-US" sz="1600" dirty="0"/>
              <a:t>；</a:t>
            </a:r>
            <a:endParaRPr lang="en-US" altLang="zh-CN" sz="1600" dirty="0"/>
          </a:p>
          <a:p>
            <a:pPr marL="971550" lvl="1"/>
            <a:r>
              <a:rPr lang="zh-CN" altLang="en-US" sz="1600" dirty="0"/>
              <a:t>利用循环结构实现，但不允许使用形如</a:t>
            </a:r>
            <a:r>
              <a:rPr lang="en-US" altLang="zh-CN" sz="1600" dirty="0" err="1"/>
              <a:t>printf</a:t>
            </a:r>
            <a:r>
              <a:rPr lang="en-US" altLang="zh-CN" sz="1600" dirty="0"/>
              <a:t>(“******”)</a:t>
            </a:r>
            <a:r>
              <a:rPr lang="zh-CN" altLang="en-US" sz="1600" dirty="0"/>
              <a:t>的输出语句</a:t>
            </a:r>
            <a:endParaRPr lang="en-US" altLang="zh-CN" sz="1600" dirty="0"/>
          </a:p>
          <a:p>
            <a:pPr marL="971550" lvl="1"/>
            <a:r>
              <a:rPr lang="zh-CN" altLang="en-US" sz="1600" dirty="0">
                <a:solidFill>
                  <a:srgbClr val="0000CC"/>
                </a:solidFill>
              </a:rPr>
              <a:t>只能使用形如</a:t>
            </a:r>
            <a:r>
              <a:rPr lang="en-US" altLang="zh-CN" sz="1600" dirty="0" err="1">
                <a:solidFill>
                  <a:srgbClr val="0000CC"/>
                </a:solidFill>
              </a:rPr>
              <a:t>printf</a:t>
            </a:r>
            <a:r>
              <a:rPr lang="en-US" altLang="zh-CN" sz="1600" dirty="0">
                <a:solidFill>
                  <a:srgbClr val="0000CC"/>
                </a:solidFill>
              </a:rPr>
              <a:t>(“*”)</a:t>
            </a:r>
            <a:r>
              <a:rPr lang="zh-CN" altLang="en-US" sz="1600" dirty="0">
                <a:solidFill>
                  <a:srgbClr val="0000CC"/>
                </a:solidFill>
              </a:rPr>
              <a:t>的形式</a:t>
            </a:r>
            <a:r>
              <a:rPr lang="zh-CN" altLang="en-US" sz="1600" dirty="0" smtClean="0">
                <a:solidFill>
                  <a:srgbClr val="0000CC"/>
                </a:solidFill>
              </a:rPr>
              <a:t>。</a:t>
            </a:r>
            <a:endParaRPr lang="en-US" altLang="zh-CN" sz="1600" dirty="0">
              <a:solidFill>
                <a:srgbClr val="0000CC"/>
              </a:solidFill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8E067FE2-BEC7-4F2E-B95C-A05BC1F76D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250" t="14286" r="45740" b="50203"/>
          <a:stretch/>
        </p:blipFill>
        <p:spPr>
          <a:xfrm>
            <a:off x="2368630" y="3094374"/>
            <a:ext cx="3984675" cy="2119229"/>
          </a:xfrm>
          <a:prstGeom prst="rect">
            <a:avLst/>
          </a:prstGeom>
        </p:spPr>
      </p:pic>
      <p:sp>
        <p:nvSpPr>
          <p:cNvPr id="12" name="内容占位符 2">
            <a:extLst>
              <a:ext uri="{FF2B5EF4-FFF2-40B4-BE49-F238E27FC236}">
                <a16:creationId xmlns:a16="http://schemas.microsoft.com/office/drawing/2014/main" id="{4B61E097-FE4D-483A-91AE-A7F7AA73B553}"/>
              </a:ext>
            </a:extLst>
          </p:cNvPr>
          <p:cNvSpPr txBox="1">
            <a:spLocks/>
          </p:cNvSpPr>
          <p:nvPr/>
        </p:nvSpPr>
        <p:spPr bwMode="auto">
          <a:xfrm>
            <a:off x="6493101" y="3001977"/>
            <a:ext cx="2198952" cy="23040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l" defTabSz="685800" rtl="0" fontAlgn="base">
              <a:lnSpc>
                <a:spcPct val="90000"/>
              </a:lnSpc>
              <a:spcBef>
                <a:spcPts val="135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anose="05020102010507070707" pitchFamily="18" charset="2"/>
              <a:buChar char=""/>
              <a:defRPr sz="2400" kern="1200">
                <a:solidFill>
                  <a:srgbClr val="1A93C8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1pPr>
            <a:lvl2pPr marL="628650" indent="-342900" algn="l" defTabSz="685800" rtl="0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SzPct val="80000"/>
              <a:buFont typeface="Wingdings" panose="05000000000000000000" pitchFamily="2" charset="2"/>
              <a:buChar char="ü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2pPr>
            <a:lvl3pPr marL="857250" indent="-17145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Calibri" panose="020F0502020204030204" pitchFamily="34" charset="0"/>
              <a:buChar char="•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3pPr>
            <a:lvl4pPr marL="1200150" indent="-17145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Calibri" panose="020F0502020204030204" pitchFamily="34" charset="0"/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4pPr>
            <a:lvl5pPr marL="1543050" indent="-17145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Calibri" panose="020F0502020204030204" pitchFamily="34" charset="0"/>
              <a:buChar char="•"/>
              <a:defRPr sz="1300" kern="1200">
                <a:solidFill>
                  <a:srgbClr val="7F7F7F"/>
                </a:solidFill>
                <a:latin typeface="+mn-lt"/>
                <a:ea typeface="幼圆" panose="02010509060101010101" pitchFamily="49" charset="-122"/>
                <a:cs typeface="+mn-cs"/>
                <a:sym typeface="宋体" panose="02010600030101010101" pitchFamily="2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zh-CN" altLang="en-US" sz="1800" dirty="0"/>
              <a:t>根据多重循环中内外循环的执行规律，一般地，采用</a:t>
            </a:r>
            <a:r>
              <a:rPr lang="zh-CN" altLang="en-US" sz="1800" dirty="0">
                <a:solidFill>
                  <a:srgbClr val="0000CC"/>
                </a:solidFill>
              </a:rPr>
              <a:t>外循环</a:t>
            </a:r>
            <a:r>
              <a:rPr lang="zh-CN" altLang="en-US" sz="1800" dirty="0"/>
              <a:t>控制</a:t>
            </a:r>
            <a:r>
              <a:rPr lang="zh-CN" altLang="en-US" sz="1800" dirty="0">
                <a:solidFill>
                  <a:srgbClr val="C00000"/>
                </a:solidFill>
              </a:rPr>
              <a:t>行数</a:t>
            </a:r>
            <a:r>
              <a:rPr lang="zh-CN" altLang="en-US" sz="1800" dirty="0"/>
              <a:t>，</a:t>
            </a:r>
            <a:r>
              <a:rPr lang="zh-CN" altLang="en-US" sz="1800" dirty="0">
                <a:solidFill>
                  <a:srgbClr val="0000CC"/>
                </a:solidFill>
              </a:rPr>
              <a:t>内循环</a:t>
            </a:r>
            <a:r>
              <a:rPr lang="zh-CN" altLang="en-US" sz="1800" dirty="0"/>
              <a:t>控制</a:t>
            </a:r>
            <a:r>
              <a:rPr lang="zh-CN" altLang="en-US" sz="1800" dirty="0">
                <a:solidFill>
                  <a:srgbClr val="C00000"/>
                </a:solidFill>
              </a:rPr>
              <a:t>列数</a:t>
            </a:r>
            <a:r>
              <a:rPr lang="zh-CN" altLang="en-US" sz="1800" dirty="0"/>
              <a:t>；</a:t>
            </a:r>
            <a:endParaRPr lang="en-US" altLang="zh-CN" sz="1800" dirty="0"/>
          </a:p>
          <a:p>
            <a:pPr marL="342900" indent="-342900">
              <a:buFont typeface="Wingdings" panose="05000000000000000000" pitchFamily="2" charset="2"/>
              <a:buChar char="l"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24106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多重循环（循环嵌套）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dirty="0" smtClean="0"/>
              <a:t>多重循环中，循环变量的变化情况</a:t>
            </a:r>
            <a:endParaRPr lang="en-US" altLang="zh-CN" sz="2000" dirty="0"/>
          </a:p>
          <a:p>
            <a:pPr lvl="2">
              <a:buNone/>
            </a:pPr>
            <a:r>
              <a:rPr lang="en-US" altLang="zh-CN" dirty="0"/>
              <a:t>  </a:t>
            </a:r>
            <a:r>
              <a:rPr lang="en-US" altLang="zh-CN" sz="1800" dirty="0"/>
              <a:t>for (</a:t>
            </a:r>
            <a:r>
              <a:rPr lang="en-US" altLang="zh-CN" sz="1800" dirty="0" err="1"/>
              <a:t>i</a:t>
            </a:r>
            <a:r>
              <a:rPr lang="en-US" altLang="zh-CN" sz="1800" dirty="0"/>
              <a:t>=0;i</a:t>
            </a:r>
            <a:r>
              <a:rPr lang="en-US" altLang="zh-CN" sz="1800" dirty="0" smtClean="0"/>
              <a:t>&lt;=9;i</a:t>
            </a:r>
            <a:r>
              <a:rPr lang="en-US" altLang="zh-CN" sz="1800" dirty="0"/>
              <a:t>++)          //</a:t>
            </a:r>
            <a:r>
              <a:rPr lang="zh-CN" altLang="en-US" sz="1800" dirty="0"/>
              <a:t>外重循环</a:t>
            </a:r>
            <a:endParaRPr lang="en-US" altLang="zh-CN" sz="1800" dirty="0"/>
          </a:p>
          <a:p>
            <a:pPr lvl="2">
              <a:buNone/>
            </a:pPr>
            <a:r>
              <a:rPr lang="en-US" altLang="zh-CN" sz="1800" dirty="0"/>
              <a:t>     for (j=9;j</a:t>
            </a:r>
            <a:r>
              <a:rPr lang="en-US" altLang="zh-CN" sz="1800" dirty="0" smtClean="0"/>
              <a:t>&gt;=1;j-</a:t>
            </a:r>
            <a:r>
              <a:rPr lang="en-US" altLang="zh-CN" sz="1800" dirty="0"/>
              <a:t>-)           //</a:t>
            </a:r>
            <a:r>
              <a:rPr lang="zh-CN" altLang="en-US" sz="1800" dirty="0"/>
              <a:t>内重循环</a:t>
            </a:r>
            <a:endParaRPr lang="en-US" altLang="zh-CN" sz="1800" dirty="0"/>
          </a:p>
          <a:p>
            <a:pPr lvl="2">
              <a:buNone/>
            </a:pPr>
            <a:r>
              <a:rPr lang="en-US" altLang="zh-CN" sz="1800" dirty="0"/>
              <a:t>         </a:t>
            </a:r>
            <a:r>
              <a:rPr lang="en-US" altLang="zh-CN" sz="1800" dirty="0" err="1"/>
              <a:t>printf</a:t>
            </a:r>
            <a:r>
              <a:rPr lang="en-US" altLang="zh-CN" sz="1800" dirty="0"/>
              <a:t>(“</a:t>
            </a:r>
            <a:r>
              <a:rPr lang="en-US" altLang="zh-CN" sz="1800" dirty="0" err="1"/>
              <a:t>i</a:t>
            </a:r>
            <a:r>
              <a:rPr lang="en-US" altLang="zh-CN" sz="1800" dirty="0"/>
              <a:t>=%d, j=%d\n”,</a:t>
            </a:r>
            <a:r>
              <a:rPr lang="en-US" altLang="zh-CN" sz="1800" dirty="0" err="1"/>
              <a:t>i,j</a:t>
            </a:r>
            <a:r>
              <a:rPr lang="en-US" altLang="zh-CN" sz="1800" dirty="0"/>
              <a:t>);  </a:t>
            </a:r>
          </a:p>
          <a:p>
            <a:pPr marL="971550" lvl="1"/>
            <a:r>
              <a:rPr lang="zh-CN" altLang="en-US" sz="1800" dirty="0"/>
              <a:t>对于外重循环变量</a:t>
            </a:r>
            <a:r>
              <a:rPr lang="en-US" altLang="zh-CN" sz="1800" dirty="0" err="1"/>
              <a:t>i</a:t>
            </a:r>
            <a:r>
              <a:rPr lang="en-US" altLang="zh-CN" sz="1800" dirty="0"/>
              <a:t>=0,2,3,4,5,6,7,8,9</a:t>
            </a:r>
            <a:r>
              <a:rPr lang="zh-CN" altLang="en-US" sz="1800" dirty="0"/>
              <a:t>，</a:t>
            </a:r>
            <a:r>
              <a:rPr lang="zh-CN" altLang="en-US" sz="1800" dirty="0">
                <a:solidFill>
                  <a:srgbClr val="C00000"/>
                </a:solidFill>
              </a:rPr>
              <a:t>内重循环均执行一遍</a:t>
            </a:r>
            <a:endParaRPr lang="en-US" altLang="zh-CN" sz="1800" dirty="0">
              <a:solidFill>
                <a:srgbClr val="C00000"/>
              </a:solidFill>
            </a:endParaRPr>
          </a:p>
          <a:p>
            <a:pPr marL="971550" lvl="1"/>
            <a:r>
              <a:rPr lang="zh-CN" altLang="en-US" sz="1800" dirty="0"/>
              <a:t>上述例子中，语句</a:t>
            </a:r>
            <a:r>
              <a:rPr lang="en-US" altLang="zh-CN" sz="1800" dirty="0"/>
              <a:t> </a:t>
            </a:r>
            <a:r>
              <a:rPr lang="en-US" altLang="zh-CN" sz="1800" dirty="0" err="1">
                <a:solidFill>
                  <a:srgbClr val="0000CC"/>
                </a:solidFill>
              </a:rPr>
              <a:t>printf</a:t>
            </a:r>
            <a:r>
              <a:rPr lang="en-US" altLang="zh-CN" sz="1800" dirty="0">
                <a:solidFill>
                  <a:srgbClr val="0000CC"/>
                </a:solidFill>
              </a:rPr>
              <a:t>(</a:t>
            </a:r>
            <a:r>
              <a:rPr lang="en-US" altLang="zh-CN" sz="1800" dirty="0" err="1">
                <a:solidFill>
                  <a:srgbClr val="0000CC"/>
                </a:solidFill>
              </a:rPr>
              <a:t>“i</a:t>
            </a:r>
            <a:r>
              <a:rPr lang="en-US" altLang="zh-CN" sz="1800" dirty="0">
                <a:solidFill>
                  <a:srgbClr val="0000CC"/>
                </a:solidFill>
              </a:rPr>
              <a:t>=%d, j=%d\n”,</a:t>
            </a:r>
            <a:r>
              <a:rPr lang="en-US" altLang="zh-CN" sz="1800" dirty="0" err="1">
                <a:solidFill>
                  <a:srgbClr val="0000CC"/>
                </a:solidFill>
              </a:rPr>
              <a:t>i,j</a:t>
            </a:r>
            <a:r>
              <a:rPr lang="en-US" altLang="zh-CN" sz="1800" dirty="0">
                <a:solidFill>
                  <a:srgbClr val="0000CC"/>
                </a:solidFill>
              </a:rPr>
              <a:t>);</a:t>
            </a:r>
            <a:r>
              <a:rPr lang="zh-CN" altLang="en-US" sz="1800" dirty="0">
                <a:solidFill>
                  <a:srgbClr val="0000CC"/>
                </a:solidFill>
              </a:rPr>
              <a:t>执行了</a:t>
            </a:r>
            <a:r>
              <a:rPr lang="en-US" altLang="zh-CN" sz="1800" dirty="0">
                <a:solidFill>
                  <a:srgbClr val="0000CC"/>
                </a:solidFill>
              </a:rPr>
              <a:t>10*9</a:t>
            </a:r>
            <a:r>
              <a:rPr lang="zh-CN" altLang="en-US" sz="1800" dirty="0">
                <a:solidFill>
                  <a:srgbClr val="0000CC"/>
                </a:solidFill>
              </a:rPr>
              <a:t>次</a:t>
            </a:r>
            <a:endParaRPr lang="en-US" altLang="zh-CN" sz="1800" dirty="0">
              <a:solidFill>
                <a:srgbClr val="0000CC"/>
              </a:solidFill>
            </a:endParaRPr>
          </a:p>
          <a:p>
            <a:pPr marL="971550" lvl="1"/>
            <a:r>
              <a:rPr lang="zh-CN" altLang="en-US" sz="1800" dirty="0"/>
              <a:t>执行上述程序，跟踪循环变量</a:t>
            </a:r>
            <a:r>
              <a:rPr lang="en-US" altLang="zh-CN" sz="1800" dirty="0" err="1"/>
              <a:t>i</a:t>
            </a:r>
            <a:r>
              <a:rPr lang="zh-CN" altLang="en-US" sz="1800" dirty="0"/>
              <a:t>与</a:t>
            </a:r>
            <a:r>
              <a:rPr lang="en-US" altLang="zh-CN" sz="1800" dirty="0"/>
              <a:t>j</a:t>
            </a:r>
            <a:r>
              <a:rPr lang="zh-CN" altLang="en-US" sz="1800" dirty="0"/>
              <a:t>的变化，理解二重循环的执行过程；</a:t>
            </a:r>
            <a:r>
              <a:rPr lang="en-US" altLang="zh-CN" sz="1800" dirty="0"/>
              <a:t> 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dirty="0"/>
              <a:t>多重循环</a:t>
            </a:r>
            <a:endParaRPr lang="en-US" altLang="zh-CN" sz="2000" dirty="0"/>
          </a:p>
          <a:p>
            <a:pPr marL="971550" lvl="1"/>
            <a:r>
              <a:rPr lang="zh-CN" altLang="en-US" sz="1800" dirty="0"/>
              <a:t>以此类推</a:t>
            </a:r>
            <a:endParaRPr lang="en-US" altLang="zh-CN" sz="1800" dirty="0"/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dirty="0">
                <a:solidFill>
                  <a:srgbClr val="C00000"/>
                </a:solidFill>
              </a:rPr>
              <a:t>注：在多重循环中</a:t>
            </a:r>
            <a:endParaRPr lang="en-US" altLang="zh-CN" sz="2000" dirty="0">
              <a:solidFill>
                <a:srgbClr val="C00000"/>
              </a:solidFill>
            </a:endParaRPr>
          </a:p>
          <a:p>
            <a:pPr marL="971550" lvl="1"/>
            <a:r>
              <a:rPr lang="en-US" altLang="zh-CN" sz="1600" dirty="0">
                <a:solidFill>
                  <a:srgbClr val="0000CC"/>
                </a:solidFill>
              </a:rPr>
              <a:t>break</a:t>
            </a:r>
            <a:r>
              <a:rPr lang="zh-CN" altLang="en-US" sz="1600" dirty="0"/>
              <a:t>：</a:t>
            </a:r>
            <a:r>
              <a:rPr lang="zh-CN" altLang="en-US" sz="1600" b="1" dirty="0">
                <a:solidFill>
                  <a:srgbClr val="7030A0"/>
                </a:solidFill>
              </a:rPr>
              <a:t>只退出</a:t>
            </a:r>
            <a:r>
              <a:rPr lang="zh-CN" altLang="en-US" sz="1600" b="1" dirty="0">
                <a:solidFill>
                  <a:srgbClr val="C00000"/>
                </a:solidFill>
              </a:rPr>
              <a:t>当前循环</a:t>
            </a:r>
            <a:r>
              <a:rPr lang="zh-CN" altLang="en-US" sz="1600" dirty="0"/>
              <a:t>；</a:t>
            </a:r>
            <a:endParaRPr lang="en-US" altLang="zh-CN" sz="1600" dirty="0"/>
          </a:p>
          <a:p>
            <a:pPr marL="971550" lvl="1"/>
            <a:r>
              <a:rPr lang="en-US" altLang="zh-CN" sz="1600" dirty="0">
                <a:solidFill>
                  <a:srgbClr val="0000CC"/>
                </a:solidFill>
              </a:rPr>
              <a:t>continue</a:t>
            </a:r>
            <a:r>
              <a:rPr lang="zh-CN" altLang="en-US" sz="1600" dirty="0"/>
              <a:t>：</a:t>
            </a:r>
            <a:r>
              <a:rPr lang="zh-CN" altLang="en-US" sz="1600" b="1" dirty="0">
                <a:solidFill>
                  <a:srgbClr val="7030A0"/>
                </a:solidFill>
              </a:rPr>
              <a:t>只对</a:t>
            </a:r>
            <a:r>
              <a:rPr lang="zh-CN" altLang="en-US" sz="1600" b="1" dirty="0">
                <a:solidFill>
                  <a:srgbClr val="C00000"/>
                </a:solidFill>
              </a:rPr>
              <a:t>当前循环</a:t>
            </a:r>
            <a:r>
              <a:rPr lang="zh-CN" altLang="en-US" sz="1600" b="1" dirty="0" smtClean="0">
                <a:solidFill>
                  <a:srgbClr val="7030A0"/>
                </a:solidFill>
              </a:rPr>
              <a:t>有效，即进入当前循环的下一轮循环</a:t>
            </a:r>
            <a:r>
              <a:rPr lang="zh-CN" altLang="en-US" sz="1600" dirty="0" smtClean="0"/>
              <a:t>；</a:t>
            </a:r>
            <a:endParaRPr lang="en-US" altLang="zh-CN" sz="1600" dirty="0"/>
          </a:p>
          <a:p>
            <a:pPr marL="971550" lvl="1"/>
            <a:r>
              <a:rPr lang="en-US" altLang="zh-CN" sz="1600" dirty="0" err="1">
                <a:solidFill>
                  <a:srgbClr val="0000CC"/>
                </a:solidFill>
              </a:rPr>
              <a:t>goto</a:t>
            </a:r>
            <a:r>
              <a:rPr lang="zh-CN" altLang="en-US" sz="1600" dirty="0"/>
              <a:t>：可从最内重循环转到外重循环，也</a:t>
            </a:r>
            <a:r>
              <a:rPr lang="zh-CN" altLang="en-US" sz="1600" dirty="0" smtClean="0"/>
              <a:t>可以从最内重循环转到循环体外</a:t>
            </a:r>
            <a:r>
              <a:rPr lang="zh-CN" altLang="en-US" sz="1600" dirty="0"/>
              <a:t>；</a:t>
            </a:r>
            <a:endParaRPr lang="en-US" altLang="zh-CN" sz="1600" dirty="0"/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zh-CN" sz="2000" dirty="0"/>
          </a:p>
          <a:p>
            <a:pPr marL="342900" indent="-342900">
              <a:buFont typeface="Wingdings" panose="05000000000000000000" pitchFamily="2" charset="2"/>
              <a:buChar char="l"/>
            </a:pP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693378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rgbClr val="7030A0"/>
                </a:solidFill>
              </a:rPr>
              <a:t>课后练习：</a:t>
            </a:r>
            <a:r>
              <a:rPr lang="zh-CN" altLang="en-US" dirty="0" smtClean="0"/>
              <a:t>多重</a:t>
            </a:r>
            <a:r>
              <a:rPr lang="zh-CN" altLang="en-US" dirty="0"/>
              <a:t>循环例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dirty="0"/>
              <a:t>计算：</a:t>
            </a:r>
            <a:r>
              <a:rPr lang="en-US" altLang="zh-CN" dirty="0"/>
              <a:t>1!+2!+……+10!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对话气泡: 圆角矩形 3">
            <a:extLst>
              <a:ext uri="{FF2B5EF4-FFF2-40B4-BE49-F238E27FC236}">
                <a16:creationId xmlns:a16="http://schemas.microsoft.com/office/drawing/2014/main" id="{C88F1F53-EC32-4B19-AA8C-61C580B243A1}"/>
              </a:ext>
            </a:extLst>
          </p:cNvPr>
          <p:cNvSpPr/>
          <p:nvPr/>
        </p:nvSpPr>
        <p:spPr bwMode="auto">
          <a:xfrm>
            <a:off x="746620" y="1878151"/>
            <a:ext cx="7147420" cy="2062081"/>
          </a:xfrm>
          <a:prstGeom prst="wedgeRoundRectCallout">
            <a:avLst>
              <a:gd name="adj1" fmla="val 1353"/>
              <a:gd name="adj2" fmla="val 38753"/>
              <a:gd name="adj3" fmla="val 16667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000000"/>
                </a:solidFill>
                <a:ea typeface="宋体" panose="02010600030101010101" pitchFamily="2" charset="-122"/>
              </a:rPr>
              <a:t>内重循环，计算</a:t>
            </a:r>
            <a:r>
              <a:rPr lang="en-US" altLang="zh-CN" dirty="0" err="1">
                <a:solidFill>
                  <a:srgbClr val="000000"/>
                </a:solidFill>
                <a:ea typeface="宋体" panose="02010600030101010101" pitchFamily="2" charset="-122"/>
              </a:rPr>
              <a:t>i</a:t>
            </a:r>
            <a:r>
              <a:rPr lang="en-US" altLang="zh-CN" dirty="0">
                <a:solidFill>
                  <a:srgbClr val="000000"/>
                </a:solidFill>
                <a:ea typeface="宋体" panose="02010600030101010101" pitchFamily="2" charset="-122"/>
              </a:rPr>
              <a:t>!</a:t>
            </a:r>
          </a:p>
          <a:p>
            <a:pPr marL="285750" marR="0" indent="-28575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endParaRPr lang="en-US" altLang="zh-CN" dirty="0" smtClean="0">
              <a:solidFill>
                <a:srgbClr val="000000"/>
              </a:solidFill>
              <a:ea typeface="宋体" panose="02010600030101010101" pitchFamily="2" charset="-122"/>
            </a:endParaRPr>
          </a:p>
          <a:p>
            <a:pPr marL="285750" marR="0" indent="-28575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rgbClr val="000000"/>
                </a:solidFill>
                <a:ea typeface="宋体" panose="02010600030101010101" pitchFamily="2" charset="-122"/>
              </a:rPr>
              <a:t>外</a:t>
            </a:r>
            <a:r>
              <a:rPr lang="zh-CN" altLang="en-US" dirty="0">
                <a:solidFill>
                  <a:srgbClr val="000000"/>
                </a:solidFill>
                <a:ea typeface="宋体" panose="02010600030101010101" pitchFamily="2" charset="-122"/>
              </a:rPr>
              <a:t>重循环：</a:t>
            </a:r>
            <a:r>
              <a:rPr lang="en-US" altLang="zh-CN" dirty="0" err="1">
                <a:solidFill>
                  <a:srgbClr val="000000"/>
                </a:solidFill>
                <a:ea typeface="宋体" panose="02010600030101010101" pitchFamily="2" charset="-122"/>
              </a:rPr>
              <a:t>i</a:t>
            </a:r>
            <a:r>
              <a:rPr lang="en-US" altLang="zh-CN" dirty="0">
                <a:solidFill>
                  <a:srgbClr val="000000"/>
                </a:solidFill>
                <a:ea typeface="宋体" panose="02010600030101010101" pitchFamily="2" charset="-122"/>
              </a:rPr>
              <a:t>=1…10;</a:t>
            </a:r>
          </a:p>
          <a:p>
            <a:pPr marL="285750" marR="0" indent="-28575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rgbClr val="000000"/>
                </a:solidFill>
                <a:ea typeface="宋体" panose="02010600030101010101" pitchFamily="2" charset="-122"/>
              </a:rPr>
              <a:t>外</a:t>
            </a:r>
            <a:r>
              <a:rPr lang="zh-CN" altLang="en-US" dirty="0">
                <a:solidFill>
                  <a:srgbClr val="000000"/>
                </a:solidFill>
                <a:ea typeface="宋体" panose="02010600030101010101" pitchFamily="2" charset="-122"/>
              </a:rPr>
              <a:t>重循环实现</a:t>
            </a:r>
            <a:r>
              <a:rPr lang="en-US" altLang="zh-CN" dirty="0" err="1">
                <a:solidFill>
                  <a:srgbClr val="000000"/>
                </a:solidFill>
                <a:ea typeface="宋体" panose="02010600030101010101" pitchFamily="2" charset="-122"/>
              </a:rPr>
              <a:t>i</a:t>
            </a:r>
            <a:r>
              <a:rPr lang="en-US" altLang="zh-CN" dirty="0">
                <a:solidFill>
                  <a:srgbClr val="000000"/>
                </a:solidFill>
                <a:ea typeface="宋体" panose="02010600030101010101" pitchFamily="2" charset="-122"/>
              </a:rPr>
              <a:t>!</a:t>
            </a:r>
            <a:r>
              <a:rPr lang="zh-CN" altLang="en-US" dirty="0">
                <a:solidFill>
                  <a:srgbClr val="000000"/>
                </a:solidFill>
                <a:ea typeface="宋体" panose="02010600030101010101" pitchFamily="2" charset="-122"/>
              </a:rPr>
              <a:t>的累加；</a:t>
            </a:r>
            <a:endParaRPr lang="en-US" altLang="zh-CN" dirty="0">
              <a:solidFill>
                <a:srgbClr val="000000"/>
              </a:solidFill>
              <a:ea typeface="宋体" panose="02010600030101010101" pitchFamily="2" charset="-122"/>
            </a:endParaRPr>
          </a:p>
          <a:p>
            <a:pPr marL="285750" marR="0" indent="-28575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endParaRPr lang="en-US" altLang="zh-CN" dirty="0">
              <a:solidFill>
                <a:srgbClr val="000000"/>
              </a:solidFill>
              <a:ea typeface="宋体" panose="02010600030101010101" pitchFamily="2" charset="-122"/>
            </a:endParaRPr>
          </a:p>
          <a:p>
            <a:pPr marL="285750" marR="0" indent="-28575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000000"/>
                </a:solidFill>
                <a:ea typeface="宋体" panose="02010600030101010101" pitchFamily="2" charset="-122"/>
              </a:rPr>
              <a:t>阶乘值很大，考虑采用</a:t>
            </a:r>
            <a:r>
              <a:rPr lang="en-US" altLang="zh-CN" dirty="0">
                <a:solidFill>
                  <a:srgbClr val="000000"/>
                </a:solidFill>
                <a:ea typeface="宋体" panose="02010600030101010101" pitchFamily="2" charset="-122"/>
              </a:rPr>
              <a:t>unsigned long </a:t>
            </a:r>
            <a:r>
              <a:rPr lang="en-US" altLang="zh-CN" dirty="0" err="1">
                <a:solidFill>
                  <a:srgbClr val="000000"/>
                </a:solidFill>
                <a:ea typeface="宋体" panose="02010600030101010101" pitchFamily="2" charset="-122"/>
              </a:rPr>
              <a:t>long</a:t>
            </a:r>
            <a:r>
              <a:rPr lang="zh-CN" altLang="en-US" dirty="0">
                <a:solidFill>
                  <a:srgbClr val="000000"/>
                </a:solidFill>
                <a:ea typeface="宋体" panose="02010600030101010101" pitchFamily="2" charset="-122"/>
              </a:rPr>
              <a:t>数据类型；</a:t>
            </a:r>
            <a:r>
              <a:rPr lang="en-US" altLang="zh-CN" dirty="0">
                <a:solidFill>
                  <a:srgbClr val="000000"/>
                </a:solidFill>
                <a:ea typeface="宋体" panose="02010600030101010101" pitchFamily="2" charset="-122"/>
              </a:rPr>
              <a:t> </a:t>
            </a:r>
          </a:p>
          <a:p>
            <a:pPr marL="285750" marR="0" indent="-28575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endParaRPr kumimoji="0" lang="zh-CN" altLang="en-US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ea typeface="宋体" panose="02010600030101010101" pitchFamily="2" charset="-122"/>
            </a:endParaRPr>
          </a:p>
        </p:txBody>
      </p:sp>
      <p:sp>
        <p:nvSpPr>
          <p:cNvPr id="5" name="对话气泡: 圆角矩形 4">
            <a:extLst>
              <a:ext uri="{FF2B5EF4-FFF2-40B4-BE49-F238E27FC236}">
                <a16:creationId xmlns:a16="http://schemas.microsoft.com/office/drawing/2014/main" id="{0179B4A3-879F-4B47-A6FE-7B6EC485C3CE}"/>
              </a:ext>
            </a:extLst>
          </p:cNvPr>
          <p:cNvSpPr/>
          <p:nvPr/>
        </p:nvSpPr>
        <p:spPr bwMode="auto">
          <a:xfrm>
            <a:off x="746620" y="4350355"/>
            <a:ext cx="7147420" cy="782141"/>
          </a:xfrm>
          <a:prstGeom prst="wedgeRoundRectCallout">
            <a:avLst>
              <a:gd name="adj1" fmla="val 1353"/>
              <a:gd name="adj2" fmla="val 38753"/>
              <a:gd name="adj3" fmla="val 16667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285750" marR="0" indent="-28575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000000"/>
                </a:solidFill>
                <a:ea typeface="宋体" panose="02010600030101010101" pitchFamily="2" charset="-122"/>
              </a:rPr>
              <a:t>也可以考虑利用一重循环计算。</a:t>
            </a:r>
            <a:endParaRPr kumimoji="0" lang="zh-CN" altLang="en-US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07013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rgbClr val="7030A0"/>
                </a:solidFill>
              </a:rPr>
              <a:t>课后练习：</a:t>
            </a:r>
            <a:r>
              <a:rPr lang="zh-CN" altLang="en-US" dirty="0" smtClean="0"/>
              <a:t>多重</a:t>
            </a:r>
            <a:r>
              <a:rPr lang="zh-CN" altLang="en-US" dirty="0"/>
              <a:t>循环例：计算：</a:t>
            </a:r>
            <a:r>
              <a:rPr lang="en-US" altLang="zh-CN" dirty="0"/>
              <a:t>1!+2!+……+10!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lvl="1" indent="0">
              <a:lnSpc>
                <a:spcPct val="100000"/>
              </a:lnSpc>
              <a:buNone/>
            </a:pPr>
            <a:r>
              <a:rPr lang="en-US" altLang="zh-CN" sz="1800" dirty="0"/>
              <a:t>#include &lt;</a:t>
            </a:r>
            <a:r>
              <a:rPr lang="en-US" altLang="zh-CN" sz="1800" dirty="0" err="1"/>
              <a:t>stdio.h</a:t>
            </a:r>
            <a:r>
              <a:rPr lang="en-US" altLang="zh-CN" sz="1800" dirty="0"/>
              <a:t>&gt;</a:t>
            </a:r>
          </a:p>
          <a:p>
            <a:pPr marL="285750" lvl="1" indent="0">
              <a:lnSpc>
                <a:spcPct val="100000"/>
              </a:lnSpc>
              <a:buNone/>
            </a:pPr>
            <a:r>
              <a:rPr lang="en-US" altLang="zh-CN" sz="1800" dirty="0" err="1"/>
              <a:t>int</a:t>
            </a:r>
            <a:r>
              <a:rPr lang="en-US" altLang="zh-CN" sz="1800" dirty="0"/>
              <a:t> main(</a:t>
            </a:r>
            <a:r>
              <a:rPr lang="en-US" altLang="zh-CN" sz="1800" dirty="0" err="1"/>
              <a:t>int</a:t>
            </a:r>
            <a:r>
              <a:rPr lang="en-US" altLang="zh-CN" sz="1800" dirty="0"/>
              <a:t> </a:t>
            </a:r>
            <a:r>
              <a:rPr lang="en-US" altLang="zh-CN" sz="1800" dirty="0" err="1"/>
              <a:t>argc</a:t>
            </a:r>
            <a:r>
              <a:rPr lang="en-US" altLang="zh-CN" sz="1800" dirty="0"/>
              <a:t>, char* </a:t>
            </a:r>
            <a:r>
              <a:rPr lang="en-US" altLang="zh-CN" sz="1800" dirty="0" err="1"/>
              <a:t>argv</a:t>
            </a:r>
            <a:r>
              <a:rPr lang="en-US" altLang="zh-CN" sz="1800" dirty="0"/>
              <a:t>[])</a:t>
            </a:r>
          </a:p>
          <a:p>
            <a:pPr marL="285750" lvl="1" indent="0">
              <a:lnSpc>
                <a:spcPct val="100000"/>
              </a:lnSpc>
              <a:buNone/>
            </a:pPr>
            <a:r>
              <a:rPr lang="en-US" altLang="zh-CN" sz="1800" dirty="0"/>
              <a:t>{</a:t>
            </a:r>
          </a:p>
          <a:p>
            <a:pPr marL="285750" lvl="1" indent="0">
              <a:lnSpc>
                <a:spcPct val="100000"/>
              </a:lnSpc>
              <a:buNone/>
            </a:pPr>
            <a:r>
              <a:rPr lang="en-US" altLang="zh-CN" sz="1800" dirty="0"/>
              <a:t>    </a:t>
            </a:r>
            <a:r>
              <a:rPr lang="en-US" altLang="zh-CN" sz="1800" dirty="0" err="1"/>
              <a:t>int</a:t>
            </a:r>
            <a:r>
              <a:rPr lang="en-US" altLang="zh-CN" sz="1800" dirty="0"/>
              <a:t> n=100;   //n!</a:t>
            </a:r>
          </a:p>
          <a:p>
            <a:pPr marL="285750" lvl="1" indent="0">
              <a:lnSpc>
                <a:spcPct val="100000"/>
              </a:lnSpc>
              <a:buNone/>
            </a:pPr>
            <a:r>
              <a:rPr lang="en-US" altLang="zh-CN" sz="1800" dirty="0"/>
              <a:t>   </a:t>
            </a:r>
            <a:r>
              <a:rPr lang="en-US" altLang="zh-CN" sz="1800" dirty="0">
                <a:solidFill>
                  <a:srgbClr val="C00000"/>
                </a:solidFill>
              </a:rPr>
              <a:t>unsigned long </a:t>
            </a:r>
            <a:r>
              <a:rPr lang="en-US" altLang="zh-CN" sz="1800" dirty="0" err="1">
                <a:solidFill>
                  <a:srgbClr val="C00000"/>
                </a:solidFill>
              </a:rPr>
              <a:t>long</a:t>
            </a:r>
            <a:r>
              <a:rPr lang="en-US" altLang="zh-CN" sz="1800" dirty="0">
                <a:solidFill>
                  <a:srgbClr val="C00000"/>
                </a:solidFill>
              </a:rPr>
              <a:t> </a:t>
            </a:r>
            <a:r>
              <a:rPr lang="en-US" altLang="zh-CN" sz="1800" dirty="0"/>
              <a:t>factorial=0,   temp;</a:t>
            </a:r>
          </a:p>
          <a:p>
            <a:pPr marL="285750" lvl="1" indent="0">
              <a:lnSpc>
                <a:spcPct val="100000"/>
              </a:lnSpc>
              <a:buNone/>
            </a:pPr>
            <a:r>
              <a:rPr lang="en-US" altLang="zh-CN" sz="1800" dirty="0"/>
              <a:t>    </a:t>
            </a:r>
            <a:r>
              <a:rPr lang="en-US" altLang="zh-CN" sz="1800" dirty="0">
                <a:solidFill>
                  <a:srgbClr val="0000CC"/>
                </a:solidFill>
              </a:rPr>
              <a:t>for(</a:t>
            </a:r>
            <a:r>
              <a:rPr lang="en-US" altLang="zh-CN" sz="1800" dirty="0" err="1">
                <a:solidFill>
                  <a:srgbClr val="0000CC"/>
                </a:solidFill>
              </a:rPr>
              <a:t>int</a:t>
            </a:r>
            <a:r>
              <a:rPr lang="en-US" altLang="zh-CN" sz="1800" dirty="0">
                <a:solidFill>
                  <a:srgbClr val="0000CC"/>
                </a:solidFill>
              </a:rPr>
              <a:t> </a:t>
            </a:r>
            <a:r>
              <a:rPr lang="en-US" altLang="zh-CN" sz="1800" dirty="0" err="1">
                <a:solidFill>
                  <a:srgbClr val="0000CC"/>
                </a:solidFill>
              </a:rPr>
              <a:t>i</a:t>
            </a:r>
            <a:r>
              <a:rPr lang="en-US" altLang="zh-CN" sz="1800" dirty="0">
                <a:solidFill>
                  <a:srgbClr val="0000CC"/>
                </a:solidFill>
              </a:rPr>
              <a:t>=1; </a:t>
            </a:r>
            <a:r>
              <a:rPr lang="en-US" altLang="zh-CN" sz="1800" dirty="0" err="1">
                <a:solidFill>
                  <a:srgbClr val="0000CC"/>
                </a:solidFill>
              </a:rPr>
              <a:t>i</a:t>
            </a:r>
            <a:r>
              <a:rPr lang="en-US" altLang="zh-CN" sz="1800" dirty="0">
                <a:solidFill>
                  <a:srgbClr val="0000CC"/>
                </a:solidFill>
              </a:rPr>
              <a:t>&lt;=n; </a:t>
            </a:r>
            <a:r>
              <a:rPr lang="en-US" altLang="zh-CN" sz="1800" dirty="0" err="1">
                <a:solidFill>
                  <a:srgbClr val="0000CC"/>
                </a:solidFill>
              </a:rPr>
              <a:t>i</a:t>
            </a:r>
            <a:r>
              <a:rPr lang="en-US" altLang="zh-CN" sz="1800" dirty="0">
                <a:solidFill>
                  <a:srgbClr val="0000CC"/>
                </a:solidFill>
              </a:rPr>
              <a:t>++)</a:t>
            </a:r>
          </a:p>
          <a:p>
            <a:pPr marL="285750" lvl="1" indent="0">
              <a:lnSpc>
                <a:spcPct val="100000"/>
              </a:lnSpc>
              <a:buNone/>
            </a:pPr>
            <a:r>
              <a:rPr lang="en-US" altLang="zh-CN" sz="1800" dirty="0"/>
              <a:t>    {</a:t>
            </a:r>
          </a:p>
          <a:p>
            <a:pPr marL="285750" lvl="1" indent="0">
              <a:lnSpc>
                <a:spcPct val="100000"/>
              </a:lnSpc>
              <a:buNone/>
            </a:pPr>
            <a:r>
              <a:rPr lang="en-US" altLang="zh-CN" sz="1800" dirty="0"/>
              <a:t>          temp=1;</a:t>
            </a:r>
          </a:p>
          <a:p>
            <a:pPr marL="285750" lvl="1" indent="0">
              <a:lnSpc>
                <a:spcPct val="100000"/>
              </a:lnSpc>
              <a:buNone/>
            </a:pPr>
            <a:r>
              <a:rPr lang="en-US" altLang="zh-CN" sz="1800" dirty="0"/>
              <a:t>	</a:t>
            </a:r>
            <a:r>
              <a:rPr lang="en-US" altLang="zh-CN" sz="1800" dirty="0">
                <a:solidFill>
                  <a:srgbClr val="0000CC"/>
                </a:solidFill>
              </a:rPr>
              <a:t>  </a:t>
            </a:r>
            <a:r>
              <a:rPr lang="en-US" altLang="zh-CN" sz="1800" dirty="0">
                <a:solidFill>
                  <a:srgbClr val="FF0000"/>
                </a:solidFill>
              </a:rPr>
              <a:t>for (</a:t>
            </a:r>
            <a:r>
              <a:rPr lang="en-US" altLang="zh-CN" sz="1800" dirty="0" err="1">
                <a:solidFill>
                  <a:srgbClr val="FF0000"/>
                </a:solidFill>
              </a:rPr>
              <a:t>int</a:t>
            </a:r>
            <a:r>
              <a:rPr lang="en-US" altLang="zh-CN" sz="1800" dirty="0">
                <a:solidFill>
                  <a:srgbClr val="FF0000"/>
                </a:solidFill>
              </a:rPr>
              <a:t> j=1;j&lt;=</a:t>
            </a:r>
            <a:r>
              <a:rPr lang="en-US" altLang="zh-CN" sz="1800" dirty="0" err="1">
                <a:solidFill>
                  <a:srgbClr val="FF0000"/>
                </a:solidFill>
              </a:rPr>
              <a:t>i;j</a:t>
            </a:r>
            <a:r>
              <a:rPr lang="en-US" altLang="zh-CN" sz="1800" dirty="0">
                <a:solidFill>
                  <a:srgbClr val="FF0000"/>
                </a:solidFill>
              </a:rPr>
              <a:t>++)    //</a:t>
            </a:r>
            <a:r>
              <a:rPr lang="zh-CN" altLang="en-US" sz="1800" dirty="0">
                <a:solidFill>
                  <a:srgbClr val="FF0000"/>
                </a:solidFill>
              </a:rPr>
              <a:t>计算 </a:t>
            </a:r>
            <a:r>
              <a:rPr lang="en-US" altLang="zh-CN" sz="1800" dirty="0" err="1">
                <a:solidFill>
                  <a:srgbClr val="FF0000"/>
                </a:solidFill>
              </a:rPr>
              <a:t>i</a:t>
            </a:r>
            <a:r>
              <a:rPr lang="en-US" altLang="zh-CN" sz="1800" dirty="0">
                <a:solidFill>
                  <a:srgbClr val="FF0000"/>
                </a:solidFill>
              </a:rPr>
              <a:t>!</a:t>
            </a:r>
          </a:p>
          <a:p>
            <a:pPr marL="285750" lvl="1" indent="0">
              <a:lnSpc>
                <a:spcPct val="100000"/>
              </a:lnSpc>
              <a:buNone/>
            </a:pPr>
            <a:r>
              <a:rPr lang="en-US" altLang="zh-CN" sz="1800" dirty="0">
                <a:solidFill>
                  <a:srgbClr val="0000CC"/>
                </a:solidFill>
              </a:rPr>
              <a:t>	         temp=temp*j;   // temp *= j; </a:t>
            </a:r>
          </a:p>
          <a:p>
            <a:pPr marL="285750" lvl="1" indent="0">
              <a:lnSpc>
                <a:spcPct val="100000"/>
              </a:lnSpc>
              <a:buNone/>
            </a:pPr>
            <a:r>
              <a:rPr lang="en-US" altLang="zh-CN" sz="1800" dirty="0"/>
              <a:t>	  </a:t>
            </a:r>
            <a:r>
              <a:rPr lang="en-US" altLang="zh-CN" sz="1800" dirty="0">
                <a:solidFill>
                  <a:srgbClr val="006600"/>
                </a:solidFill>
              </a:rPr>
              <a:t>factorial = factorial +temp;  //</a:t>
            </a:r>
            <a:r>
              <a:rPr lang="en-US" altLang="zh-CN" sz="1800" dirty="0"/>
              <a:t> </a:t>
            </a:r>
            <a:r>
              <a:rPr lang="en-US" altLang="zh-CN" sz="1800" dirty="0">
                <a:solidFill>
                  <a:srgbClr val="006600"/>
                </a:solidFill>
              </a:rPr>
              <a:t>factorial += temp;</a:t>
            </a:r>
          </a:p>
          <a:p>
            <a:pPr marL="285750" lvl="1" indent="0">
              <a:lnSpc>
                <a:spcPct val="100000"/>
              </a:lnSpc>
              <a:buNone/>
            </a:pPr>
            <a:r>
              <a:rPr lang="en-US" altLang="zh-CN" sz="1800" dirty="0"/>
              <a:t>    } //for </a:t>
            </a:r>
            <a:r>
              <a:rPr lang="en-US" altLang="zh-CN" sz="1800" dirty="0" err="1"/>
              <a:t>i</a:t>
            </a:r>
            <a:endParaRPr lang="en-US" altLang="zh-CN" sz="1800" dirty="0"/>
          </a:p>
          <a:p>
            <a:pPr marL="285750" lvl="1" indent="0">
              <a:lnSpc>
                <a:spcPct val="100000"/>
              </a:lnSpc>
              <a:buNone/>
            </a:pPr>
            <a:r>
              <a:rPr lang="en-US" altLang="zh-CN" sz="1800" dirty="0"/>
              <a:t>     return 0;</a:t>
            </a:r>
          </a:p>
          <a:p>
            <a:pPr marL="285750" lvl="1" indent="0">
              <a:lnSpc>
                <a:spcPct val="100000"/>
              </a:lnSpc>
              <a:buNone/>
            </a:pPr>
            <a:r>
              <a:rPr lang="en-US" altLang="zh-CN" sz="1800" dirty="0"/>
              <a:t>}</a:t>
            </a:r>
            <a:endParaRPr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4156373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7030A0"/>
                </a:solidFill>
              </a:rPr>
              <a:t>课后练习：</a:t>
            </a:r>
            <a:r>
              <a:rPr lang="zh-CN" altLang="en-US" dirty="0" smtClean="0"/>
              <a:t>利用</a:t>
            </a:r>
            <a:r>
              <a:rPr lang="zh-CN" altLang="en-US" dirty="0"/>
              <a:t>单重循环计算：</a:t>
            </a:r>
            <a:r>
              <a:rPr lang="en-US" altLang="zh-CN" dirty="0"/>
              <a:t>1!+2!+……+10!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lvl="1" indent="0">
              <a:lnSpc>
                <a:spcPct val="100000"/>
              </a:lnSpc>
              <a:buNone/>
            </a:pPr>
            <a:r>
              <a:rPr lang="en-US" altLang="zh-CN" dirty="0"/>
              <a:t>#include &lt;</a:t>
            </a:r>
            <a:r>
              <a:rPr lang="en-US" altLang="zh-CN" dirty="0" err="1"/>
              <a:t>stdio.h</a:t>
            </a:r>
            <a:r>
              <a:rPr lang="en-US" altLang="zh-CN" dirty="0"/>
              <a:t>&gt;</a:t>
            </a:r>
          </a:p>
          <a:p>
            <a:pPr marL="285750" lvl="1" indent="0">
              <a:lnSpc>
                <a:spcPct val="100000"/>
              </a:lnSpc>
              <a:buNone/>
            </a:pPr>
            <a:r>
              <a:rPr lang="en-US" altLang="zh-CN" dirty="0" err="1"/>
              <a:t>int</a:t>
            </a:r>
            <a:r>
              <a:rPr lang="en-US" altLang="zh-CN" dirty="0"/>
              <a:t> main(</a:t>
            </a:r>
            <a:r>
              <a:rPr lang="en-US" altLang="zh-CN" dirty="0" err="1"/>
              <a:t>int</a:t>
            </a:r>
            <a:r>
              <a:rPr lang="en-US" altLang="zh-CN" dirty="0"/>
              <a:t> </a:t>
            </a:r>
            <a:r>
              <a:rPr lang="en-US" altLang="zh-CN" dirty="0" err="1"/>
              <a:t>argc</a:t>
            </a:r>
            <a:r>
              <a:rPr lang="en-US" altLang="zh-CN" dirty="0"/>
              <a:t>, char* </a:t>
            </a:r>
            <a:r>
              <a:rPr lang="en-US" altLang="zh-CN" dirty="0" err="1"/>
              <a:t>argv</a:t>
            </a:r>
            <a:r>
              <a:rPr lang="en-US" altLang="zh-CN" dirty="0"/>
              <a:t>[])</a:t>
            </a:r>
          </a:p>
          <a:p>
            <a:pPr marL="285750" lvl="1" indent="0">
              <a:lnSpc>
                <a:spcPct val="100000"/>
              </a:lnSpc>
              <a:buNone/>
            </a:pPr>
            <a:r>
              <a:rPr lang="en-US" altLang="zh-CN" dirty="0"/>
              <a:t>{</a:t>
            </a:r>
          </a:p>
          <a:p>
            <a:pPr marL="285750" lvl="1" indent="0">
              <a:lnSpc>
                <a:spcPct val="100000"/>
              </a:lnSpc>
              <a:buNone/>
            </a:pPr>
            <a:r>
              <a:rPr lang="en-US" altLang="zh-CN" dirty="0"/>
              <a:t>    </a:t>
            </a:r>
            <a:r>
              <a:rPr lang="en-US" altLang="zh-CN" dirty="0" err="1"/>
              <a:t>int</a:t>
            </a:r>
            <a:r>
              <a:rPr lang="en-US" altLang="zh-CN" dirty="0"/>
              <a:t> n=100;   //n!</a:t>
            </a:r>
          </a:p>
          <a:p>
            <a:pPr marL="285750" lvl="1" indent="0">
              <a:lnSpc>
                <a:spcPct val="100000"/>
              </a:lnSpc>
              <a:buNone/>
            </a:pPr>
            <a:r>
              <a:rPr lang="en-US" altLang="zh-CN" dirty="0"/>
              <a:t>    </a:t>
            </a:r>
            <a:r>
              <a:rPr lang="en-US" altLang="zh-CN" dirty="0">
                <a:solidFill>
                  <a:srgbClr val="C00000"/>
                </a:solidFill>
              </a:rPr>
              <a:t>unsigned long long </a:t>
            </a:r>
            <a:r>
              <a:rPr lang="en-US" altLang="zh-CN" dirty="0"/>
              <a:t>factorial=0,  temp=1;</a:t>
            </a:r>
          </a:p>
          <a:p>
            <a:pPr marL="285750" lvl="1" indent="0">
              <a:lnSpc>
                <a:spcPct val="100000"/>
              </a:lnSpc>
              <a:buNone/>
            </a:pPr>
            <a:r>
              <a:rPr lang="en-US" altLang="zh-CN" dirty="0">
                <a:solidFill>
                  <a:srgbClr val="0000CC"/>
                </a:solidFill>
              </a:rPr>
              <a:t>    for(int </a:t>
            </a:r>
            <a:r>
              <a:rPr lang="en-US" altLang="zh-CN" dirty="0" err="1">
                <a:solidFill>
                  <a:srgbClr val="0000CC"/>
                </a:solidFill>
              </a:rPr>
              <a:t>i</a:t>
            </a:r>
            <a:r>
              <a:rPr lang="en-US" altLang="zh-CN" dirty="0">
                <a:solidFill>
                  <a:srgbClr val="0000CC"/>
                </a:solidFill>
              </a:rPr>
              <a:t>=1; </a:t>
            </a:r>
            <a:r>
              <a:rPr lang="en-US" altLang="zh-CN" dirty="0" err="1">
                <a:solidFill>
                  <a:srgbClr val="0000CC"/>
                </a:solidFill>
              </a:rPr>
              <a:t>i</a:t>
            </a:r>
            <a:r>
              <a:rPr lang="en-US" altLang="zh-CN" dirty="0">
                <a:solidFill>
                  <a:srgbClr val="0000CC"/>
                </a:solidFill>
              </a:rPr>
              <a:t>&lt;=n; </a:t>
            </a:r>
            <a:r>
              <a:rPr lang="en-US" altLang="zh-CN" dirty="0" err="1">
                <a:solidFill>
                  <a:srgbClr val="0000CC"/>
                </a:solidFill>
              </a:rPr>
              <a:t>i</a:t>
            </a:r>
            <a:r>
              <a:rPr lang="en-US" altLang="zh-CN" dirty="0">
                <a:solidFill>
                  <a:srgbClr val="0000CC"/>
                </a:solidFill>
              </a:rPr>
              <a:t>++)</a:t>
            </a:r>
          </a:p>
          <a:p>
            <a:pPr marL="285750" lvl="1" indent="0">
              <a:lnSpc>
                <a:spcPct val="100000"/>
              </a:lnSpc>
              <a:buNone/>
            </a:pPr>
            <a:r>
              <a:rPr lang="en-US" altLang="zh-CN" dirty="0"/>
              <a:t>    {</a:t>
            </a:r>
          </a:p>
          <a:p>
            <a:pPr marL="285750" lvl="1" indent="0">
              <a:lnSpc>
                <a:spcPct val="100000"/>
              </a:lnSpc>
              <a:buNone/>
            </a:pPr>
            <a:r>
              <a:rPr lang="pt-BR" altLang="zh-CN" dirty="0"/>
              <a:t>          </a:t>
            </a:r>
            <a:r>
              <a:rPr lang="pt-BR" altLang="zh-CN" dirty="0">
                <a:solidFill>
                  <a:srgbClr val="FF0000"/>
                </a:solidFill>
              </a:rPr>
              <a:t>temp = temp * i;   </a:t>
            </a:r>
            <a:r>
              <a:rPr lang="pt-BR" altLang="zh-CN" b="1" dirty="0">
                <a:solidFill>
                  <a:srgbClr val="006600"/>
                </a:solidFill>
              </a:rPr>
              <a:t>// </a:t>
            </a:r>
            <a:r>
              <a:rPr lang="zh-CN" altLang="en-US" b="1" dirty="0">
                <a:solidFill>
                  <a:srgbClr val="006600"/>
                </a:solidFill>
              </a:rPr>
              <a:t>对于每次循环，得到 </a:t>
            </a:r>
            <a:r>
              <a:rPr lang="pt-BR" altLang="zh-CN" b="1" dirty="0">
                <a:solidFill>
                  <a:srgbClr val="006600"/>
                </a:solidFill>
              </a:rPr>
              <a:t>i!</a:t>
            </a:r>
          </a:p>
          <a:p>
            <a:pPr marL="285750" lvl="1" indent="0">
              <a:lnSpc>
                <a:spcPct val="100000"/>
              </a:lnSpc>
              <a:buNone/>
            </a:pPr>
            <a:r>
              <a:rPr lang="pt-BR" altLang="zh-CN" dirty="0">
                <a:solidFill>
                  <a:srgbClr val="0000CC"/>
                </a:solidFill>
              </a:rPr>
              <a:t>          factorial = factorial + temp;</a:t>
            </a:r>
          </a:p>
          <a:p>
            <a:pPr marL="285750" lvl="1" indent="0">
              <a:lnSpc>
                <a:spcPct val="100000"/>
              </a:lnSpc>
              <a:buNone/>
            </a:pPr>
            <a:r>
              <a:rPr lang="pt-BR" altLang="zh-CN" dirty="0">
                <a:solidFill>
                  <a:srgbClr val="0000CC"/>
                </a:solidFill>
              </a:rPr>
              <a:t>    </a:t>
            </a:r>
            <a:r>
              <a:rPr lang="en-US" altLang="zh-CN" dirty="0"/>
              <a:t>} //for </a:t>
            </a:r>
            <a:r>
              <a:rPr lang="en-US" altLang="zh-CN" dirty="0" err="1"/>
              <a:t>i</a:t>
            </a:r>
            <a:endParaRPr lang="en-US" altLang="zh-CN" dirty="0"/>
          </a:p>
          <a:p>
            <a:pPr marL="285750" lvl="1" indent="0">
              <a:lnSpc>
                <a:spcPct val="100000"/>
              </a:lnSpc>
              <a:buNone/>
            </a:pPr>
            <a:r>
              <a:rPr lang="en-US" altLang="zh-CN" dirty="0"/>
              <a:t>     return 0;</a:t>
            </a:r>
          </a:p>
          <a:p>
            <a:pPr marL="285750" lvl="1" indent="0">
              <a:lnSpc>
                <a:spcPct val="100000"/>
              </a:lnSpc>
              <a:buNone/>
            </a:pPr>
            <a:r>
              <a:rPr lang="en-US" altLang="zh-CN" dirty="0"/>
              <a:t>}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71832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2" name="Text Box 4"/>
          <p:cNvSpPr txBox="1">
            <a:spLocks noChangeArrowheads="1"/>
          </p:cNvSpPr>
          <p:nvPr/>
        </p:nvSpPr>
        <p:spPr bwMode="auto">
          <a:xfrm>
            <a:off x="596106" y="337227"/>
            <a:ext cx="3590727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b="1" dirty="0">
                <a:solidFill>
                  <a:srgbClr val="7030A0"/>
                </a:solidFill>
                <a:latin typeface="+mn-lt"/>
                <a:ea typeface="+mn-ea"/>
              </a:rPr>
              <a:t>关系运算符</a:t>
            </a:r>
            <a:r>
              <a:rPr lang="zh-CN" altLang="en-US" sz="2800" b="1" dirty="0" smtClean="0">
                <a:solidFill>
                  <a:srgbClr val="1A93C8"/>
                </a:solidFill>
                <a:latin typeface="+mn-lt"/>
                <a:ea typeface="+mn-ea"/>
                <a:cs typeface="+mj-cs"/>
              </a:rPr>
              <a:t>的优先级</a:t>
            </a:r>
            <a:r>
              <a:rPr lang="zh-CN" altLang="en-US" sz="2800" b="1" dirty="0">
                <a:solidFill>
                  <a:srgbClr val="1A93C8"/>
                </a:solidFill>
                <a:latin typeface="+mn-lt"/>
                <a:ea typeface="+mn-ea"/>
                <a:cs typeface="+mj-cs"/>
              </a:rPr>
              <a:t>：</a:t>
            </a:r>
          </a:p>
        </p:txBody>
      </p:sp>
      <p:sp>
        <p:nvSpPr>
          <p:cNvPr id="22533" name="Text Box 5"/>
          <p:cNvSpPr txBox="1">
            <a:spLocks noChangeArrowheads="1"/>
          </p:cNvSpPr>
          <p:nvPr/>
        </p:nvSpPr>
        <p:spPr bwMode="auto">
          <a:xfrm>
            <a:off x="496157" y="1463675"/>
            <a:ext cx="7968221" cy="35394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000" dirty="0">
                <a:solidFill>
                  <a:srgbClr val="000000"/>
                </a:solidFill>
                <a:latin typeface="+mn-lt"/>
                <a:ea typeface="+mn-ea"/>
              </a:rPr>
              <a:t>初等运算符	   </a:t>
            </a:r>
            <a:r>
              <a:rPr lang="en-US" altLang="zh-CN" sz="2000" dirty="0">
                <a:solidFill>
                  <a:srgbClr val="000000"/>
                </a:solidFill>
                <a:latin typeface="+mn-lt"/>
                <a:ea typeface="+mn-ea"/>
              </a:rPr>
              <a:t>[  ]</a:t>
            </a:r>
            <a:r>
              <a:rPr lang="zh-CN" altLang="en-US" sz="2000" dirty="0">
                <a:solidFill>
                  <a:srgbClr val="000000"/>
                </a:solidFill>
                <a:latin typeface="+mn-lt"/>
                <a:ea typeface="+mn-ea"/>
              </a:rPr>
              <a:t> 、</a:t>
            </a:r>
            <a:r>
              <a:rPr lang="en-US" altLang="zh-CN" sz="2000" dirty="0">
                <a:solidFill>
                  <a:srgbClr val="FF0000"/>
                </a:solidFill>
                <a:latin typeface="+mn-lt"/>
                <a:ea typeface="+mn-ea"/>
              </a:rPr>
              <a:t>(  )</a:t>
            </a:r>
            <a:r>
              <a:rPr lang="zh-CN" altLang="en-US" sz="2000" dirty="0">
                <a:solidFill>
                  <a:srgbClr val="000000"/>
                </a:solidFill>
                <a:latin typeface="+mn-lt"/>
                <a:ea typeface="+mn-ea"/>
              </a:rPr>
              <a:t>、</a:t>
            </a:r>
            <a:r>
              <a:rPr lang="en-US" altLang="zh-CN" sz="2000" dirty="0">
                <a:solidFill>
                  <a:srgbClr val="000000"/>
                </a:solidFill>
                <a:latin typeface="+mn-lt"/>
                <a:ea typeface="+mn-ea"/>
              </a:rPr>
              <a:t>• </a:t>
            </a:r>
            <a:r>
              <a:rPr lang="zh-CN" altLang="en-US" sz="2000" dirty="0">
                <a:solidFill>
                  <a:srgbClr val="000000"/>
                </a:solidFill>
                <a:latin typeface="+mn-lt"/>
                <a:ea typeface="+mn-ea"/>
                <a:sym typeface="Symbol" pitchFamily="18" charset="2"/>
              </a:rPr>
              <a:t>、</a:t>
            </a:r>
            <a:r>
              <a:rPr lang="en-US" altLang="zh-CN" sz="2000" b="1" dirty="0">
                <a:latin typeface="+mn-lt"/>
                <a:ea typeface="+mn-ea"/>
                <a:sym typeface="Symbol" pitchFamily="18" charset="2"/>
              </a:rPr>
              <a:t>-&gt;</a:t>
            </a:r>
            <a:endParaRPr lang="en-US" altLang="zh-CN" sz="2000" dirty="0">
              <a:solidFill>
                <a:srgbClr val="000000"/>
              </a:solidFill>
              <a:latin typeface="+mn-lt"/>
              <a:ea typeface="+mn-ea"/>
              <a:sym typeface="Symbol" pitchFamily="18" charset="2"/>
            </a:endParaRPr>
          </a:p>
          <a:p>
            <a:pPr>
              <a:spcBef>
                <a:spcPct val="50000"/>
              </a:spcBef>
            </a:pPr>
            <a:r>
              <a:rPr lang="zh-CN" altLang="en-US" sz="2000" dirty="0">
                <a:solidFill>
                  <a:srgbClr val="000000"/>
                </a:solidFill>
                <a:latin typeface="+mn-lt"/>
                <a:ea typeface="+mn-ea"/>
              </a:rPr>
              <a:t>单目运算符	</a:t>
            </a:r>
            <a:r>
              <a:rPr lang="zh-CN" altLang="en-US" dirty="0">
                <a:solidFill>
                  <a:srgbClr val="000000"/>
                </a:solidFill>
                <a:latin typeface="+mn-lt"/>
                <a:ea typeface="+mn-ea"/>
              </a:rPr>
              <a:t>    ！、</a:t>
            </a:r>
            <a:r>
              <a:rPr lang="en-US" altLang="zh-CN" b="1" dirty="0">
                <a:solidFill>
                  <a:srgbClr val="7030A0"/>
                </a:solidFill>
                <a:latin typeface="+mn-lt"/>
                <a:ea typeface="+mn-ea"/>
              </a:rPr>
              <a:t>+ +</a:t>
            </a:r>
            <a:r>
              <a:rPr lang="zh-CN" altLang="en-US" b="1" dirty="0">
                <a:solidFill>
                  <a:srgbClr val="7030A0"/>
                </a:solidFill>
                <a:latin typeface="+mn-lt"/>
                <a:ea typeface="+mn-ea"/>
              </a:rPr>
              <a:t>、</a:t>
            </a:r>
            <a:r>
              <a:rPr lang="en-US" altLang="zh-CN" b="1" dirty="0">
                <a:solidFill>
                  <a:srgbClr val="7030A0"/>
                </a:solidFill>
                <a:latin typeface="+mn-lt"/>
                <a:ea typeface="+mn-ea"/>
              </a:rPr>
              <a:t>– –</a:t>
            </a:r>
            <a:r>
              <a:rPr lang="zh-CN" altLang="en-US" dirty="0">
                <a:solidFill>
                  <a:srgbClr val="000000"/>
                </a:solidFill>
                <a:latin typeface="+mn-lt"/>
                <a:ea typeface="+mn-ea"/>
              </a:rPr>
              <a:t>、</a:t>
            </a:r>
            <a:r>
              <a:rPr lang="en-US" altLang="zh-CN" dirty="0">
                <a:solidFill>
                  <a:srgbClr val="C00000"/>
                </a:solidFill>
                <a:latin typeface="+mn-lt"/>
                <a:ea typeface="+mn-ea"/>
              </a:rPr>
              <a:t>+(</a:t>
            </a:r>
            <a:r>
              <a:rPr lang="zh-CN" altLang="en-US" dirty="0">
                <a:solidFill>
                  <a:srgbClr val="C00000"/>
                </a:solidFill>
                <a:latin typeface="+mn-lt"/>
                <a:ea typeface="+mn-ea"/>
              </a:rPr>
              <a:t>正</a:t>
            </a:r>
            <a:r>
              <a:rPr lang="en-US" altLang="zh-CN" dirty="0">
                <a:solidFill>
                  <a:srgbClr val="C00000"/>
                </a:solidFill>
                <a:latin typeface="+mn-lt"/>
                <a:ea typeface="+mn-ea"/>
              </a:rPr>
              <a:t>) </a:t>
            </a:r>
            <a:r>
              <a:rPr lang="zh-CN" altLang="en-US" dirty="0">
                <a:solidFill>
                  <a:srgbClr val="C00000"/>
                </a:solidFill>
                <a:latin typeface="+mn-lt"/>
                <a:ea typeface="+mn-ea"/>
              </a:rPr>
              <a:t>、 </a:t>
            </a:r>
            <a:r>
              <a:rPr lang="en-US" altLang="zh-CN" dirty="0">
                <a:solidFill>
                  <a:srgbClr val="C00000"/>
                </a:solidFill>
                <a:latin typeface="+mn-lt"/>
                <a:ea typeface="+mn-ea"/>
              </a:rPr>
              <a:t>–(</a:t>
            </a:r>
            <a:r>
              <a:rPr lang="zh-CN" altLang="en-US" dirty="0">
                <a:solidFill>
                  <a:srgbClr val="C00000"/>
                </a:solidFill>
                <a:latin typeface="+mn-lt"/>
                <a:ea typeface="+mn-ea"/>
              </a:rPr>
              <a:t>负</a:t>
            </a:r>
            <a:r>
              <a:rPr lang="en-US" altLang="zh-CN" dirty="0">
                <a:solidFill>
                  <a:srgbClr val="C00000"/>
                </a:solidFill>
                <a:latin typeface="+mn-lt"/>
                <a:ea typeface="+mn-ea"/>
              </a:rPr>
              <a:t>) </a:t>
            </a:r>
            <a:r>
              <a:rPr lang="zh-CN" altLang="en-US" dirty="0">
                <a:solidFill>
                  <a:srgbClr val="000000"/>
                </a:solidFill>
                <a:latin typeface="+mn-lt"/>
                <a:ea typeface="+mn-ea"/>
              </a:rPr>
              <a:t>、</a:t>
            </a:r>
            <a:r>
              <a:rPr lang="en-US" altLang="zh-CN" dirty="0">
                <a:solidFill>
                  <a:srgbClr val="000000"/>
                </a:solidFill>
                <a:latin typeface="+mn-lt"/>
                <a:ea typeface="+mn-ea"/>
              </a:rPr>
              <a:t>*(</a:t>
            </a:r>
            <a:r>
              <a:rPr lang="zh-CN" altLang="en-US" dirty="0">
                <a:solidFill>
                  <a:srgbClr val="000000"/>
                </a:solidFill>
                <a:latin typeface="+mn-lt"/>
                <a:ea typeface="+mn-ea"/>
              </a:rPr>
              <a:t>指针</a:t>
            </a:r>
            <a:r>
              <a:rPr lang="en-US" altLang="zh-CN" dirty="0">
                <a:solidFill>
                  <a:srgbClr val="000000"/>
                </a:solidFill>
                <a:latin typeface="+mn-lt"/>
                <a:ea typeface="+mn-ea"/>
              </a:rPr>
              <a:t>)</a:t>
            </a:r>
            <a:r>
              <a:rPr lang="zh-CN" altLang="en-US" dirty="0">
                <a:solidFill>
                  <a:srgbClr val="000000"/>
                </a:solidFill>
                <a:latin typeface="+mn-lt"/>
                <a:ea typeface="+mn-ea"/>
              </a:rPr>
              <a:t>、</a:t>
            </a:r>
            <a:r>
              <a:rPr lang="en-US" altLang="zh-CN" dirty="0">
                <a:solidFill>
                  <a:srgbClr val="000000"/>
                </a:solidFill>
                <a:latin typeface="+mn-lt"/>
                <a:ea typeface="+mn-ea"/>
              </a:rPr>
              <a:t>&amp;(</a:t>
            </a:r>
            <a:r>
              <a:rPr lang="zh-CN" altLang="en-US" dirty="0">
                <a:solidFill>
                  <a:srgbClr val="000000"/>
                </a:solidFill>
                <a:latin typeface="+mn-lt"/>
                <a:ea typeface="+mn-ea"/>
              </a:rPr>
              <a:t>地址</a:t>
            </a:r>
            <a:r>
              <a:rPr lang="en-US" altLang="zh-CN" dirty="0">
                <a:solidFill>
                  <a:srgbClr val="000000"/>
                </a:solidFill>
                <a:latin typeface="+mn-lt"/>
                <a:ea typeface="+mn-ea"/>
              </a:rPr>
              <a:t>) </a:t>
            </a:r>
            <a:r>
              <a:rPr lang="zh-CN" altLang="en-US" dirty="0">
                <a:solidFill>
                  <a:srgbClr val="000000"/>
                </a:solidFill>
                <a:latin typeface="+mn-lt"/>
                <a:ea typeface="+mn-ea"/>
              </a:rPr>
              <a:t>、</a:t>
            </a:r>
            <a:r>
              <a:rPr lang="en-US" altLang="zh-CN" dirty="0">
                <a:solidFill>
                  <a:srgbClr val="000000"/>
                </a:solidFill>
                <a:latin typeface="+mn-lt"/>
                <a:ea typeface="+mn-ea"/>
              </a:rPr>
              <a:t>(</a:t>
            </a:r>
            <a:r>
              <a:rPr lang="zh-CN" altLang="en-US" dirty="0">
                <a:solidFill>
                  <a:srgbClr val="000000"/>
                </a:solidFill>
                <a:latin typeface="+mn-lt"/>
                <a:ea typeface="+mn-ea"/>
              </a:rPr>
              <a:t>类型</a:t>
            </a:r>
            <a:r>
              <a:rPr lang="en-US" altLang="zh-CN" dirty="0">
                <a:solidFill>
                  <a:srgbClr val="000000"/>
                </a:solidFill>
                <a:latin typeface="+mn-lt"/>
                <a:ea typeface="+mn-ea"/>
              </a:rPr>
              <a:t>)</a:t>
            </a:r>
          </a:p>
          <a:p>
            <a:pPr>
              <a:spcBef>
                <a:spcPct val="50000"/>
              </a:spcBef>
            </a:pPr>
            <a:r>
              <a:rPr lang="zh-CN" altLang="en-US" sz="2000" dirty="0">
                <a:solidFill>
                  <a:srgbClr val="080808"/>
                </a:solidFill>
                <a:latin typeface="+mn-lt"/>
                <a:ea typeface="+mn-ea"/>
              </a:rPr>
              <a:t>算术运算符	    </a:t>
            </a:r>
            <a:r>
              <a:rPr lang="zh-CN" altLang="en-US" sz="2000" dirty="0">
                <a:solidFill>
                  <a:srgbClr val="080808"/>
                </a:solidFill>
                <a:latin typeface="+mn-lt"/>
                <a:ea typeface="+mn-ea"/>
                <a:sym typeface="Symbol" pitchFamily="18" charset="2"/>
              </a:rPr>
              <a:t></a:t>
            </a:r>
            <a:r>
              <a:rPr lang="zh-CN" altLang="en-US" sz="2000" dirty="0">
                <a:solidFill>
                  <a:srgbClr val="080808"/>
                </a:solidFill>
                <a:latin typeface="+mn-lt"/>
                <a:ea typeface="+mn-ea"/>
              </a:rPr>
              <a:t>、</a:t>
            </a:r>
            <a:r>
              <a:rPr lang="en-US" altLang="zh-CN" sz="2000" dirty="0">
                <a:solidFill>
                  <a:srgbClr val="080808"/>
                </a:solidFill>
                <a:latin typeface="+mn-lt"/>
                <a:ea typeface="+mn-ea"/>
              </a:rPr>
              <a:t>/ </a:t>
            </a:r>
            <a:r>
              <a:rPr lang="zh-CN" altLang="en-US" sz="2000" dirty="0">
                <a:solidFill>
                  <a:srgbClr val="080808"/>
                </a:solidFill>
                <a:latin typeface="+mn-lt"/>
                <a:ea typeface="+mn-ea"/>
              </a:rPr>
              <a:t>、</a:t>
            </a:r>
            <a:r>
              <a:rPr lang="en-US" altLang="zh-CN" sz="2000" dirty="0">
                <a:solidFill>
                  <a:srgbClr val="080808"/>
                </a:solidFill>
                <a:latin typeface="+mn-lt"/>
                <a:ea typeface="+mn-ea"/>
              </a:rPr>
              <a:t>% </a:t>
            </a:r>
            <a:r>
              <a:rPr lang="zh-CN" altLang="en-US" sz="2000" dirty="0">
                <a:solidFill>
                  <a:srgbClr val="080808"/>
                </a:solidFill>
                <a:latin typeface="+mn-lt"/>
                <a:ea typeface="+mn-ea"/>
              </a:rPr>
              <a:t>，</a:t>
            </a:r>
            <a:r>
              <a:rPr lang="en-US" altLang="zh-CN" sz="2000" dirty="0">
                <a:solidFill>
                  <a:srgbClr val="080808"/>
                </a:solidFill>
                <a:latin typeface="+mn-lt"/>
                <a:ea typeface="+mn-ea"/>
              </a:rPr>
              <a:t>+</a:t>
            </a:r>
            <a:r>
              <a:rPr lang="zh-CN" altLang="en-US" sz="2000" dirty="0">
                <a:solidFill>
                  <a:srgbClr val="080808"/>
                </a:solidFill>
                <a:latin typeface="+mn-lt"/>
                <a:ea typeface="+mn-ea"/>
              </a:rPr>
              <a:t>、 </a:t>
            </a:r>
            <a:r>
              <a:rPr lang="en-US" altLang="zh-CN" sz="2000" dirty="0">
                <a:solidFill>
                  <a:srgbClr val="080808"/>
                </a:solidFill>
                <a:latin typeface="+mn-lt"/>
                <a:ea typeface="+mn-ea"/>
              </a:rPr>
              <a:t>–</a:t>
            </a:r>
          </a:p>
          <a:p>
            <a:pPr>
              <a:spcBef>
                <a:spcPct val="50000"/>
              </a:spcBef>
            </a:pPr>
            <a:r>
              <a:rPr lang="zh-CN" altLang="en-US" sz="2000" b="1" dirty="0">
                <a:solidFill>
                  <a:srgbClr val="C00000"/>
                </a:solidFill>
                <a:latin typeface="+mn-lt"/>
                <a:ea typeface="+mn-ea"/>
              </a:rPr>
              <a:t>关系运算符</a:t>
            </a:r>
            <a:r>
              <a:rPr lang="zh-CN" altLang="en-US" sz="2000" b="1" dirty="0">
                <a:solidFill>
                  <a:srgbClr val="000000"/>
                </a:solidFill>
                <a:latin typeface="+mn-lt"/>
                <a:ea typeface="+mn-ea"/>
              </a:rPr>
              <a:t>	</a:t>
            </a:r>
            <a:r>
              <a:rPr lang="zh-CN" altLang="en-US" sz="2000" b="1" dirty="0">
                <a:solidFill>
                  <a:srgbClr val="C00000"/>
                </a:solidFill>
                <a:latin typeface="+mn-lt"/>
                <a:ea typeface="+mn-ea"/>
              </a:rPr>
              <a:t>    </a:t>
            </a:r>
            <a:r>
              <a:rPr lang="en-US" altLang="zh-CN" sz="2000" b="1" dirty="0">
                <a:solidFill>
                  <a:srgbClr val="C00000"/>
                </a:solidFill>
                <a:latin typeface="+mn-lt"/>
                <a:ea typeface="+mn-ea"/>
              </a:rPr>
              <a:t>&lt;</a:t>
            </a:r>
            <a:r>
              <a:rPr lang="zh-CN" altLang="en-US" sz="2000" b="1" dirty="0">
                <a:solidFill>
                  <a:srgbClr val="C00000"/>
                </a:solidFill>
                <a:latin typeface="+mn-lt"/>
                <a:ea typeface="+mn-ea"/>
              </a:rPr>
              <a:t>、</a:t>
            </a:r>
            <a:r>
              <a:rPr lang="en-US" altLang="zh-CN" sz="2000" b="1" dirty="0">
                <a:solidFill>
                  <a:srgbClr val="C00000"/>
                </a:solidFill>
                <a:latin typeface="+mn-lt"/>
                <a:ea typeface="+mn-ea"/>
              </a:rPr>
              <a:t>&gt;</a:t>
            </a:r>
            <a:r>
              <a:rPr lang="zh-CN" altLang="en-US" sz="2000" b="1" dirty="0">
                <a:solidFill>
                  <a:srgbClr val="C00000"/>
                </a:solidFill>
                <a:latin typeface="+mn-lt"/>
                <a:ea typeface="+mn-ea"/>
              </a:rPr>
              <a:t>、</a:t>
            </a:r>
            <a:r>
              <a:rPr lang="en-US" altLang="zh-CN" sz="2000" b="1" dirty="0">
                <a:solidFill>
                  <a:srgbClr val="C00000"/>
                </a:solidFill>
                <a:latin typeface="+mn-lt"/>
                <a:ea typeface="+mn-ea"/>
              </a:rPr>
              <a:t>&lt;=</a:t>
            </a:r>
            <a:r>
              <a:rPr lang="zh-CN" altLang="en-US" sz="2000" b="1" dirty="0">
                <a:solidFill>
                  <a:srgbClr val="C00000"/>
                </a:solidFill>
                <a:latin typeface="+mn-lt"/>
                <a:ea typeface="+mn-ea"/>
              </a:rPr>
              <a:t>、</a:t>
            </a:r>
            <a:r>
              <a:rPr lang="en-US" altLang="zh-CN" sz="2000" b="1" dirty="0">
                <a:solidFill>
                  <a:srgbClr val="C00000"/>
                </a:solidFill>
                <a:latin typeface="+mn-lt"/>
                <a:ea typeface="+mn-ea"/>
              </a:rPr>
              <a:t>&gt;= </a:t>
            </a:r>
            <a:r>
              <a:rPr lang="zh-CN" altLang="en-US" sz="2000" b="1" dirty="0">
                <a:solidFill>
                  <a:srgbClr val="C00000"/>
                </a:solidFill>
                <a:latin typeface="+mn-lt"/>
                <a:ea typeface="+mn-ea"/>
              </a:rPr>
              <a:t>，</a:t>
            </a:r>
            <a:r>
              <a:rPr lang="en-US" altLang="zh-CN" sz="2000" b="1" dirty="0">
                <a:solidFill>
                  <a:srgbClr val="C00000"/>
                </a:solidFill>
                <a:latin typeface="+mn-lt"/>
                <a:ea typeface="+mn-ea"/>
              </a:rPr>
              <a:t>= =</a:t>
            </a:r>
            <a:r>
              <a:rPr lang="zh-CN" altLang="en-US" sz="2000" b="1" dirty="0">
                <a:solidFill>
                  <a:srgbClr val="C00000"/>
                </a:solidFill>
                <a:latin typeface="+mn-lt"/>
                <a:ea typeface="+mn-ea"/>
              </a:rPr>
              <a:t>、</a:t>
            </a:r>
            <a:r>
              <a:rPr lang="en-US" altLang="zh-CN" sz="2000" b="1" dirty="0">
                <a:solidFill>
                  <a:srgbClr val="C00000"/>
                </a:solidFill>
                <a:latin typeface="+mn-lt"/>
                <a:ea typeface="+mn-ea"/>
              </a:rPr>
              <a:t>! =</a:t>
            </a:r>
          </a:p>
          <a:p>
            <a:pPr>
              <a:spcBef>
                <a:spcPct val="50000"/>
              </a:spcBef>
            </a:pPr>
            <a:r>
              <a:rPr lang="zh-CN" altLang="en-US" sz="2000" dirty="0">
                <a:solidFill>
                  <a:srgbClr val="000000"/>
                </a:solidFill>
                <a:latin typeface="+mn-lt"/>
                <a:ea typeface="+mn-ea"/>
              </a:rPr>
              <a:t>逻辑运算符	    </a:t>
            </a:r>
            <a:r>
              <a:rPr lang="en-US" altLang="zh-CN" sz="2000" dirty="0">
                <a:solidFill>
                  <a:srgbClr val="000000"/>
                </a:solidFill>
                <a:latin typeface="+mn-lt"/>
                <a:ea typeface="+mn-ea"/>
              </a:rPr>
              <a:t>&amp;&amp;</a:t>
            </a:r>
            <a:r>
              <a:rPr lang="zh-CN" altLang="en-US" sz="2000" dirty="0">
                <a:solidFill>
                  <a:srgbClr val="000000"/>
                </a:solidFill>
                <a:latin typeface="+mn-lt"/>
                <a:ea typeface="+mn-ea"/>
              </a:rPr>
              <a:t>、</a:t>
            </a:r>
            <a:r>
              <a:rPr lang="en-US" altLang="zh-CN" sz="2000" dirty="0">
                <a:solidFill>
                  <a:srgbClr val="000000"/>
                </a:solidFill>
                <a:latin typeface="+mn-lt"/>
                <a:ea typeface="+mn-ea"/>
              </a:rPr>
              <a:t>¦¦</a:t>
            </a:r>
          </a:p>
          <a:p>
            <a:pPr>
              <a:spcBef>
                <a:spcPct val="50000"/>
              </a:spcBef>
            </a:pPr>
            <a:r>
              <a:rPr lang="zh-CN" altLang="en-US" sz="2000" dirty="0">
                <a:solidFill>
                  <a:srgbClr val="000000"/>
                </a:solidFill>
                <a:latin typeface="+mn-lt"/>
                <a:ea typeface="+mn-ea"/>
              </a:rPr>
              <a:t>条件运算符	    </a:t>
            </a:r>
            <a:r>
              <a:rPr lang="en-US" altLang="zh-CN" sz="2000" dirty="0">
                <a:solidFill>
                  <a:srgbClr val="000000"/>
                </a:solidFill>
                <a:latin typeface="+mn-lt"/>
                <a:ea typeface="+mn-ea"/>
              </a:rPr>
              <a:t>?  :</a:t>
            </a:r>
          </a:p>
          <a:p>
            <a:pPr>
              <a:spcBef>
                <a:spcPct val="50000"/>
              </a:spcBef>
            </a:pPr>
            <a:r>
              <a:rPr lang="zh-CN" altLang="en-US" sz="2000" dirty="0">
                <a:solidFill>
                  <a:srgbClr val="080808"/>
                </a:solidFill>
                <a:latin typeface="+mn-lt"/>
                <a:ea typeface="+mn-ea"/>
              </a:rPr>
              <a:t>赋值运算符	    </a:t>
            </a:r>
            <a:r>
              <a:rPr lang="en-US" altLang="zh-CN" sz="2000" dirty="0">
                <a:solidFill>
                  <a:srgbClr val="080808"/>
                </a:solidFill>
                <a:latin typeface="+mn-lt"/>
                <a:ea typeface="+mn-ea"/>
              </a:rPr>
              <a:t>=</a:t>
            </a:r>
            <a:r>
              <a:rPr lang="zh-CN" altLang="en-US" sz="2000" dirty="0">
                <a:solidFill>
                  <a:srgbClr val="080808"/>
                </a:solidFill>
                <a:latin typeface="+mn-lt"/>
                <a:ea typeface="+mn-ea"/>
              </a:rPr>
              <a:t>、</a:t>
            </a:r>
            <a:r>
              <a:rPr lang="zh-CN" altLang="en-US" sz="2000" dirty="0">
                <a:solidFill>
                  <a:srgbClr val="080808"/>
                </a:solidFill>
                <a:latin typeface="+mn-lt"/>
                <a:ea typeface="+mn-ea"/>
                <a:sym typeface="Symbol" pitchFamily="18" charset="2"/>
              </a:rPr>
              <a:t></a:t>
            </a:r>
            <a:r>
              <a:rPr lang="en-US" altLang="zh-CN" sz="2000" dirty="0">
                <a:solidFill>
                  <a:srgbClr val="080808"/>
                </a:solidFill>
                <a:latin typeface="+mn-lt"/>
                <a:ea typeface="+mn-ea"/>
              </a:rPr>
              <a:t>=</a:t>
            </a:r>
            <a:r>
              <a:rPr lang="zh-CN" altLang="en-US" sz="2000" dirty="0">
                <a:solidFill>
                  <a:srgbClr val="080808"/>
                </a:solidFill>
                <a:latin typeface="+mn-lt"/>
                <a:ea typeface="+mn-ea"/>
              </a:rPr>
              <a:t>、</a:t>
            </a:r>
            <a:r>
              <a:rPr lang="en-US" altLang="zh-CN" sz="2000" dirty="0">
                <a:solidFill>
                  <a:srgbClr val="080808"/>
                </a:solidFill>
                <a:latin typeface="+mn-lt"/>
                <a:ea typeface="+mn-ea"/>
              </a:rPr>
              <a:t>/=</a:t>
            </a:r>
            <a:r>
              <a:rPr lang="zh-CN" altLang="en-US" sz="2000" dirty="0">
                <a:solidFill>
                  <a:srgbClr val="080808"/>
                </a:solidFill>
                <a:latin typeface="+mn-lt"/>
                <a:ea typeface="+mn-ea"/>
              </a:rPr>
              <a:t>、</a:t>
            </a:r>
            <a:r>
              <a:rPr lang="en-US" altLang="zh-CN" sz="2000" dirty="0">
                <a:solidFill>
                  <a:srgbClr val="080808"/>
                </a:solidFill>
                <a:latin typeface="+mn-lt"/>
                <a:ea typeface="+mn-ea"/>
              </a:rPr>
              <a:t>%= </a:t>
            </a:r>
            <a:r>
              <a:rPr lang="zh-CN" altLang="en-US" sz="2000" dirty="0">
                <a:solidFill>
                  <a:srgbClr val="080808"/>
                </a:solidFill>
                <a:latin typeface="+mn-lt"/>
                <a:ea typeface="+mn-ea"/>
              </a:rPr>
              <a:t>、</a:t>
            </a:r>
            <a:r>
              <a:rPr lang="en-US" altLang="zh-CN" sz="2000" dirty="0">
                <a:solidFill>
                  <a:srgbClr val="080808"/>
                </a:solidFill>
                <a:latin typeface="+mn-lt"/>
                <a:ea typeface="+mn-ea"/>
              </a:rPr>
              <a:t>+=</a:t>
            </a:r>
            <a:r>
              <a:rPr lang="zh-CN" altLang="en-US" sz="2000" dirty="0">
                <a:solidFill>
                  <a:srgbClr val="080808"/>
                </a:solidFill>
                <a:latin typeface="+mn-lt"/>
                <a:ea typeface="+mn-ea"/>
              </a:rPr>
              <a:t>、 </a:t>
            </a:r>
            <a:r>
              <a:rPr lang="en-US" altLang="zh-CN" sz="2000" dirty="0">
                <a:solidFill>
                  <a:srgbClr val="080808"/>
                </a:solidFill>
                <a:latin typeface="+mn-lt"/>
                <a:ea typeface="+mn-ea"/>
              </a:rPr>
              <a:t>–=</a:t>
            </a:r>
          </a:p>
          <a:p>
            <a:pPr>
              <a:spcBef>
                <a:spcPct val="50000"/>
              </a:spcBef>
            </a:pPr>
            <a:r>
              <a:rPr lang="zh-CN" altLang="en-US" sz="2000" dirty="0">
                <a:solidFill>
                  <a:srgbClr val="000000"/>
                </a:solidFill>
                <a:latin typeface="+mn-lt"/>
                <a:ea typeface="+mn-ea"/>
              </a:rPr>
              <a:t>逗号运算符	   </a:t>
            </a:r>
            <a:r>
              <a:rPr lang="en-US" altLang="zh-CN" sz="2000" dirty="0">
                <a:solidFill>
                  <a:srgbClr val="000000"/>
                </a:solidFill>
                <a:latin typeface="+mn-lt"/>
                <a:ea typeface="+mn-ea"/>
              </a:rPr>
              <a:t>,</a:t>
            </a:r>
          </a:p>
        </p:txBody>
      </p:sp>
      <p:sp>
        <p:nvSpPr>
          <p:cNvPr id="22541" name="Line 13"/>
          <p:cNvSpPr>
            <a:spLocks noChangeShapeType="1"/>
          </p:cNvSpPr>
          <p:nvPr/>
        </p:nvSpPr>
        <p:spPr bwMode="auto">
          <a:xfrm flipV="1">
            <a:off x="2067355" y="1537816"/>
            <a:ext cx="0" cy="3377761"/>
          </a:xfrm>
          <a:prstGeom prst="line">
            <a:avLst/>
          </a:prstGeom>
          <a:noFill/>
          <a:ln w="57150">
            <a:solidFill>
              <a:srgbClr val="0303DF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endParaRPr lang="zh-CN" altLang="en-US" sz="240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96157" y="5338119"/>
            <a:ext cx="81041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0303DF"/>
                </a:solidFill>
                <a:latin typeface="+mn-ea"/>
                <a:ea typeface="+mn-ea"/>
              </a:rPr>
              <a:t>小括号</a:t>
            </a:r>
            <a:r>
              <a:rPr lang="en-US" altLang="zh-CN" sz="2000" b="1" dirty="0">
                <a:solidFill>
                  <a:srgbClr val="0303DF"/>
                </a:solidFill>
                <a:latin typeface="+mn-ea"/>
                <a:ea typeface="+mn-ea"/>
              </a:rPr>
              <a:t>()</a:t>
            </a:r>
            <a:r>
              <a:rPr lang="zh-CN" altLang="en-US" sz="2000" b="1" dirty="0">
                <a:solidFill>
                  <a:srgbClr val="0303DF"/>
                </a:solidFill>
                <a:latin typeface="+mn-ea"/>
                <a:ea typeface="+mn-ea"/>
              </a:rPr>
              <a:t>的优先级很高，编程时最好利用</a:t>
            </a:r>
            <a:r>
              <a:rPr lang="en-US" altLang="zh-CN" sz="2000" b="1" dirty="0">
                <a:solidFill>
                  <a:srgbClr val="0303DF"/>
                </a:solidFill>
                <a:latin typeface="+mn-ea"/>
                <a:ea typeface="+mn-ea"/>
              </a:rPr>
              <a:t>()</a:t>
            </a:r>
            <a:r>
              <a:rPr lang="zh-CN" altLang="en-US" sz="2000" b="1" dirty="0">
                <a:solidFill>
                  <a:srgbClr val="0303DF"/>
                </a:solidFill>
                <a:latin typeface="+mn-ea"/>
                <a:ea typeface="+mn-ea"/>
              </a:rPr>
              <a:t>定义清晰的执行顺序，并提高程序的可读性；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862051" y="1105592"/>
            <a:ext cx="581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7030A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高</a:t>
            </a:r>
            <a:endParaRPr lang="zh-CN" altLang="en-US" dirty="0">
              <a:solidFill>
                <a:srgbClr val="7030A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29353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95B97AC7-A507-4C0E-B064-C0243C75BA3C}"/>
              </a:ext>
            </a:extLst>
          </p:cNvPr>
          <p:cNvSpPr txBox="1"/>
          <p:nvPr/>
        </p:nvSpPr>
        <p:spPr>
          <a:xfrm>
            <a:off x="896396" y="1813173"/>
            <a:ext cx="1175657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300" dirty="0"/>
              <a:t>******</a:t>
            </a:r>
          </a:p>
          <a:p>
            <a:r>
              <a:rPr lang="en-US" altLang="zh-CN" sz="3300" dirty="0"/>
              <a:t>******</a:t>
            </a:r>
          </a:p>
          <a:p>
            <a:r>
              <a:rPr lang="en-US" altLang="zh-CN" sz="3300" dirty="0"/>
              <a:t>******</a:t>
            </a:r>
            <a:endParaRPr lang="zh-CN" altLang="en-US" sz="3300" dirty="0"/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485775" y="255588"/>
            <a:ext cx="8089900" cy="584200"/>
          </a:xfrm>
        </p:spPr>
        <p:txBody>
          <a:bodyPr/>
          <a:lstStyle/>
          <a:p>
            <a:r>
              <a:rPr lang="zh-CN" altLang="en-US" dirty="0">
                <a:solidFill>
                  <a:srgbClr val="7030A0"/>
                </a:solidFill>
              </a:rPr>
              <a:t>课后练习：</a:t>
            </a:r>
            <a:r>
              <a:rPr lang="zh-CN" altLang="en-US" dirty="0" smtClean="0"/>
              <a:t>多重</a:t>
            </a:r>
            <a:r>
              <a:rPr lang="zh-CN" altLang="en-US" dirty="0"/>
              <a:t>循环例：输出图形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C7D55495-62F8-44D8-ABC1-702785E064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5775" y="1135063"/>
            <a:ext cx="7550878" cy="763800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dirty="0"/>
              <a:t>输出下述图形</a:t>
            </a:r>
            <a:r>
              <a:rPr lang="en-US" altLang="zh-CN" dirty="0"/>
              <a:t>(3*6—3</a:t>
            </a:r>
            <a:r>
              <a:rPr lang="zh-CN" altLang="en-US" dirty="0"/>
              <a:t>行</a:t>
            </a:r>
            <a:r>
              <a:rPr lang="en-US" altLang="zh-CN" dirty="0"/>
              <a:t>6</a:t>
            </a:r>
            <a:r>
              <a:rPr lang="zh-CN" altLang="en-US" dirty="0"/>
              <a:t>列</a:t>
            </a:r>
            <a:r>
              <a:rPr lang="en-US" altLang="zh-CN" dirty="0"/>
              <a:t>)</a:t>
            </a:r>
            <a:r>
              <a:rPr lang="zh-CN" altLang="en-US" dirty="0"/>
              <a:t>。</a:t>
            </a:r>
          </a:p>
        </p:txBody>
      </p:sp>
      <p:sp>
        <p:nvSpPr>
          <p:cNvPr id="11" name="内容占位符 2">
            <a:extLst>
              <a:ext uri="{FF2B5EF4-FFF2-40B4-BE49-F238E27FC236}">
                <a16:creationId xmlns:a16="http://schemas.microsoft.com/office/drawing/2014/main" id="{57919E73-1CB1-42EE-9AF0-74BE77FD300B}"/>
              </a:ext>
            </a:extLst>
          </p:cNvPr>
          <p:cNvSpPr txBox="1">
            <a:spLocks/>
          </p:cNvSpPr>
          <p:nvPr/>
        </p:nvSpPr>
        <p:spPr bwMode="auto">
          <a:xfrm>
            <a:off x="569665" y="3799318"/>
            <a:ext cx="5042570" cy="16158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l" defTabSz="685800" rtl="0" fontAlgn="base">
              <a:lnSpc>
                <a:spcPct val="90000"/>
              </a:lnSpc>
              <a:spcBef>
                <a:spcPts val="135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anose="05020102010507070707" pitchFamily="18" charset="2"/>
              <a:buChar char=""/>
              <a:defRPr sz="2400" kern="1200">
                <a:solidFill>
                  <a:srgbClr val="1A93C8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1pPr>
            <a:lvl2pPr marL="628650" indent="-342900" algn="l" defTabSz="685800" rtl="0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SzPct val="80000"/>
              <a:buFont typeface="Wingdings" panose="05000000000000000000" pitchFamily="2" charset="2"/>
              <a:buChar char="ü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2pPr>
            <a:lvl3pPr marL="857250" indent="-17145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Calibri" panose="020F0502020204030204" pitchFamily="34" charset="0"/>
              <a:buChar char="•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3pPr>
            <a:lvl4pPr marL="1200150" indent="-17145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Calibri" panose="020F0502020204030204" pitchFamily="34" charset="0"/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4pPr>
            <a:lvl5pPr marL="1543050" indent="-17145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Calibri" panose="020F0502020204030204" pitchFamily="34" charset="0"/>
              <a:buChar char="•"/>
              <a:defRPr sz="1300" kern="1200">
                <a:solidFill>
                  <a:srgbClr val="7F7F7F"/>
                </a:solidFill>
                <a:latin typeface="+mn-lt"/>
                <a:ea typeface="幼圆" panose="02010509060101010101" pitchFamily="49" charset="-122"/>
                <a:cs typeface="+mn-cs"/>
                <a:sym typeface="宋体" panose="02010600030101010101" pitchFamily="2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dirty="0"/>
              <a:t>要求</a:t>
            </a:r>
            <a:endParaRPr lang="en-US" altLang="zh-CN" sz="2000" dirty="0"/>
          </a:p>
          <a:p>
            <a:pPr marL="971550" lvl="1"/>
            <a:r>
              <a:rPr lang="zh-CN" altLang="en-US" sz="1600" dirty="0">
                <a:solidFill>
                  <a:srgbClr val="7030A0"/>
                </a:solidFill>
              </a:rPr>
              <a:t>不允许直接用</a:t>
            </a:r>
            <a:r>
              <a:rPr lang="en-US" altLang="zh-CN" sz="1600" dirty="0">
                <a:solidFill>
                  <a:srgbClr val="7030A0"/>
                </a:solidFill>
              </a:rPr>
              <a:t>3</a:t>
            </a:r>
            <a:r>
              <a:rPr lang="zh-CN" altLang="en-US" sz="1600" dirty="0">
                <a:solidFill>
                  <a:srgbClr val="7030A0"/>
                </a:solidFill>
              </a:rPr>
              <a:t>条</a:t>
            </a:r>
            <a:r>
              <a:rPr lang="en-US" altLang="zh-CN" sz="1600" dirty="0" err="1">
                <a:solidFill>
                  <a:srgbClr val="7030A0"/>
                </a:solidFill>
              </a:rPr>
              <a:t>printf</a:t>
            </a:r>
            <a:r>
              <a:rPr lang="en-US" altLang="zh-CN" sz="1600" dirty="0">
                <a:solidFill>
                  <a:srgbClr val="7030A0"/>
                </a:solidFill>
              </a:rPr>
              <a:t>(“******”)</a:t>
            </a:r>
            <a:r>
              <a:rPr lang="zh-CN" altLang="en-US" sz="1600" dirty="0">
                <a:solidFill>
                  <a:srgbClr val="7030A0"/>
                </a:solidFill>
              </a:rPr>
              <a:t>语句实现</a:t>
            </a:r>
            <a:r>
              <a:rPr lang="zh-CN" altLang="en-US" sz="1600" dirty="0"/>
              <a:t>；</a:t>
            </a:r>
            <a:endParaRPr lang="en-US" altLang="zh-CN" sz="1600" dirty="0"/>
          </a:p>
          <a:p>
            <a:pPr marL="971550" lvl="1"/>
            <a:r>
              <a:rPr lang="zh-CN" altLang="en-US" sz="1600" dirty="0"/>
              <a:t>利用循环结构实现，但不允许使用形如</a:t>
            </a:r>
            <a:r>
              <a:rPr lang="en-US" altLang="zh-CN" sz="1600" dirty="0" err="1"/>
              <a:t>printf</a:t>
            </a:r>
            <a:r>
              <a:rPr lang="en-US" altLang="zh-CN" sz="1600" dirty="0"/>
              <a:t>(“******”)</a:t>
            </a:r>
            <a:r>
              <a:rPr lang="zh-CN" altLang="en-US" sz="1600" dirty="0"/>
              <a:t>的输出</a:t>
            </a:r>
            <a:r>
              <a:rPr lang="zh-CN" altLang="en-US" sz="1600" dirty="0" smtClean="0"/>
              <a:t>语句</a:t>
            </a:r>
            <a:endParaRPr lang="en-US" altLang="zh-CN" sz="1600" dirty="0" smtClean="0"/>
          </a:p>
          <a:p>
            <a:pPr marL="971550" lvl="1"/>
            <a:r>
              <a:rPr lang="zh-CN" altLang="en-US" sz="1600" dirty="0" smtClean="0">
                <a:solidFill>
                  <a:srgbClr val="0000CC"/>
                </a:solidFill>
              </a:rPr>
              <a:t>只能</a:t>
            </a:r>
            <a:r>
              <a:rPr lang="zh-CN" altLang="en-US" sz="1600" dirty="0">
                <a:solidFill>
                  <a:srgbClr val="0000CC"/>
                </a:solidFill>
              </a:rPr>
              <a:t>使用形如</a:t>
            </a:r>
            <a:r>
              <a:rPr lang="en-US" altLang="zh-CN" sz="1600" dirty="0" err="1">
                <a:solidFill>
                  <a:srgbClr val="0000CC"/>
                </a:solidFill>
              </a:rPr>
              <a:t>printf</a:t>
            </a:r>
            <a:r>
              <a:rPr lang="en-US" altLang="zh-CN" sz="1600" dirty="0">
                <a:solidFill>
                  <a:srgbClr val="0000CC"/>
                </a:solidFill>
              </a:rPr>
              <a:t>(“*”)</a:t>
            </a:r>
            <a:r>
              <a:rPr lang="zh-CN" altLang="en-US" sz="1600" dirty="0">
                <a:solidFill>
                  <a:srgbClr val="0000CC"/>
                </a:solidFill>
              </a:rPr>
              <a:t>的形式。</a:t>
            </a:r>
            <a:endParaRPr lang="en-US" altLang="zh-CN" sz="1600" dirty="0">
              <a:solidFill>
                <a:srgbClr val="0000CC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8E067FE2-BEC7-4F2E-B95C-A05BC1F76D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250" t="14286" r="45740" b="50203"/>
          <a:stretch/>
        </p:blipFill>
        <p:spPr>
          <a:xfrm>
            <a:off x="2268876" y="1697864"/>
            <a:ext cx="3984675" cy="2119229"/>
          </a:xfrm>
          <a:prstGeom prst="rect">
            <a:avLst/>
          </a:prstGeom>
        </p:spPr>
      </p:pic>
      <p:sp>
        <p:nvSpPr>
          <p:cNvPr id="12" name="内容占位符 2">
            <a:extLst>
              <a:ext uri="{FF2B5EF4-FFF2-40B4-BE49-F238E27FC236}">
                <a16:creationId xmlns:a16="http://schemas.microsoft.com/office/drawing/2014/main" id="{4B61E097-FE4D-483A-91AE-A7F7AA73B553}"/>
              </a:ext>
            </a:extLst>
          </p:cNvPr>
          <p:cNvSpPr txBox="1">
            <a:spLocks/>
          </p:cNvSpPr>
          <p:nvPr/>
        </p:nvSpPr>
        <p:spPr bwMode="auto">
          <a:xfrm>
            <a:off x="6376723" y="1605467"/>
            <a:ext cx="1536758" cy="23040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l" defTabSz="685800" rtl="0" fontAlgn="base">
              <a:lnSpc>
                <a:spcPct val="90000"/>
              </a:lnSpc>
              <a:spcBef>
                <a:spcPts val="135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anose="05020102010507070707" pitchFamily="18" charset="2"/>
              <a:buChar char=""/>
              <a:defRPr sz="2400" kern="1200">
                <a:solidFill>
                  <a:srgbClr val="1A93C8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1pPr>
            <a:lvl2pPr marL="628650" indent="-342900" algn="l" defTabSz="685800" rtl="0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SzPct val="80000"/>
              <a:buFont typeface="Wingdings" panose="05000000000000000000" pitchFamily="2" charset="2"/>
              <a:buChar char="ü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2pPr>
            <a:lvl3pPr marL="857250" indent="-17145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Calibri" panose="020F0502020204030204" pitchFamily="34" charset="0"/>
              <a:buChar char="•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3pPr>
            <a:lvl4pPr marL="1200150" indent="-17145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Calibri" panose="020F0502020204030204" pitchFamily="34" charset="0"/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4pPr>
            <a:lvl5pPr marL="1543050" indent="-17145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Calibri" panose="020F0502020204030204" pitchFamily="34" charset="0"/>
              <a:buChar char="•"/>
              <a:defRPr sz="1300" kern="1200">
                <a:solidFill>
                  <a:srgbClr val="7F7F7F"/>
                </a:solidFill>
                <a:latin typeface="+mn-lt"/>
                <a:ea typeface="幼圆" panose="02010509060101010101" pitchFamily="49" charset="-122"/>
                <a:cs typeface="+mn-cs"/>
                <a:sym typeface="宋体" panose="02010600030101010101" pitchFamily="2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zh-CN" altLang="en-US" sz="2000" dirty="0"/>
              <a:t>根据多重循环中内外循环的执行规律，一般地，采用</a:t>
            </a:r>
            <a:r>
              <a:rPr lang="zh-CN" altLang="en-US" sz="2000" dirty="0">
                <a:solidFill>
                  <a:srgbClr val="0000CC"/>
                </a:solidFill>
              </a:rPr>
              <a:t>外循环</a:t>
            </a:r>
            <a:r>
              <a:rPr lang="zh-CN" altLang="en-US" sz="2000" dirty="0"/>
              <a:t>控制</a:t>
            </a:r>
            <a:r>
              <a:rPr lang="zh-CN" altLang="en-US" sz="2000" dirty="0">
                <a:solidFill>
                  <a:srgbClr val="C00000"/>
                </a:solidFill>
              </a:rPr>
              <a:t>行数</a:t>
            </a:r>
            <a:r>
              <a:rPr lang="zh-CN" altLang="en-US" sz="2000" dirty="0"/>
              <a:t>，</a:t>
            </a:r>
            <a:r>
              <a:rPr lang="zh-CN" altLang="en-US" sz="2000" dirty="0">
                <a:solidFill>
                  <a:srgbClr val="0000CC"/>
                </a:solidFill>
              </a:rPr>
              <a:t>内循环</a:t>
            </a:r>
            <a:r>
              <a:rPr lang="zh-CN" altLang="en-US" sz="2000" dirty="0"/>
              <a:t>控制</a:t>
            </a:r>
            <a:r>
              <a:rPr lang="zh-CN" altLang="en-US" sz="2000" dirty="0">
                <a:solidFill>
                  <a:srgbClr val="C00000"/>
                </a:solidFill>
              </a:rPr>
              <a:t>列数</a:t>
            </a:r>
            <a:r>
              <a:rPr lang="zh-CN" altLang="en-US" sz="2000" dirty="0"/>
              <a:t>；</a:t>
            </a:r>
            <a:endParaRPr lang="en-US" altLang="zh-CN" sz="2000" dirty="0"/>
          </a:p>
          <a:p>
            <a:pPr marL="342900" indent="-342900">
              <a:buFont typeface="Wingdings" panose="05000000000000000000" pitchFamily="2" charset="2"/>
              <a:buChar char="l"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51363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95B97AC7-A507-4C0E-B064-C0243C75BA3C}"/>
              </a:ext>
            </a:extLst>
          </p:cNvPr>
          <p:cNvSpPr txBox="1"/>
          <p:nvPr/>
        </p:nvSpPr>
        <p:spPr>
          <a:xfrm>
            <a:off x="6127271" y="1540517"/>
            <a:ext cx="2201268" cy="263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300" dirty="0"/>
              <a:t>      *</a:t>
            </a:r>
          </a:p>
          <a:p>
            <a:r>
              <a:rPr lang="en-US" altLang="zh-CN" sz="3300" dirty="0"/>
              <a:t>     * *</a:t>
            </a:r>
          </a:p>
          <a:p>
            <a:r>
              <a:rPr lang="en-US" altLang="zh-CN" sz="3300" dirty="0"/>
              <a:t>    * * *</a:t>
            </a:r>
          </a:p>
          <a:p>
            <a:r>
              <a:rPr lang="en-US" altLang="zh-CN" sz="3300" dirty="0"/>
              <a:t>   * * * *</a:t>
            </a:r>
          </a:p>
          <a:p>
            <a:r>
              <a:rPr lang="en-US" altLang="zh-CN" sz="3300" dirty="0"/>
              <a:t>  * * * * * </a:t>
            </a:r>
            <a:endParaRPr lang="zh-CN" altLang="en-US" sz="3300" dirty="0"/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485775" y="255588"/>
            <a:ext cx="8089900" cy="584200"/>
          </a:xfrm>
        </p:spPr>
        <p:txBody>
          <a:bodyPr/>
          <a:lstStyle/>
          <a:p>
            <a:r>
              <a:rPr lang="zh-CN" altLang="en-US" dirty="0">
                <a:solidFill>
                  <a:srgbClr val="7030A0"/>
                </a:solidFill>
              </a:rPr>
              <a:t>课后练习：</a:t>
            </a:r>
            <a:r>
              <a:rPr lang="zh-CN" altLang="en-US" dirty="0" smtClean="0"/>
              <a:t>多重</a:t>
            </a:r>
            <a:r>
              <a:rPr lang="zh-CN" altLang="en-US" dirty="0"/>
              <a:t>循环例：输出图形</a:t>
            </a:r>
          </a:p>
        </p:txBody>
      </p:sp>
      <p:sp>
        <p:nvSpPr>
          <p:cNvPr id="8" name="内容占位符 2"/>
          <p:cNvSpPr>
            <a:spLocks noGrp="1"/>
          </p:cNvSpPr>
          <p:nvPr>
            <p:ph idx="1"/>
          </p:nvPr>
        </p:nvSpPr>
        <p:spPr>
          <a:xfrm>
            <a:off x="485775" y="1135063"/>
            <a:ext cx="4370430" cy="3239229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dirty="0"/>
              <a:t>利用多重循环输出右图所示的图形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3F3E9D3-8BE7-4DDD-A938-2F26A4FEF690}"/>
              </a:ext>
            </a:extLst>
          </p:cNvPr>
          <p:cNvSpPr txBox="1">
            <a:spLocks/>
          </p:cNvSpPr>
          <p:nvPr/>
        </p:nvSpPr>
        <p:spPr bwMode="auto">
          <a:xfrm>
            <a:off x="672838" y="2261351"/>
            <a:ext cx="4472740" cy="48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l" defTabSz="685800" rtl="0" fontAlgn="base">
              <a:lnSpc>
                <a:spcPct val="90000"/>
              </a:lnSpc>
              <a:spcBef>
                <a:spcPts val="135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anose="05020102010507070707" pitchFamily="18" charset="2"/>
              <a:buChar char=""/>
              <a:defRPr sz="2400" kern="1200">
                <a:solidFill>
                  <a:srgbClr val="1A93C8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1pPr>
            <a:lvl2pPr marL="628650" indent="-342900" algn="l" defTabSz="685800" rtl="0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SzPct val="80000"/>
              <a:buFont typeface="Wingdings" panose="05000000000000000000" pitchFamily="2" charset="2"/>
              <a:buChar char="ü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2pPr>
            <a:lvl3pPr marL="857250" indent="-17145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Calibri" panose="020F0502020204030204" pitchFamily="34" charset="0"/>
              <a:buChar char="•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3pPr>
            <a:lvl4pPr marL="1200150" indent="-17145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Calibri" panose="020F0502020204030204" pitchFamily="34" charset="0"/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4pPr>
            <a:lvl5pPr marL="1543050" indent="-17145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Calibri" panose="020F0502020204030204" pitchFamily="34" charset="0"/>
              <a:buChar char="•"/>
              <a:defRPr sz="1300" kern="1200">
                <a:solidFill>
                  <a:srgbClr val="7F7F7F"/>
                </a:solidFill>
                <a:latin typeface="+mn-lt"/>
                <a:ea typeface="幼圆" panose="02010509060101010101" pitchFamily="49" charset="-122"/>
                <a:cs typeface="+mn-cs"/>
                <a:sym typeface="宋体" panose="02010600030101010101" pitchFamily="2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zh-CN" altLang="en-US" sz="2000" dirty="0">
                <a:solidFill>
                  <a:srgbClr val="0000CC"/>
                </a:solidFill>
              </a:rPr>
              <a:t>外循环</a:t>
            </a:r>
            <a:r>
              <a:rPr lang="zh-CN" altLang="en-US" sz="2000" dirty="0"/>
              <a:t>控制行数，</a:t>
            </a:r>
            <a:r>
              <a:rPr lang="zh-CN" altLang="en-US" sz="2000" dirty="0">
                <a:solidFill>
                  <a:srgbClr val="0000CC"/>
                </a:solidFill>
              </a:rPr>
              <a:t>内循环</a:t>
            </a:r>
            <a:r>
              <a:rPr lang="zh-CN" altLang="en-US" sz="2000" dirty="0"/>
              <a:t>控制列数；</a:t>
            </a:r>
            <a:endParaRPr lang="en-US" altLang="zh-CN" sz="2000" dirty="0"/>
          </a:p>
          <a:p>
            <a:pPr marL="342900" indent="-342900">
              <a:buFont typeface="Wingdings" panose="05000000000000000000" pitchFamily="2" charset="2"/>
              <a:buChar char="l"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66520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95B97AC7-A507-4C0E-B064-C0243C75BA3C}"/>
              </a:ext>
            </a:extLst>
          </p:cNvPr>
          <p:cNvSpPr txBox="1"/>
          <p:nvPr/>
        </p:nvSpPr>
        <p:spPr>
          <a:xfrm>
            <a:off x="6127271" y="1540517"/>
            <a:ext cx="2201268" cy="263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300" dirty="0"/>
              <a:t>      *</a:t>
            </a:r>
          </a:p>
          <a:p>
            <a:r>
              <a:rPr lang="en-US" altLang="zh-CN" sz="3300" dirty="0"/>
              <a:t>     * *</a:t>
            </a:r>
          </a:p>
          <a:p>
            <a:r>
              <a:rPr lang="en-US" altLang="zh-CN" sz="3300" dirty="0"/>
              <a:t>    * * *</a:t>
            </a:r>
          </a:p>
          <a:p>
            <a:r>
              <a:rPr lang="en-US" altLang="zh-CN" sz="3300" dirty="0"/>
              <a:t>   * * * *</a:t>
            </a:r>
          </a:p>
          <a:p>
            <a:r>
              <a:rPr lang="en-US" altLang="zh-CN" sz="3300" dirty="0"/>
              <a:t>  * * * * * </a:t>
            </a:r>
            <a:endParaRPr lang="zh-CN" altLang="en-US" sz="3300" dirty="0"/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485775" y="255588"/>
            <a:ext cx="8089900" cy="584200"/>
          </a:xfrm>
        </p:spPr>
        <p:txBody>
          <a:bodyPr/>
          <a:lstStyle/>
          <a:p>
            <a:r>
              <a:rPr lang="zh-CN" altLang="en-US" dirty="0">
                <a:solidFill>
                  <a:srgbClr val="7030A0"/>
                </a:solidFill>
              </a:rPr>
              <a:t>课后练习：</a:t>
            </a:r>
            <a:r>
              <a:rPr lang="zh-CN" altLang="en-US" dirty="0" smtClean="0"/>
              <a:t>多重</a:t>
            </a:r>
            <a:r>
              <a:rPr lang="zh-CN" altLang="en-US" dirty="0"/>
              <a:t>循环例：输出</a:t>
            </a:r>
            <a:r>
              <a:rPr lang="zh-CN" altLang="en-US" dirty="0" smtClean="0"/>
              <a:t>图形</a:t>
            </a:r>
            <a:r>
              <a:rPr lang="en-US" altLang="zh-CN" dirty="0" smtClean="0"/>
              <a:t>—</a:t>
            </a:r>
            <a:r>
              <a:rPr lang="zh-CN" altLang="en-US" dirty="0" smtClean="0"/>
              <a:t>参考代码</a:t>
            </a:r>
            <a:endParaRPr lang="zh-CN" altLang="en-US" dirty="0"/>
          </a:p>
        </p:txBody>
      </p:sp>
      <p:sp>
        <p:nvSpPr>
          <p:cNvPr id="8" name="内容占位符 2"/>
          <p:cNvSpPr>
            <a:spLocks noGrp="1"/>
          </p:cNvSpPr>
          <p:nvPr>
            <p:ph idx="1"/>
          </p:nvPr>
        </p:nvSpPr>
        <p:spPr>
          <a:xfrm>
            <a:off x="485775" y="1135063"/>
            <a:ext cx="5395480" cy="4902055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800" dirty="0">
                <a:solidFill>
                  <a:srgbClr val="000000"/>
                </a:solidFill>
              </a:rPr>
              <a:t>#include &lt;</a:t>
            </a:r>
            <a:r>
              <a:rPr lang="en-US" altLang="zh-CN" sz="1800" dirty="0" err="1">
                <a:solidFill>
                  <a:srgbClr val="000000"/>
                </a:solidFill>
              </a:rPr>
              <a:t>stdio.h</a:t>
            </a:r>
            <a:r>
              <a:rPr lang="en-US" altLang="zh-CN" sz="1800" dirty="0">
                <a:solidFill>
                  <a:srgbClr val="000000"/>
                </a:solidFill>
              </a:rPr>
              <a:t>&gt;</a:t>
            </a:r>
          </a:p>
          <a:p>
            <a:pPr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800" dirty="0" err="1">
                <a:solidFill>
                  <a:srgbClr val="000000"/>
                </a:solidFill>
              </a:rPr>
              <a:t>int</a:t>
            </a:r>
            <a:r>
              <a:rPr lang="en-US" altLang="zh-CN" sz="1800" dirty="0">
                <a:solidFill>
                  <a:srgbClr val="000000"/>
                </a:solidFill>
              </a:rPr>
              <a:t> main(</a:t>
            </a:r>
            <a:r>
              <a:rPr lang="en-US" altLang="zh-CN" sz="1800" dirty="0" err="1">
                <a:solidFill>
                  <a:srgbClr val="000000"/>
                </a:solidFill>
              </a:rPr>
              <a:t>int</a:t>
            </a:r>
            <a:r>
              <a:rPr lang="en-US" altLang="zh-CN" sz="1800" dirty="0">
                <a:solidFill>
                  <a:srgbClr val="000000"/>
                </a:solidFill>
              </a:rPr>
              <a:t> </a:t>
            </a:r>
            <a:r>
              <a:rPr lang="en-US" altLang="zh-CN" sz="1800" dirty="0" err="1">
                <a:solidFill>
                  <a:srgbClr val="000000"/>
                </a:solidFill>
              </a:rPr>
              <a:t>argc</a:t>
            </a:r>
            <a:r>
              <a:rPr lang="en-US" altLang="zh-CN" sz="1800" dirty="0">
                <a:solidFill>
                  <a:srgbClr val="000000"/>
                </a:solidFill>
              </a:rPr>
              <a:t>, char* </a:t>
            </a:r>
            <a:r>
              <a:rPr lang="en-US" altLang="zh-CN" sz="1800" dirty="0" err="1">
                <a:solidFill>
                  <a:srgbClr val="000000"/>
                </a:solidFill>
              </a:rPr>
              <a:t>argv</a:t>
            </a:r>
            <a:r>
              <a:rPr lang="en-US" altLang="zh-CN" sz="1800" dirty="0">
                <a:solidFill>
                  <a:srgbClr val="000000"/>
                </a:solidFill>
              </a:rPr>
              <a:t>[])</a:t>
            </a:r>
          </a:p>
          <a:p>
            <a:pPr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800" dirty="0">
                <a:solidFill>
                  <a:srgbClr val="000000"/>
                </a:solidFill>
              </a:rPr>
              <a:t>{</a:t>
            </a:r>
          </a:p>
          <a:p>
            <a:pPr>
              <a:lnSpc>
                <a:spcPct val="100000"/>
              </a:lnSpc>
              <a:spcBef>
                <a:spcPts val="0"/>
              </a:spcBef>
              <a:buNone/>
            </a:pPr>
            <a:endParaRPr lang="en-US" altLang="zh-CN" sz="1800" dirty="0">
              <a:solidFill>
                <a:srgbClr val="000000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800" dirty="0">
                <a:solidFill>
                  <a:srgbClr val="000000"/>
                </a:solidFill>
              </a:rPr>
              <a:t>    </a:t>
            </a:r>
            <a:r>
              <a:rPr lang="en-US" altLang="zh-CN" sz="1800" dirty="0" err="1">
                <a:solidFill>
                  <a:srgbClr val="000000"/>
                </a:solidFill>
              </a:rPr>
              <a:t>int</a:t>
            </a:r>
            <a:r>
              <a:rPr lang="en-US" altLang="zh-CN" sz="1800" dirty="0">
                <a:solidFill>
                  <a:srgbClr val="000000"/>
                </a:solidFill>
              </a:rPr>
              <a:t> </a:t>
            </a:r>
            <a:r>
              <a:rPr lang="en-US" altLang="zh-CN" sz="1800" dirty="0" err="1">
                <a:solidFill>
                  <a:srgbClr val="000000"/>
                </a:solidFill>
              </a:rPr>
              <a:t>i,j,k</a:t>
            </a:r>
            <a:r>
              <a:rPr lang="en-US" altLang="zh-CN" sz="1800" dirty="0">
                <a:solidFill>
                  <a:srgbClr val="000000"/>
                </a:solidFill>
              </a:rPr>
              <a:t>=0;</a:t>
            </a:r>
          </a:p>
          <a:p>
            <a:pPr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800" dirty="0">
                <a:solidFill>
                  <a:srgbClr val="000000"/>
                </a:solidFill>
              </a:rPr>
              <a:t>    </a:t>
            </a:r>
            <a:r>
              <a:rPr lang="en-US" altLang="zh-CN" sz="1800" dirty="0" err="1">
                <a:solidFill>
                  <a:srgbClr val="000000"/>
                </a:solidFill>
              </a:rPr>
              <a:t>int</a:t>
            </a:r>
            <a:r>
              <a:rPr lang="en-US" altLang="zh-CN" sz="1800" dirty="0">
                <a:solidFill>
                  <a:srgbClr val="000000"/>
                </a:solidFill>
              </a:rPr>
              <a:t> line=5;</a:t>
            </a:r>
          </a:p>
          <a:p>
            <a:pPr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800" dirty="0">
                <a:solidFill>
                  <a:srgbClr val="000000"/>
                </a:solidFill>
              </a:rPr>
              <a:t>    </a:t>
            </a:r>
          </a:p>
          <a:p>
            <a:pPr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800" dirty="0">
                <a:solidFill>
                  <a:srgbClr val="000000"/>
                </a:solidFill>
              </a:rPr>
              <a:t>    for (</a:t>
            </a:r>
            <a:r>
              <a:rPr lang="en-US" altLang="zh-CN" sz="1800" dirty="0" err="1">
                <a:solidFill>
                  <a:srgbClr val="000000"/>
                </a:solidFill>
              </a:rPr>
              <a:t>i</a:t>
            </a:r>
            <a:r>
              <a:rPr lang="en-US" altLang="zh-CN" sz="1800" dirty="0">
                <a:solidFill>
                  <a:srgbClr val="000000"/>
                </a:solidFill>
              </a:rPr>
              <a:t>=1; </a:t>
            </a:r>
            <a:r>
              <a:rPr lang="en-US" altLang="zh-CN" sz="1800" dirty="0" err="1">
                <a:solidFill>
                  <a:srgbClr val="000000"/>
                </a:solidFill>
              </a:rPr>
              <a:t>i</a:t>
            </a:r>
            <a:r>
              <a:rPr lang="en-US" altLang="zh-CN" sz="1800" dirty="0">
                <a:solidFill>
                  <a:srgbClr val="000000"/>
                </a:solidFill>
              </a:rPr>
              <a:t>&lt;=</a:t>
            </a:r>
            <a:r>
              <a:rPr lang="en-US" altLang="zh-CN" sz="1800" dirty="0" err="1">
                <a:solidFill>
                  <a:srgbClr val="000000"/>
                </a:solidFill>
              </a:rPr>
              <a:t>line;i</a:t>
            </a:r>
            <a:r>
              <a:rPr lang="en-US" altLang="zh-CN" sz="1800" dirty="0">
                <a:solidFill>
                  <a:srgbClr val="000000"/>
                </a:solidFill>
              </a:rPr>
              <a:t>++)             //</a:t>
            </a:r>
            <a:r>
              <a:rPr lang="zh-CN" altLang="en-US" sz="1800" dirty="0">
                <a:solidFill>
                  <a:srgbClr val="000000"/>
                </a:solidFill>
              </a:rPr>
              <a:t>三角形的行数</a:t>
            </a:r>
            <a:endParaRPr lang="en-US" altLang="zh-CN" sz="1800" dirty="0">
              <a:solidFill>
                <a:srgbClr val="000000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800" dirty="0">
                <a:solidFill>
                  <a:srgbClr val="000000"/>
                </a:solidFill>
              </a:rPr>
              <a:t>    {</a:t>
            </a:r>
          </a:p>
          <a:p>
            <a:pPr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800" dirty="0">
                <a:solidFill>
                  <a:srgbClr val="000000"/>
                </a:solidFill>
              </a:rPr>
              <a:t>    	for (j=1;j&lt;=</a:t>
            </a:r>
            <a:r>
              <a:rPr lang="en-US" altLang="zh-CN" sz="1800" dirty="0" err="1">
                <a:solidFill>
                  <a:srgbClr val="0000CC"/>
                </a:solidFill>
              </a:rPr>
              <a:t>line-i</a:t>
            </a:r>
            <a:r>
              <a:rPr lang="en-US" altLang="zh-CN" sz="1800" dirty="0" err="1">
                <a:solidFill>
                  <a:srgbClr val="000000"/>
                </a:solidFill>
              </a:rPr>
              <a:t>;j</a:t>
            </a:r>
            <a:r>
              <a:rPr lang="en-US" altLang="zh-CN" sz="1800" dirty="0">
                <a:solidFill>
                  <a:srgbClr val="000000"/>
                </a:solidFill>
              </a:rPr>
              <a:t>++)   //</a:t>
            </a:r>
            <a:r>
              <a:rPr lang="zh-CN" altLang="en-US" sz="1800" dirty="0">
                <a:solidFill>
                  <a:srgbClr val="000000"/>
                </a:solidFill>
              </a:rPr>
              <a:t>输出</a:t>
            </a:r>
            <a:r>
              <a:rPr lang="en-US" altLang="zh-CN" sz="1800" dirty="0">
                <a:solidFill>
                  <a:srgbClr val="000000"/>
                </a:solidFill>
              </a:rPr>
              <a:t>’*’</a:t>
            </a:r>
            <a:r>
              <a:rPr lang="zh-CN" altLang="en-US" sz="1800" dirty="0">
                <a:solidFill>
                  <a:srgbClr val="000000"/>
                </a:solidFill>
              </a:rPr>
              <a:t>前的空格</a:t>
            </a:r>
            <a:endParaRPr lang="en-US" altLang="zh-CN" sz="1800" dirty="0">
              <a:solidFill>
                <a:srgbClr val="000000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800" dirty="0">
                <a:solidFill>
                  <a:srgbClr val="000000"/>
                </a:solidFill>
              </a:rPr>
              <a:t>    	     </a:t>
            </a:r>
            <a:r>
              <a:rPr lang="en-US" altLang="zh-CN" sz="1800" dirty="0" err="1">
                <a:solidFill>
                  <a:srgbClr val="000000"/>
                </a:solidFill>
              </a:rPr>
              <a:t>printf</a:t>
            </a:r>
            <a:r>
              <a:rPr lang="en-US" altLang="zh-CN" sz="1800" dirty="0">
                <a:solidFill>
                  <a:srgbClr val="000000"/>
                </a:solidFill>
              </a:rPr>
              <a:t>(" ");</a:t>
            </a:r>
          </a:p>
          <a:p>
            <a:pPr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800" dirty="0">
                <a:solidFill>
                  <a:srgbClr val="000000"/>
                </a:solidFill>
              </a:rPr>
              <a:t>    	for (j=1;</a:t>
            </a:r>
            <a:r>
              <a:rPr lang="en-US" altLang="zh-CN" sz="1800" dirty="0">
                <a:solidFill>
                  <a:srgbClr val="0000CC"/>
                </a:solidFill>
              </a:rPr>
              <a:t>j&lt;=</a:t>
            </a:r>
            <a:r>
              <a:rPr lang="en-US" altLang="zh-CN" sz="1800" dirty="0" err="1">
                <a:solidFill>
                  <a:srgbClr val="0000CC"/>
                </a:solidFill>
              </a:rPr>
              <a:t>i</a:t>
            </a:r>
            <a:r>
              <a:rPr lang="en-US" altLang="zh-CN" sz="1800" dirty="0" err="1">
                <a:solidFill>
                  <a:srgbClr val="000000"/>
                </a:solidFill>
              </a:rPr>
              <a:t>;j</a:t>
            </a:r>
            <a:r>
              <a:rPr lang="en-US" altLang="zh-CN" sz="1800" dirty="0">
                <a:solidFill>
                  <a:srgbClr val="000000"/>
                </a:solidFill>
              </a:rPr>
              <a:t>++)          //</a:t>
            </a:r>
            <a:r>
              <a:rPr lang="zh-CN" altLang="en-US" sz="1800" dirty="0">
                <a:solidFill>
                  <a:srgbClr val="000000"/>
                </a:solidFill>
              </a:rPr>
              <a:t>输出 </a:t>
            </a:r>
            <a:r>
              <a:rPr lang="en-US" altLang="zh-CN" sz="1800" dirty="0">
                <a:solidFill>
                  <a:srgbClr val="000000"/>
                </a:solidFill>
              </a:rPr>
              <a:t>’*’</a:t>
            </a:r>
          </a:p>
          <a:p>
            <a:pPr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800" dirty="0">
                <a:solidFill>
                  <a:srgbClr val="000000"/>
                </a:solidFill>
              </a:rPr>
              <a:t>    	     </a:t>
            </a:r>
            <a:r>
              <a:rPr lang="en-US" altLang="zh-CN" sz="1800" dirty="0" err="1">
                <a:solidFill>
                  <a:srgbClr val="000000"/>
                </a:solidFill>
              </a:rPr>
              <a:t>printf</a:t>
            </a:r>
            <a:r>
              <a:rPr lang="en-US" altLang="zh-CN" sz="1800" dirty="0">
                <a:solidFill>
                  <a:srgbClr val="000000"/>
                </a:solidFill>
              </a:rPr>
              <a:t>("* ");  </a:t>
            </a:r>
          </a:p>
          <a:p>
            <a:pPr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800" dirty="0">
                <a:solidFill>
                  <a:srgbClr val="000000"/>
                </a:solidFill>
              </a:rPr>
              <a:t>    	</a:t>
            </a:r>
            <a:r>
              <a:rPr lang="en-US" altLang="zh-CN" sz="1800" dirty="0" err="1">
                <a:solidFill>
                  <a:srgbClr val="000000"/>
                </a:solidFill>
              </a:rPr>
              <a:t>printf</a:t>
            </a:r>
            <a:r>
              <a:rPr lang="en-US" altLang="zh-CN" sz="1800" dirty="0">
                <a:solidFill>
                  <a:srgbClr val="000000"/>
                </a:solidFill>
              </a:rPr>
              <a:t>("\n");</a:t>
            </a:r>
          </a:p>
          <a:p>
            <a:pPr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800" dirty="0">
                <a:solidFill>
                  <a:srgbClr val="000000"/>
                </a:solidFill>
              </a:rPr>
              <a:t>   }</a:t>
            </a:r>
          </a:p>
          <a:p>
            <a:pPr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800" dirty="0">
                <a:solidFill>
                  <a:srgbClr val="000000"/>
                </a:solidFill>
              </a:rPr>
              <a:t>   return 0;</a:t>
            </a:r>
          </a:p>
          <a:p>
            <a:pPr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800" dirty="0">
                <a:solidFill>
                  <a:srgbClr val="000000"/>
                </a:solidFill>
              </a:rPr>
              <a:t>}</a:t>
            </a:r>
            <a:endParaRPr lang="zh-CN" altLang="en-US" sz="18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2704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7030A0"/>
                </a:solidFill>
              </a:rPr>
              <a:t>课后练习：</a:t>
            </a:r>
            <a:r>
              <a:rPr lang="zh-CN" altLang="en-US" dirty="0" smtClean="0"/>
              <a:t>打印</a:t>
            </a:r>
            <a:r>
              <a:rPr lang="zh-CN" altLang="en-US" dirty="0"/>
              <a:t>乘法口诀表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49087" y="3319943"/>
            <a:ext cx="8163275" cy="2556093"/>
          </a:xfrm>
        </p:spPr>
        <p:txBody>
          <a:bodyPr/>
          <a:lstStyle/>
          <a:p>
            <a:pPr marL="285750" lvl="1" indent="0">
              <a:lnSpc>
                <a:spcPct val="100000"/>
              </a:lnSpc>
              <a:buNone/>
            </a:pPr>
            <a:r>
              <a:rPr lang="en-US" altLang="zh-CN" sz="1800" dirty="0"/>
              <a:t>int main()</a:t>
            </a:r>
          </a:p>
          <a:p>
            <a:pPr marL="285750" lvl="1" indent="0">
              <a:lnSpc>
                <a:spcPct val="100000"/>
              </a:lnSpc>
              <a:buNone/>
            </a:pPr>
            <a:r>
              <a:rPr lang="en-US" altLang="zh-CN" sz="1800" dirty="0"/>
              <a:t>{</a:t>
            </a:r>
          </a:p>
          <a:p>
            <a:pPr marL="285750" lvl="1" indent="0">
              <a:lnSpc>
                <a:spcPct val="100000"/>
              </a:lnSpc>
              <a:buNone/>
            </a:pPr>
            <a:r>
              <a:rPr lang="en-US" altLang="zh-CN" sz="1800" dirty="0"/>
              <a:t>     for(int  </a:t>
            </a:r>
            <a:r>
              <a:rPr lang="en-US" altLang="zh-CN" sz="1800" dirty="0" err="1"/>
              <a:t>i</a:t>
            </a:r>
            <a:r>
              <a:rPr lang="en-US" altLang="zh-CN" sz="1800" dirty="0"/>
              <a:t> = 1; </a:t>
            </a:r>
            <a:r>
              <a:rPr lang="en-US" altLang="zh-CN" sz="1800" dirty="0" err="1"/>
              <a:t>i</a:t>
            </a:r>
            <a:r>
              <a:rPr lang="en-US" altLang="zh-CN" sz="1800" dirty="0"/>
              <a:t> &lt;= 9; </a:t>
            </a:r>
            <a:r>
              <a:rPr lang="en-US" altLang="zh-CN" sz="1800" dirty="0" err="1"/>
              <a:t>i</a:t>
            </a:r>
            <a:r>
              <a:rPr lang="en-US" altLang="zh-CN" sz="1800" dirty="0"/>
              <a:t>++)    //</a:t>
            </a:r>
            <a:r>
              <a:rPr lang="zh-CN" altLang="en-US" sz="1800" dirty="0"/>
              <a:t>行</a:t>
            </a:r>
            <a:endParaRPr lang="en-US" altLang="zh-CN" sz="1800" dirty="0"/>
          </a:p>
          <a:p>
            <a:pPr marL="285750" lvl="1" indent="0">
              <a:lnSpc>
                <a:spcPct val="100000"/>
              </a:lnSpc>
              <a:buNone/>
            </a:pPr>
            <a:r>
              <a:rPr lang="en-US" altLang="zh-CN" sz="1800" dirty="0"/>
              <a:t>     {</a:t>
            </a:r>
          </a:p>
          <a:p>
            <a:pPr marL="285750" lvl="1" indent="0">
              <a:lnSpc>
                <a:spcPct val="100000"/>
              </a:lnSpc>
              <a:buNone/>
            </a:pPr>
            <a:r>
              <a:rPr lang="en-US" altLang="zh-CN" sz="1800" dirty="0"/>
              <a:t>          for(int j = 1;</a:t>
            </a:r>
            <a:r>
              <a:rPr lang="en-US" altLang="zh-CN" sz="1800" b="1" dirty="0">
                <a:solidFill>
                  <a:srgbClr val="0000CC"/>
                </a:solidFill>
              </a:rPr>
              <a:t> j &lt;=</a:t>
            </a:r>
            <a:r>
              <a:rPr lang="en-US" altLang="zh-CN" sz="1800" b="1" dirty="0" err="1">
                <a:solidFill>
                  <a:srgbClr val="0000CC"/>
                </a:solidFill>
              </a:rPr>
              <a:t>i</a:t>
            </a:r>
            <a:r>
              <a:rPr lang="en-US" altLang="zh-CN" sz="1800" dirty="0"/>
              <a:t>; </a:t>
            </a:r>
            <a:r>
              <a:rPr lang="en-US" altLang="zh-CN" sz="1800" dirty="0" err="1"/>
              <a:t>j++</a:t>
            </a:r>
            <a:r>
              <a:rPr lang="en-US" altLang="zh-CN" sz="1800" dirty="0"/>
              <a:t>)    //</a:t>
            </a:r>
            <a:r>
              <a:rPr lang="zh-CN" altLang="en-US" sz="1800" dirty="0"/>
              <a:t>列</a:t>
            </a:r>
            <a:endParaRPr lang="en-US" altLang="zh-CN" sz="1800" dirty="0"/>
          </a:p>
          <a:p>
            <a:pPr marL="285750" lvl="1" indent="0">
              <a:lnSpc>
                <a:spcPct val="100000"/>
              </a:lnSpc>
              <a:buNone/>
            </a:pPr>
            <a:r>
              <a:rPr lang="en-US" altLang="zh-CN" sz="1800" dirty="0"/>
              <a:t>                </a:t>
            </a:r>
            <a:r>
              <a:rPr lang="en-US" altLang="zh-CN" sz="1800" dirty="0" err="1"/>
              <a:t>printf</a:t>
            </a:r>
            <a:r>
              <a:rPr lang="en-US" altLang="zh-CN" sz="1800" dirty="0"/>
              <a:t>("%</a:t>
            </a:r>
            <a:r>
              <a:rPr lang="en-US" altLang="zh-CN" sz="1800" dirty="0" err="1"/>
              <a:t>dx%d</a:t>
            </a:r>
            <a:r>
              <a:rPr lang="en-US" altLang="zh-CN" sz="1800" dirty="0"/>
              <a:t>=%d\t", j, i, </a:t>
            </a:r>
            <a:r>
              <a:rPr lang="en-US" altLang="zh-CN" sz="1800" dirty="0" err="1"/>
              <a:t>i</a:t>
            </a:r>
            <a:r>
              <a:rPr lang="en-US" altLang="zh-CN" sz="1800" dirty="0"/>
              <a:t>*j );</a:t>
            </a:r>
          </a:p>
          <a:p>
            <a:pPr marL="285750" lvl="1" indent="0">
              <a:lnSpc>
                <a:spcPct val="100000"/>
              </a:lnSpc>
              <a:buNone/>
            </a:pPr>
            <a:r>
              <a:rPr lang="en-US" altLang="zh-CN" sz="1800" dirty="0"/>
              <a:t>          </a:t>
            </a:r>
            <a:r>
              <a:rPr lang="en-US" altLang="zh-CN" sz="1800" dirty="0" err="1"/>
              <a:t>printf</a:t>
            </a:r>
            <a:r>
              <a:rPr lang="en-US" altLang="zh-CN" sz="1800" dirty="0"/>
              <a:t>("\n");</a:t>
            </a:r>
          </a:p>
          <a:p>
            <a:pPr marL="285750" lvl="1" indent="0">
              <a:lnSpc>
                <a:spcPct val="100000"/>
              </a:lnSpc>
              <a:buNone/>
            </a:pPr>
            <a:r>
              <a:rPr lang="en-US" altLang="zh-CN" sz="1800" dirty="0"/>
              <a:t>     }</a:t>
            </a:r>
          </a:p>
          <a:p>
            <a:pPr marL="285750" lvl="1" indent="0">
              <a:lnSpc>
                <a:spcPct val="100000"/>
              </a:lnSpc>
              <a:buNone/>
            </a:pPr>
            <a:r>
              <a:rPr lang="en-US" altLang="zh-CN" sz="1800" dirty="0"/>
              <a:t>}</a:t>
            </a:r>
            <a:endParaRPr lang="zh-CN" altLang="en-US" sz="1800" dirty="0"/>
          </a:p>
        </p:txBody>
      </p:sp>
      <p:pic>
        <p:nvPicPr>
          <p:cNvPr id="17410" name="Picture 2" descr="乘法口诀表">
            <a:extLst>
              <a:ext uri="{FF2B5EF4-FFF2-40B4-BE49-F238E27FC236}">
                <a16:creationId xmlns:a16="http://schemas.microsoft.com/office/drawing/2014/main" id="{5BD35FB6-7B70-4F3A-868E-4A7FD82C22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069" y="839788"/>
            <a:ext cx="5664841" cy="2355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8509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7030A0"/>
                </a:solidFill>
              </a:rPr>
              <a:t>课后练习：</a:t>
            </a:r>
            <a:r>
              <a:rPr lang="zh-CN" altLang="en-US" dirty="0" smtClean="0"/>
              <a:t>打印</a:t>
            </a:r>
            <a:r>
              <a:rPr lang="zh-CN" altLang="en-US" dirty="0"/>
              <a:t>乘法口诀表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49087" y="3426903"/>
            <a:ext cx="8163275" cy="2556093"/>
          </a:xfrm>
        </p:spPr>
        <p:txBody>
          <a:bodyPr/>
          <a:lstStyle/>
          <a:p>
            <a:pPr marL="285750" lvl="1" indent="0">
              <a:lnSpc>
                <a:spcPct val="100000"/>
              </a:lnSpc>
              <a:buNone/>
            </a:pPr>
            <a:r>
              <a:rPr lang="en-US" altLang="zh-CN" sz="1800" dirty="0"/>
              <a:t>int main()</a:t>
            </a:r>
          </a:p>
          <a:p>
            <a:pPr marL="285750" lvl="1" indent="0">
              <a:lnSpc>
                <a:spcPct val="100000"/>
              </a:lnSpc>
              <a:buNone/>
            </a:pPr>
            <a:r>
              <a:rPr lang="en-US" altLang="zh-CN" sz="1800" dirty="0"/>
              <a:t>{</a:t>
            </a:r>
          </a:p>
          <a:p>
            <a:pPr marL="285750" lvl="1" indent="0">
              <a:lnSpc>
                <a:spcPct val="100000"/>
              </a:lnSpc>
              <a:buNone/>
            </a:pPr>
            <a:r>
              <a:rPr lang="en-US" altLang="zh-CN" sz="1800" dirty="0"/>
              <a:t>     for(int  </a:t>
            </a:r>
            <a:r>
              <a:rPr lang="en-US" altLang="zh-CN" sz="1800" dirty="0" err="1"/>
              <a:t>i</a:t>
            </a:r>
            <a:r>
              <a:rPr lang="en-US" altLang="zh-CN" sz="1800" dirty="0"/>
              <a:t> = 1; </a:t>
            </a:r>
            <a:r>
              <a:rPr lang="en-US" altLang="zh-CN" sz="1800" dirty="0" err="1"/>
              <a:t>i</a:t>
            </a:r>
            <a:r>
              <a:rPr lang="en-US" altLang="zh-CN" sz="1800" dirty="0"/>
              <a:t> &lt;= 9; </a:t>
            </a:r>
            <a:r>
              <a:rPr lang="en-US" altLang="zh-CN" sz="1800" dirty="0" err="1"/>
              <a:t>i</a:t>
            </a:r>
            <a:r>
              <a:rPr lang="en-US" altLang="zh-CN" sz="1800" dirty="0"/>
              <a:t>++)    //</a:t>
            </a:r>
            <a:r>
              <a:rPr lang="zh-CN" altLang="en-US" sz="1800" dirty="0"/>
              <a:t>行</a:t>
            </a:r>
            <a:endParaRPr lang="en-US" altLang="zh-CN" sz="1800" dirty="0"/>
          </a:p>
          <a:p>
            <a:pPr marL="285750" lvl="1" indent="0">
              <a:lnSpc>
                <a:spcPct val="100000"/>
              </a:lnSpc>
              <a:buNone/>
            </a:pPr>
            <a:r>
              <a:rPr lang="en-US" altLang="zh-CN" sz="1800" dirty="0"/>
              <a:t>     {</a:t>
            </a:r>
          </a:p>
          <a:p>
            <a:pPr marL="285750" lvl="1" indent="0">
              <a:lnSpc>
                <a:spcPct val="100000"/>
              </a:lnSpc>
              <a:buNone/>
            </a:pPr>
            <a:r>
              <a:rPr lang="en-US" altLang="zh-CN" sz="1800" dirty="0"/>
              <a:t>          for(int j = 1; </a:t>
            </a:r>
            <a:r>
              <a:rPr lang="en-US" altLang="zh-CN" sz="1800" b="1" dirty="0">
                <a:solidFill>
                  <a:srgbClr val="0000CC"/>
                </a:solidFill>
              </a:rPr>
              <a:t>j &lt;=</a:t>
            </a:r>
            <a:r>
              <a:rPr lang="en-US" altLang="zh-CN" sz="1800" b="1" dirty="0" err="1">
                <a:solidFill>
                  <a:srgbClr val="0000CC"/>
                </a:solidFill>
              </a:rPr>
              <a:t>i</a:t>
            </a:r>
            <a:r>
              <a:rPr lang="en-US" altLang="zh-CN" sz="1800" dirty="0"/>
              <a:t>; </a:t>
            </a:r>
            <a:r>
              <a:rPr lang="en-US" altLang="zh-CN" sz="1800" dirty="0" err="1"/>
              <a:t>j++</a:t>
            </a:r>
            <a:r>
              <a:rPr lang="en-US" altLang="zh-CN" sz="1800" dirty="0"/>
              <a:t>)    //</a:t>
            </a:r>
            <a:r>
              <a:rPr lang="zh-CN" altLang="en-US" sz="1800" dirty="0"/>
              <a:t>列</a:t>
            </a:r>
            <a:endParaRPr lang="en-US" altLang="zh-CN" sz="1800" dirty="0"/>
          </a:p>
          <a:p>
            <a:pPr marL="285750" lvl="1" indent="0">
              <a:lnSpc>
                <a:spcPct val="100000"/>
              </a:lnSpc>
              <a:buNone/>
            </a:pPr>
            <a:r>
              <a:rPr lang="en-US" altLang="zh-CN" sz="1800" dirty="0"/>
              <a:t>                </a:t>
            </a:r>
            <a:r>
              <a:rPr lang="en-US" altLang="zh-CN" sz="1800" dirty="0" err="1"/>
              <a:t>printf</a:t>
            </a:r>
            <a:r>
              <a:rPr lang="en-US" altLang="zh-CN" sz="1800" dirty="0"/>
              <a:t>("%</a:t>
            </a:r>
            <a:r>
              <a:rPr lang="en-US" altLang="zh-CN" sz="1800" dirty="0" err="1"/>
              <a:t>dx%d</a:t>
            </a:r>
            <a:r>
              <a:rPr lang="en-US" altLang="zh-CN" sz="1800" dirty="0"/>
              <a:t>=%d\t", i, j, </a:t>
            </a:r>
            <a:r>
              <a:rPr lang="en-US" altLang="zh-CN" sz="1800" dirty="0" err="1"/>
              <a:t>i</a:t>
            </a:r>
            <a:r>
              <a:rPr lang="en-US" altLang="zh-CN" sz="1800" dirty="0"/>
              <a:t>*j );</a:t>
            </a:r>
          </a:p>
          <a:p>
            <a:pPr marL="285750" lvl="1" indent="0">
              <a:lnSpc>
                <a:spcPct val="100000"/>
              </a:lnSpc>
              <a:buNone/>
            </a:pPr>
            <a:r>
              <a:rPr lang="en-US" altLang="zh-CN" sz="1800" dirty="0"/>
              <a:t>          </a:t>
            </a:r>
            <a:r>
              <a:rPr lang="en-US" altLang="zh-CN" sz="1800" dirty="0" err="1"/>
              <a:t>printf</a:t>
            </a:r>
            <a:r>
              <a:rPr lang="en-US" altLang="zh-CN" sz="1800" dirty="0"/>
              <a:t>("\n");</a:t>
            </a:r>
          </a:p>
          <a:p>
            <a:pPr marL="285750" lvl="1" indent="0">
              <a:lnSpc>
                <a:spcPct val="100000"/>
              </a:lnSpc>
              <a:buNone/>
            </a:pPr>
            <a:r>
              <a:rPr lang="en-US" altLang="zh-CN" sz="1800" dirty="0"/>
              <a:t>     }</a:t>
            </a:r>
          </a:p>
          <a:p>
            <a:pPr marL="285750" lvl="1" indent="0">
              <a:lnSpc>
                <a:spcPct val="100000"/>
              </a:lnSpc>
              <a:buNone/>
            </a:pPr>
            <a:r>
              <a:rPr lang="en-US" altLang="zh-CN" sz="1800" dirty="0"/>
              <a:t>}</a:t>
            </a:r>
            <a:endParaRPr lang="zh-CN" altLang="en-US" sz="18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B80A16E-17B2-4D01-99DA-6BB5F278BB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400" y="872907"/>
            <a:ext cx="7283436" cy="2373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740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rgbClr val="7030A0"/>
                </a:solidFill>
              </a:rPr>
              <a:t>回顾：</a:t>
            </a:r>
            <a:r>
              <a:rPr lang="en-US" altLang="zh-CN" dirty="0"/>
              <a:t>break</a:t>
            </a:r>
            <a:r>
              <a:rPr lang="zh-CN" altLang="en-US" dirty="0"/>
              <a:t>、</a:t>
            </a:r>
            <a:r>
              <a:rPr lang="en-US" altLang="zh-CN" dirty="0"/>
              <a:t>continue</a:t>
            </a:r>
            <a:r>
              <a:rPr lang="zh-CN" altLang="en-US" dirty="0"/>
              <a:t>、</a:t>
            </a:r>
            <a:r>
              <a:rPr lang="en-US" altLang="zh-CN" dirty="0" err="1"/>
              <a:t>goto</a:t>
            </a:r>
            <a:r>
              <a:rPr lang="zh-CN" altLang="en-US" dirty="0"/>
              <a:t>语句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dirty="0"/>
              <a:t>注意 </a:t>
            </a:r>
            <a:r>
              <a:rPr lang="en-US" altLang="zh-CN" sz="2000" dirty="0"/>
              <a:t>break</a:t>
            </a:r>
            <a:r>
              <a:rPr lang="zh-CN" altLang="en-US" sz="2000" dirty="0"/>
              <a:t>与</a:t>
            </a:r>
            <a:r>
              <a:rPr lang="en-US" altLang="zh-CN" sz="2000" dirty="0"/>
              <a:t>continue</a:t>
            </a:r>
            <a:r>
              <a:rPr lang="zh-CN" altLang="en-US" sz="2000" dirty="0"/>
              <a:t>的使用；</a:t>
            </a:r>
            <a:endParaRPr lang="en-US" altLang="zh-CN" sz="2000" dirty="0"/>
          </a:p>
          <a:p>
            <a:pPr marL="971550" lvl="1"/>
            <a:r>
              <a:rPr lang="en-US" altLang="zh-CN" sz="1800" dirty="0"/>
              <a:t>break: </a:t>
            </a:r>
            <a:r>
              <a:rPr lang="zh-CN" altLang="en-US" sz="1800" dirty="0"/>
              <a:t>结束（退出）当前循环</a:t>
            </a:r>
            <a:endParaRPr lang="en-US" altLang="zh-CN" sz="1800" dirty="0"/>
          </a:p>
          <a:p>
            <a:pPr marL="1371600" lvl="2" indent="-342900"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0000CC"/>
                </a:solidFill>
              </a:rPr>
              <a:t>break</a:t>
            </a:r>
            <a:r>
              <a:rPr lang="zh-CN" altLang="en-US" sz="1600" dirty="0">
                <a:solidFill>
                  <a:srgbClr val="0000CC"/>
                </a:solidFill>
              </a:rPr>
              <a:t>退出</a:t>
            </a:r>
            <a:r>
              <a:rPr lang="zh-CN" altLang="en-US" sz="1600" dirty="0">
                <a:solidFill>
                  <a:srgbClr val="FF0000"/>
                </a:solidFill>
              </a:rPr>
              <a:t>当前</a:t>
            </a:r>
            <a:r>
              <a:rPr lang="zh-CN" altLang="en-US" sz="1600" dirty="0">
                <a:solidFill>
                  <a:srgbClr val="0000CC"/>
                </a:solidFill>
              </a:rPr>
              <a:t>循环</a:t>
            </a:r>
            <a:endParaRPr lang="en-US" altLang="zh-CN" sz="1600" dirty="0">
              <a:solidFill>
                <a:srgbClr val="0000CC"/>
              </a:solidFill>
            </a:endParaRPr>
          </a:p>
          <a:p>
            <a:pPr marL="1371600" lvl="2" indent="-342900">
              <a:buFont typeface="Arial" panose="020B0604020202020204" pitchFamily="34" charset="0"/>
              <a:buChar char="•"/>
            </a:pPr>
            <a:r>
              <a:rPr lang="zh-CN" altLang="en-US" sz="1600" dirty="0"/>
              <a:t>一般与条件语句结合使用控制循环体的执行</a:t>
            </a:r>
            <a:endParaRPr lang="en-US" altLang="zh-CN" sz="1600" dirty="0"/>
          </a:p>
          <a:p>
            <a:pPr marL="971550" lvl="1"/>
            <a:r>
              <a:rPr lang="en-US" altLang="zh-CN" sz="1800" dirty="0"/>
              <a:t>continue</a:t>
            </a:r>
            <a:r>
              <a:rPr lang="zh-CN" altLang="en-US" sz="1800" dirty="0"/>
              <a:t>：进入下一轮循环，不执行循环体中</a:t>
            </a:r>
            <a:r>
              <a:rPr lang="en-US" altLang="zh-CN" sz="1800" dirty="0"/>
              <a:t>continue</a:t>
            </a:r>
            <a:r>
              <a:rPr lang="zh-CN" altLang="en-US" sz="1800" dirty="0"/>
              <a:t>后的语句</a:t>
            </a:r>
            <a:endParaRPr lang="en-US" altLang="zh-CN" sz="1800" dirty="0"/>
          </a:p>
          <a:p>
            <a:pPr marL="1371600" lvl="2" indent="-342900">
              <a:buFont typeface="Wingdings" panose="05000000000000000000" pitchFamily="2" charset="2"/>
              <a:buChar char="ü"/>
            </a:pPr>
            <a:r>
              <a:rPr lang="zh-CN" altLang="en-US" sz="1600" dirty="0">
                <a:solidFill>
                  <a:srgbClr val="0000CC"/>
                </a:solidFill>
              </a:rPr>
              <a:t>使</a:t>
            </a:r>
            <a:r>
              <a:rPr lang="zh-CN" altLang="en-US" sz="1600" dirty="0">
                <a:solidFill>
                  <a:srgbClr val="FF0000"/>
                </a:solidFill>
              </a:rPr>
              <a:t>当前</a:t>
            </a:r>
            <a:r>
              <a:rPr lang="zh-CN" altLang="en-US" sz="1600" dirty="0">
                <a:solidFill>
                  <a:srgbClr val="0000CC"/>
                </a:solidFill>
              </a:rPr>
              <a:t>循环进入下一轮循环；</a:t>
            </a:r>
            <a:endParaRPr lang="en-US" altLang="zh-CN" sz="1600" dirty="0">
              <a:solidFill>
                <a:srgbClr val="0000CC"/>
              </a:solidFill>
            </a:endParaRPr>
          </a:p>
          <a:p>
            <a:pPr marL="1371600" lvl="2" indent="-342900">
              <a:buFont typeface="Wingdings" panose="05000000000000000000" pitchFamily="2" charset="2"/>
              <a:buChar char="ü"/>
            </a:pPr>
            <a:r>
              <a:rPr lang="zh-CN" altLang="en-US" sz="1600" dirty="0"/>
              <a:t>不执行本轮循环</a:t>
            </a:r>
            <a:r>
              <a:rPr lang="en-US" altLang="zh-CN" sz="1600" dirty="0"/>
              <a:t>continue</a:t>
            </a:r>
            <a:r>
              <a:rPr lang="zh-CN" altLang="en-US" sz="1600" dirty="0"/>
              <a:t>后的语句；</a:t>
            </a:r>
            <a:endParaRPr lang="en-US" altLang="zh-CN" sz="1600" dirty="0"/>
          </a:p>
          <a:p>
            <a:pPr marL="1371600" lvl="2" indent="-342900">
              <a:buFont typeface="Wingdings" panose="05000000000000000000" pitchFamily="2" charset="2"/>
              <a:buChar char="ü"/>
            </a:pPr>
            <a:r>
              <a:rPr lang="zh-CN" altLang="en-US" sz="1600" dirty="0"/>
              <a:t>一般与条件语句结合使用控制循环体的执行</a:t>
            </a:r>
            <a:endParaRPr lang="en-US" altLang="zh-CN" sz="1600" dirty="0"/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dirty="0"/>
              <a:t>注意</a:t>
            </a:r>
            <a:r>
              <a:rPr lang="en-US" altLang="zh-CN" sz="2000" dirty="0" err="1"/>
              <a:t>goto</a:t>
            </a:r>
            <a:r>
              <a:rPr lang="zh-CN" altLang="en-US" sz="2000" dirty="0"/>
              <a:t>语句在循环结构中的使用</a:t>
            </a:r>
            <a:endParaRPr lang="en-US" altLang="zh-CN" sz="2000" dirty="0"/>
          </a:p>
          <a:p>
            <a:pPr marL="971550" lvl="1"/>
            <a:r>
              <a:rPr lang="en-US" altLang="zh-CN" sz="1800" dirty="0" err="1"/>
              <a:t>goto</a:t>
            </a:r>
            <a:r>
              <a:rPr lang="zh-CN" altLang="en-US" sz="1800" dirty="0"/>
              <a:t>语句可以从</a:t>
            </a:r>
            <a:r>
              <a:rPr lang="zh-CN" altLang="en-US" sz="1800" dirty="0">
                <a:solidFill>
                  <a:srgbClr val="FF0000"/>
                </a:solidFill>
              </a:rPr>
              <a:t>当前</a:t>
            </a:r>
            <a:r>
              <a:rPr lang="zh-CN" altLang="en-US" sz="1800" dirty="0">
                <a:solidFill>
                  <a:srgbClr val="0000CC"/>
                </a:solidFill>
              </a:rPr>
              <a:t>循环体</a:t>
            </a:r>
            <a:r>
              <a:rPr lang="zh-CN" altLang="en-US" sz="1800" dirty="0">
                <a:solidFill>
                  <a:srgbClr val="C00000"/>
                </a:solidFill>
              </a:rPr>
              <a:t>内</a:t>
            </a:r>
            <a:r>
              <a:rPr lang="zh-CN" altLang="en-US" sz="1800" dirty="0"/>
              <a:t>转到</a:t>
            </a:r>
            <a:r>
              <a:rPr lang="zh-CN" altLang="en-US" sz="1800" dirty="0">
                <a:solidFill>
                  <a:srgbClr val="FF0000"/>
                </a:solidFill>
              </a:rPr>
              <a:t>当前</a:t>
            </a:r>
            <a:r>
              <a:rPr lang="zh-CN" altLang="en-US" sz="1800" dirty="0">
                <a:solidFill>
                  <a:srgbClr val="0000CC"/>
                </a:solidFill>
              </a:rPr>
              <a:t>循环体</a:t>
            </a:r>
            <a:r>
              <a:rPr lang="zh-CN" altLang="en-US" sz="1800" dirty="0">
                <a:solidFill>
                  <a:srgbClr val="C00000"/>
                </a:solidFill>
              </a:rPr>
              <a:t>外</a:t>
            </a:r>
            <a:r>
              <a:rPr lang="zh-CN" altLang="en-US" sz="1800" dirty="0"/>
              <a:t>，但不能从循环体外转到循环体内；</a:t>
            </a:r>
            <a:endParaRPr lang="en-US" altLang="zh-CN" sz="1800" dirty="0"/>
          </a:p>
          <a:p>
            <a:pPr marL="971550" lvl="1"/>
            <a:r>
              <a:rPr lang="zh-CN" altLang="en-US" sz="1800" dirty="0"/>
              <a:t>注意语句</a:t>
            </a:r>
            <a:r>
              <a:rPr lang="en-US" altLang="zh-CN" sz="1800" dirty="0" err="1"/>
              <a:t>goto</a:t>
            </a:r>
            <a:r>
              <a:rPr lang="en-US" altLang="zh-CN" sz="1800" dirty="0"/>
              <a:t> L;</a:t>
            </a:r>
            <a:r>
              <a:rPr lang="zh-CN" altLang="en-US" sz="1800" dirty="0"/>
              <a:t>与标号</a:t>
            </a:r>
            <a:r>
              <a:rPr lang="en-US" altLang="zh-CN" sz="1800" dirty="0"/>
              <a:t>L</a:t>
            </a:r>
            <a:r>
              <a:rPr lang="zh-CN" altLang="en-US" sz="1800" dirty="0"/>
              <a:t>之间不允许出现变量声明，标号</a:t>
            </a:r>
            <a:r>
              <a:rPr lang="en-US" altLang="zh-CN" sz="1800" dirty="0"/>
              <a:t>L</a:t>
            </a:r>
            <a:r>
              <a:rPr lang="zh-CN" altLang="en-US" sz="1800" dirty="0"/>
              <a:t>之后至少有一条语句；不能是程序或函数的最后一个“</a:t>
            </a:r>
            <a:r>
              <a:rPr lang="en-US" altLang="zh-CN" sz="1800" dirty="0"/>
              <a:t>}</a:t>
            </a:r>
            <a:r>
              <a:rPr lang="zh-CN" altLang="en-US" sz="1800" dirty="0"/>
              <a:t>”；</a:t>
            </a:r>
            <a:endParaRPr lang="en-US" altLang="zh-CN" sz="1800" dirty="0"/>
          </a:p>
          <a:p>
            <a:pPr marL="971550" lvl="1"/>
            <a:r>
              <a:rPr lang="en-US" altLang="zh-CN" sz="1800" b="1" dirty="0" err="1">
                <a:solidFill>
                  <a:srgbClr val="0000CC"/>
                </a:solidFill>
              </a:rPr>
              <a:t>goto</a:t>
            </a:r>
            <a:r>
              <a:rPr lang="zh-CN" altLang="en-US" sz="1800" b="1" dirty="0">
                <a:solidFill>
                  <a:srgbClr val="0000CC"/>
                </a:solidFill>
              </a:rPr>
              <a:t>语句可以最内重循环直接跳出到最外重循环的外面，以结束该多重循环；</a:t>
            </a:r>
            <a:endParaRPr lang="en-US" altLang="zh-CN" sz="1800" b="1" dirty="0">
              <a:solidFill>
                <a:srgbClr val="0000CC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zh-CN" dirty="0"/>
          </a:p>
          <a:p>
            <a:pPr marL="342900" indent="-342900">
              <a:buFont typeface="Wingdings" panose="05000000000000000000" pitchFamily="2" charset="2"/>
              <a:buChar char="l"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18464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while</a:t>
            </a:r>
            <a:r>
              <a:rPr lang="zh-CN" altLang="en-US" dirty="0"/>
              <a:t>循环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b="1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又称为当循环；</a:t>
            </a:r>
            <a:endParaRPr lang="en-US" altLang="zh-CN" sz="2000" b="1" dirty="0">
              <a:solidFill>
                <a:srgbClr val="0000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while (</a:t>
            </a: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表达式</a:t>
            </a: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  {</a:t>
            </a: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语句</a:t>
            </a: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块</a:t>
            </a: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);}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r>
              <a:rPr lang="en-US" altLang="zh-CN" sz="20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while (A) </a:t>
            </a:r>
            <a:r>
              <a:rPr lang="en-US" altLang="zh-CN" sz="2000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  <a:p>
            <a:pPr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20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{ </a:t>
            </a:r>
          </a:p>
          <a:p>
            <a:pPr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20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B;  //</a:t>
            </a:r>
            <a:r>
              <a:rPr lang="zh-CN" altLang="en-US" sz="2000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循环体</a:t>
            </a:r>
            <a:endParaRPr lang="en-US" altLang="zh-CN" sz="2000" b="1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20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</a:t>
            </a:r>
            <a:r>
              <a:rPr lang="en-US" altLang="zh-CN" sz="20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US" altLang="zh-CN" sz="2000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71550" lvl="1"/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如果</a:t>
            </a:r>
            <a:r>
              <a:rPr lang="zh-CN" altLang="en-US" sz="1600" b="1" dirty="0">
                <a:solidFill>
                  <a:srgbClr val="00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表达式</a:t>
            </a:r>
            <a:r>
              <a:rPr lang="en-US" altLang="zh-CN" sz="1600" b="1" dirty="0">
                <a:solidFill>
                  <a:srgbClr val="00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的值</a:t>
            </a:r>
            <a:r>
              <a:rPr lang="zh-CN" altLang="en-US" sz="16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为</a:t>
            </a:r>
            <a:r>
              <a:rPr lang="zh-CN" altLang="en-US" sz="1600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“假”</a:t>
            </a:r>
            <a:r>
              <a:rPr lang="zh-CN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，不执行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循环体</a:t>
            </a:r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zh-CN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，循环结束；</a:t>
            </a:r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71550" lvl="1"/>
            <a:r>
              <a:rPr lang="zh-CN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如果</a:t>
            </a:r>
            <a:r>
              <a:rPr lang="zh-CN" altLang="en-US" sz="1600" b="1" dirty="0" smtClean="0">
                <a:solidFill>
                  <a:srgbClr val="00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表达式</a:t>
            </a:r>
            <a:r>
              <a:rPr lang="en-US" altLang="zh-CN" sz="1600" b="1" dirty="0" smtClean="0">
                <a:solidFill>
                  <a:srgbClr val="00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的值</a:t>
            </a:r>
            <a:r>
              <a:rPr lang="zh-CN" altLang="en-US" sz="1600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为“真”</a:t>
            </a:r>
            <a:r>
              <a:rPr lang="zh-CN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，则执行循环体</a:t>
            </a:r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zh-CN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；</a:t>
            </a:r>
            <a:endParaRPr lang="en-US" altLang="zh-CN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71550" lvl="1"/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然后</a:t>
            </a:r>
            <a:r>
              <a:rPr lang="zh-CN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判断</a:t>
            </a:r>
            <a:r>
              <a:rPr lang="zh-CN" altLang="en-US" sz="1600" b="1" dirty="0">
                <a:solidFill>
                  <a:srgbClr val="00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表达式</a:t>
            </a:r>
            <a:r>
              <a:rPr lang="en-US" altLang="zh-CN" sz="1600" b="1" dirty="0">
                <a:solidFill>
                  <a:srgbClr val="00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的值</a:t>
            </a:r>
            <a:r>
              <a:rPr lang="zh-CN" altLang="en-US" sz="1600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是否为“真”</a:t>
            </a:r>
            <a:r>
              <a:rPr lang="zh-CN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，如果为</a:t>
            </a:r>
            <a:r>
              <a:rPr lang="zh-CN" altLang="en-US" sz="1600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“真”</a:t>
            </a:r>
            <a:r>
              <a:rPr lang="zh-CN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，则继续执行循环体</a:t>
            </a:r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zh-CN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；</a:t>
            </a:r>
            <a:endParaRPr lang="en-US" altLang="zh-CN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71550" lvl="1"/>
            <a:r>
              <a:rPr lang="zh-CN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如此循环往复；</a:t>
            </a:r>
            <a:endParaRPr lang="en-US" altLang="zh-CN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71550" lvl="1"/>
            <a:r>
              <a:rPr lang="zh-CN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直到</a:t>
            </a:r>
            <a:r>
              <a:rPr lang="zh-CN" altLang="en-US" sz="1600" b="1" dirty="0" smtClean="0">
                <a:solidFill>
                  <a:srgbClr val="00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表达式</a:t>
            </a:r>
            <a:r>
              <a:rPr lang="en-US" altLang="zh-CN" sz="1600" b="1" dirty="0" smtClean="0">
                <a:solidFill>
                  <a:srgbClr val="00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的值</a:t>
            </a:r>
            <a:r>
              <a:rPr lang="zh-CN" altLang="en-US" sz="1600" dirty="0" smtClean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为“假”为止</a:t>
            </a:r>
            <a:r>
              <a:rPr lang="zh-CN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，循环结束；</a:t>
            </a:r>
            <a:endParaRPr lang="en-US" altLang="zh-CN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理论上，</a:t>
            </a:r>
            <a:endParaRPr lang="en-US" altLang="zh-CN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71550" lvl="1"/>
            <a:r>
              <a:rPr lang="zh-CN" altLang="en-US" sz="1600" b="1" dirty="0">
                <a:solidFill>
                  <a:srgbClr val="00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表达式</a:t>
            </a:r>
            <a:r>
              <a:rPr lang="en-US" altLang="zh-CN" sz="1600" b="1" dirty="0">
                <a:solidFill>
                  <a:srgbClr val="00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应该是一个</a:t>
            </a:r>
            <a:r>
              <a:rPr lang="zh-CN" alt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逻辑表达式</a:t>
            </a:r>
            <a:r>
              <a:rPr lang="zh-CN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；</a:t>
            </a:r>
            <a:endParaRPr lang="en-US" altLang="zh-CN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71550" lvl="1"/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zh-CN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语言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中，</a:t>
            </a:r>
            <a:r>
              <a:rPr lang="zh-CN" altLang="en-US" sz="1600" b="1" dirty="0">
                <a:solidFill>
                  <a:srgbClr val="00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表达式</a:t>
            </a:r>
            <a:r>
              <a:rPr lang="en-US" altLang="zh-CN" sz="1600" b="1" dirty="0">
                <a:solidFill>
                  <a:srgbClr val="00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可以是</a:t>
            </a:r>
            <a:r>
              <a:rPr lang="zh-CN" altLang="en-US" sz="1600" dirty="0" smtClean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值为</a:t>
            </a:r>
            <a:r>
              <a:rPr lang="en-US" altLang="zh-CN" sz="1600" dirty="0" smtClean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zh-CN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或</a:t>
            </a:r>
            <a:r>
              <a:rPr lang="zh-CN" altLang="en-US" sz="1600" dirty="0" smtClean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非</a:t>
            </a:r>
            <a:r>
              <a:rPr lang="en-US" altLang="zh-CN" sz="1600" dirty="0" smtClean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zh-CN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的</a:t>
            </a:r>
            <a:r>
              <a:rPr lang="zh-CN" altLang="en-US" sz="160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任意表达式</a:t>
            </a:r>
            <a:r>
              <a:rPr lang="zh-CN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。（包括</a:t>
            </a:r>
            <a:r>
              <a:rPr lang="zh-CN" alt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逗号表达式）</a:t>
            </a:r>
            <a:endParaRPr lang="en-US" altLang="zh-CN" sz="1600" b="1" dirty="0" smtClean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zh-CN" altLang="en-US" dirty="0"/>
          </a:p>
        </p:txBody>
      </p:sp>
      <p:sp>
        <p:nvSpPr>
          <p:cNvPr id="5" name="圆角矩形标注 4"/>
          <p:cNvSpPr/>
          <p:nvPr/>
        </p:nvSpPr>
        <p:spPr bwMode="auto">
          <a:xfrm>
            <a:off x="3017808" y="2044931"/>
            <a:ext cx="4189615" cy="931025"/>
          </a:xfrm>
          <a:prstGeom prst="wedgeRoundRectCallout">
            <a:avLst>
              <a:gd name="adj1" fmla="val -20833"/>
              <a:gd name="adj2" fmla="val 48546"/>
              <a:gd name="adj3" fmla="val 16667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285750" marR="0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执行顺序：</a:t>
            </a:r>
            <a:r>
              <a:rPr kumimoji="0" lang="en-US" altLang="zh-CN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A</a:t>
            </a:r>
            <a:r>
              <a:rPr kumimoji="0" lang="en-US" altLang="zh-CN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sym typeface="Wingdings" panose="05000000000000000000" pitchFamily="2" charset="2"/>
              </a:rPr>
              <a:t>BAB</a:t>
            </a:r>
            <a:r>
              <a:rPr lang="en-US" altLang="zh-CN" sz="1600" dirty="0" smtClean="0">
                <a:solidFill>
                  <a:srgbClr val="000000"/>
                </a:solidFill>
                <a:ea typeface="宋体" panose="02010600030101010101" pitchFamily="2" charset="-122"/>
                <a:sym typeface="Wingdings" panose="05000000000000000000" pitchFamily="2" charset="2"/>
              </a:rPr>
              <a:t>….</a:t>
            </a:r>
          </a:p>
          <a:p>
            <a:pPr marL="285750" marR="0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直到</a:t>
            </a:r>
            <a:r>
              <a:rPr kumimoji="0" lang="en-US" altLang="zh-CN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A</a:t>
            </a:r>
            <a:r>
              <a:rPr kumimoji="0" lang="zh-CN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的值为“假”为止，则终止循环；</a:t>
            </a:r>
            <a:endParaRPr kumimoji="0" lang="en-US" altLang="zh-CN" sz="16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 smtClean="0">
                <a:solidFill>
                  <a:srgbClr val="000000"/>
                </a:solidFill>
                <a:ea typeface="宋体" panose="02010600030101010101" pitchFamily="2" charset="-122"/>
              </a:rPr>
              <a:t>A</a:t>
            </a:r>
            <a:r>
              <a:rPr lang="zh-CN" altLang="en-US" sz="1600" dirty="0" smtClean="0">
                <a:solidFill>
                  <a:srgbClr val="000000"/>
                </a:solidFill>
                <a:ea typeface="宋体" panose="02010600030101010101" pitchFamily="2" charset="-122"/>
              </a:rPr>
              <a:t>可以</a:t>
            </a:r>
            <a:r>
              <a:rPr lang="zh-CN" altLang="en-US" sz="1600" dirty="0">
                <a:solidFill>
                  <a:srgbClr val="000000"/>
                </a:solidFill>
                <a:ea typeface="宋体" panose="02010600030101010101" pitchFamily="2" charset="-122"/>
              </a:rPr>
              <a:t>是值</a:t>
            </a:r>
            <a:r>
              <a:rPr lang="zh-CN" altLang="en-US" sz="1600" dirty="0">
                <a:solidFill>
                  <a:srgbClr val="0000CC"/>
                </a:solidFill>
                <a:ea typeface="宋体" panose="02010600030101010101" pitchFamily="2" charset="-122"/>
              </a:rPr>
              <a:t>为</a:t>
            </a:r>
            <a:r>
              <a:rPr lang="en-US" altLang="zh-CN" sz="1600" dirty="0">
                <a:solidFill>
                  <a:srgbClr val="0000CC"/>
                </a:solidFill>
                <a:ea typeface="宋体" panose="02010600030101010101" pitchFamily="2" charset="-122"/>
              </a:rPr>
              <a:t>0</a:t>
            </a:r>
            <a:r>
              <a:rPr lang="zh-CN" altLang="en-US" sz="1600" dirty="0">
                <a:solidFill>
                  <a:srgbClr val="000000"/>
                </a:solidFill>
                <a:ea typeface="宋体" panose="02010600030101010101" pitchFamily="2" charset="-122"/>
              </a:rPr>
              <a:t>或</a:t>
            </a:r>
            <a:r>
              <a:rPr lang="zh-CN" altLang="en-US" sz="1600" dirty="0">
                <a:solidFill>
                  <a:srgbClr val="0000CC"/>
                </a:solidFill>
                <a:ea typeface="宋体" panose="02010600030101010101" pitchFamily="2" charset="-122"/>
              </a:rPr>
              <a:t>非</a:t>
            </a:r>
            <a:r>
              <a:rPr lang="en-US" altLang="zh-CN" sz="1600" dirty="0">
                <a:solidFill>
                  <a:srgbClr val="0000CC"/>
                </a:solidFill>
                <a:ea typeface="宋体" panose="02010600030101010101" pitchFamily="2" charset="-122"/>
              </a:rPr>
              <a:t>0</a:t>
            </a:r>
            <a:r>
              <a:rPr lang="zh-CN" altLang="en-US" sz="1600" dirty="0">
                <a:solidFill>
                  <a:srgbClr val="000000"/>
                </a:solidFill>
                <a:ea typeface="宋体" panose="02010600030101010101" pitchFamily="2" charset="-122"/>
              </a:rPr>
              <a:t>的任意表达式</a:t>
            </a:r>
            <a:r>
              <a:rPr lang="zh-CN" altLang="en-US" sz="1600" dirty="0" smtClean="0">
                <a:solidFill>
                  <a:srgbClr val="000000"/>
                </a:solidFill>
                <a:ea typeface="宋体" panose="02010600030101010101" pitchFamily="2" charset="-122"/>
              </a:rPr>
              <a:t>。</a:t>
            </a:r>
            <a:endParaRPr lang="zh-CN" altLang="en-US" sz="1600" dirty="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14332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while</a:t>
            </a:r>
            <a:r>
              <a:rPr lang="zh-CN" altLang="en-US" dirty="0" smtClean="0"/>
              <a:t>循环例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indent="-342900">
              <a:buFont typeface="Wingdings" panose="05000000000000000000" pitchFamily="2" charset="2"/>
              <a:buChar char="l"/>
            </a:pPr>
            <a:r>
              <a:rPr lang="zh-CN" altLang="en-US" sz="2000" dirty="0" smtClean="0"/>
              <a:t>例</a:t>
            </a:r>
            <a:r>
              <a:rPr lang="zh-CN" altLang="en-US" sz="2000" dirty="0"/>
              <a:t>：</a:t>
            </a:r>
            <a:endParaRPr lang="en-US" altLang="zh-CN" sz="2000" dirty="0"/>
          </a:p>
          <a:p>
            <a:pPr marL="285750" lvl="1" indent="0">
              <a:buNone/>
            </a:pPr>
            <a:r>
              <a:rPr lang="en-US" altLang="zh-CN" b="1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b="1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 </a:t>
            </a:r>
            <a:r>
              <a:rPr lang="en-US" altLang="zh-CN" sz="1800" b="1" dirty="0" err="1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1800" b="1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=0;</a:t>
            </a:r>
          </a:p>
          <a:p>
            <a:pPr marL="285750" lvl="1" indent="0">
              <a:buNone/>
            </a:pPr>
            <a:r>
              <a:rPr lang="en-US" altLang="zh-CN" sz="1800" b="1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b="1" dirty="0" smtClean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while(</a:t>
            </a:r>
            <a:r>
              <a:rPr lang="en-US" altLang="zh-CN" sz="1800" b="1" dirty="0" err="1" smtClean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1800" b="1" dirty="0" smtClean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&lt;=99) </a:t>
            </a:r>
            <a:r>
              <a:rPr lang="en-US" altLang="zh-CN" sz="1800" b="1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{</a:t>
            </a:r>
          </a:p>
          <a:p>
            <a:pPr marL="285750" lvl="1" indent="0">
              <a:buNone/>
            </a:pPr>
            <a:r>
              <a:rPr lang="en-US" altLang="zh-CN" sz="1800" b="1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//</a:t>
            </a:r>
            <a:r>
              <a:rPr lang="zh-CN" altLang="en-US" sz="1800" b="1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循环体</a:t>
            </a:r>
            <a:endParaRPr lang="en-US" altLang="zh-CN" sz="1800" b="1" dirty="0">
              <a:solidFill>
                <a:srgbClr val="0000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1" indent="0">
              <a:buNone/>
            </a:pPr>
            <a:r>
              <a:rPr lang="en-US" altLang="zh-CN" sz="1800" b="1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</a:t>
            </a:r>
            <a:r>
              <a:rPr lang="en-US" altLang="zh-CN" sz="1800" b="1" dirty="0" err="1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1800" b="1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++;</a:t>
            </a:r>
          </a:p>
          <a:p>
            <a:pPr marL="285750" lvl="1" indent="0">
              <a:buNone/>
            </a:pPr>
            <a:r>
              <a:rPr lang="en-US" altLang="zh-CN" sz="1800" b="1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}</a:t>
            </a:r>
            <a:endParaRPr lang="zh-CN" altLang="en-US" sz="1800" b="1" dirty="0">
              <a:solidFill>
                <a:srgbClr val="0000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如果利用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循环，如何实现？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zh-CN" altLang="en-US" dirty="0"/>
          </a:p>
        </p:txBody>
      </p:sp>
      <p:sp>
        <p:nvSpPr>
          <p:cNvPr id="4" name="圆角矩形标注 3"/>
          <p:cNvSpPr/>
          <p:nvPr/>
        </p:nvSpPr>
        <p:spPr bwMode="auto">
          <a:xfrm>
            <a:off x="3358341" y="1562794"/>
            <a:ext cx="2468880" cy="822959"/>
          </a:xfrm>
          <a:prstGeom prst="wedgeRoundRectCallout">
            <a:avLst>
              <a:gd name="adj1" fmla="val -20159"/>
              <a:gd name="adj2" fmla="val 50290"/>
              <a:gd name="adj3" fmla="val 16667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lang="en-US" altLang="zh-CN" sz="1600" dirty="0">
                <a:solidFill>
                  <a:srgbClr val="000000"/>
                </a:solidFill>
                <a:ea typeface="宋体" panose="02010600030101010101" pitchFamily="2" charset="-122"/>
              </a:rPr>
              <a:t>f</a:t>
            </a:r>
            <a:r>
              <a:rPr lang="en-US" altLang="zh-CN" sz="1600" dirty="0" smtClean="0">
                <a:solidFill>
                  <a:srgbClr val="000000"/>
                </a:solidFill>
                <a:ea typeface="宋体" panose="02010600030101010101" pitchFamily="2" charset="-122"/>
              </a:rPr>
              <a:t>or (</a:t>
            </a:r>
            <a:r>
              <a:rPr lang="en-US" altLang="zh-CN" sz="1600" dirty="0" err="1" smtClean="0">
                <a:solidFill>
                  <a:srgbClr val="000000"/>
                </a:solidFill>
                <a:ea typeface="宋体" panose="02010600030101010101" pitchFamily="2" charset="-122"/>
              </a:rPr>
              <a:t>int</a:t>
            </a:r>
            <a:r>
              <a:rPr lang="en-US" altLang="zh-CN" sz="1600" dirty="0" smtClean="0">
                <a:solidFill>
                  <a:srgbClr val="000000"/>
                </a:solidFill>
                <a:ea typeface="宋体" panose="02010600030101010101" pitchFamily="2" charset="-122"/>
              </a:rPr>
              <a:t> </a:t>
            </a:r>
            <a:r>
              <a:rPr lang="en-US" altLang="zh-CN" sz="1600" dirty="0" err="1" smtClean="0">
                <a:solidFill>
                  <a:srgbClr val="000000"/>
                </a:solidFill>
                <a:ea typeface="宋体" panose="02010600030101010101" pitchFamily="2" charset="-122"/>
              </a:rPr>
              <a:t>i</a:t>
            </a:r>
            <a:r>
              <a:rPr lang="en-US" altLang="zh-CN" sz="1600" dirty="0" smtClean="0">
                <a:solidFill>
                  <a:srgbClr val="000000"/>
                </a:solidFill>
                <a:ea typeface="宋体" panose="02010600030101010101" pitchFamily="2" charset="-122"/>
              </a:rPr>
              <a:t>=0; </a:t>
            </a:r>
            <a:r>
              <a:rPr lang="en-US" altLang="zh-CN" sz="1600" dirty="0" err="1" smtClean="0">
                <a:solidFill>
                  <a:srgbClr val="000000"/>
                </a:solidFill>
                <a:ea typeface="宋体" panose="02010600030101010101" pitchFamily="2" charset="-122"/>
              </a:rPr>
              <a:t>i</a:t>
            </a:r>
            <a:r>
              <a:rPr lang="en-US" altLang="zh-CN" sz="1600" dirty="0" smtClean="0">
                <a:solidFill>
                  <a:srgbClr val="000000"/>
                </a:solidFill>
                <a:ea typeface="宋体" panose="02010600030101010101" pitchFamily="2" charset="-122"/>
              </a:rPr>
              <a:t>&lt;=99; </a:t>
            </a:r>
            <a:r>
              <a:rPr lang="en-US" altLang="zh-CN" sz="1600" dirty="0" err="1" smtClean="0">
                <a:solidFill>
                  <a:srgbClr val="000000"/>
                </a:solidFill>
                <a:ea typeface="宋体" panose="02010600030101010101" pitchFamily="2" charset="-122"/>
              </a:rPr>
              <a:t>i</a:t>
            </a:r>
            <a:r>
              <a:rPr lang="en-US" altLang="zh-CN" sz="1600" dirty="0" smtClean="0">
                <a:solidFill>
                  <a:srgbClr val="000000"/>
                </a:solidFill>
                <a:ea typeface="宋体" panose="02010600030101010101" pitchFamily="2" charset="-122"/>
              </a:rPr>
              <a:t>++)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 </a:t>
            </a:r>
            <a:r>
              <a:rPr kumimoji="0" lang="en-US" altLang="zh-CN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   </a:t>
            </a:r>
            <a:r>
              <a:rPr kumimoji="0" lang="zh-CN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循环体；</a:t>
            </a:r>
          </a:p>
        </p:txBody>
      </p:sp>
    </p:spTree>
    <p:extLst>
      <p:ext uri="{BB962C8B-B14F-4D97-AF65-F5344CB8AC3E}">
        <p14:creationId xmlns:p14="http://schemas.microsoft.com/office/powerpoint/2010/main" val="2849260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rgbClr val="7030A0"/>
                </a:solidFill>
              </a:rPr>
              <a:t>自学：</a:t>
            </a:r>
            <a:r>
              <a:rPr lang="zh-CN" altLang="en-US" dirty="0" smtClean="0"/>
              <a:t>当</a:t>
            </a:r>
            <a:r>
              <a:rPr lang="zh-CN" altLang="en-US" dirty="0"/>
              <a:t>循环结构图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232396" y="1322540"/>
            <a:ext cx="1779253" cy="374955"/>
          </a:xfrm>
        </p:spPr>
        <p:txBody>
          <a:bodyPr/>
          <a:lstStyle/>
          <a:p>
            <a:pPr>
              <a:buNone/>
            </a:pPr>
            <a:r>
              <a:rPr lang="zh-CN" altLang="en-US" dirty="0"/>
              <a:t>流程图</a:t>
            </a:r>
          </a:p>
        </p:txBody>
      </p:sp>
      <p:graphicFrame>
        <p:nvGraphicFramePr>
          <p:cNvPr id="4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70701932"/>
              </p:ext>
            </p:extLst>
          </p:nvPr>
        </p:nvGraphicFramePr>
        <p:xfrm>
          <a:off x="746620" y="2113684"/>
          <a:ext cx="2615866" cy="3092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479" name="Picture2" r:id="rId3" imgW="1743456" imgH="2790444" progId="Word.Picture.8">
                  <p:embed/>
                </p:oleObj>
              </mc:Choice>
              <mc:Fallback>
                <p:oleObj name="Picture2" r:id="rId3" imgW="1743456" imgH="2790444" progId="Word.Picture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6620" y="2113684"/>
                        <a:ext cx="2615866" cy="3092837"/>
                      </a:xfrm>
                      <a:prstGeom prst="rect">
                        <a:avLst/>
                      </a:prstGeom>
                      <a:solidFill>
                        <a:srgbClr val="0070C0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65793557"/>
              </p:ext>
            </p:extLst>
          </p:nvPr>
        </p:nvGraphicFramePr>
        <p:xfrm>
          <a:off x="4675909" y="2353109"/>
          <a:ext cx="2819400" cy="1652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480" name="Picture2" r:id="rId5" imgW="1609344" imgH="941832" progId="Word.Picture.8">
                  <p:embed/>
                </p:oleObj>
              </mc:Choice>
              <mc:Fallback>
                <p:oleObj name="Picture2" r:id="rId5" imgW="1609344" imgH="941832" progId="Word.Picture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75909" y="2353109"/>
                        <a:ext cx="2819400" cy="1652587"/>
                      </a:xfrm>
                      <a:prstGeom prst="rect">
                        <a:avLst/>
                      </a:prstGeom>
                      <a:solidFill>
                        <a:srgbClr val="0070C0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内容占位符 2">
            <a:extLst>
              <a:ext uri="{FF2B5EF4-FFF2-40B4-BE49-F238E27FC236}">
                <a16:creationId xmlns:a16="http://schemas.microsoft.com/office/drawing/2014/main" id="{1BC4DDD0-4912-4C94-909C-456F59267FB5}"/>
              </a:ext>
            </a:extLst>
          </p:cNvPr>
          <p:cNvSpPr txBox="1">
            <a:spLocks/>
          </p:cNvSpPr>
          <p:nvPr/>
        </p:nvSpPr>
        <p:spPr bwMode="auto">
          <a:xfrm>
            <a:off x="5040997" y="1414439"/>
            <a:ext cx="1779253" cy="374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l" defTabSz="685800" rtl="0" fontAlgn="base">
              <a:lnSpc>
                <a:spcPct val="90000"/>
              </a:lnSpc>
              <a:spcBef>
                <a:spcPts val="135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anose="05020102010507070707" pitchFamily="18" charset="2"/>
              <a:buChar char=""/>
              <a:defRPr sz="2400" kern="1200">
                <a:solidFill>
                  <a:srgbClr val="1A93C8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1pPr>
            <a:lvl2pPr marL="628650" indent="-342900" algn="l" defTabSz="685800" rtl="0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SzPct val="80000"/>
              <a:buFont typeface="Wingdings" panose="05000000000000000000" pitchFamily="2" charset="2"/>
              <a:buChar char="ü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2pPr>
            <a:lvl3pPr marL="857250" indent="-17145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Calibri" panose="020F0502020204030204" pitchFamily="34" charset="0"/>
              <a:buChar char="•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3pPr>
            <a:lvl4pPr marL="1200150" indent="-17145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Calibri" panose="020F0502020204030204" pitchFamily="34" charset="0"/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4pPr>
            <a:lvl5pPr marL="1543050" indent="-17145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Calibri" panose="020F0502020204030204" pitchFamily="34" charset="0"/>
              <a:buChar char="•"/>
              <a:defRPr sz="1300" kern="1200">
                <a:solidFill>
                  <a:srgbClr val="7F7F7F"/>
                </a:solidFill>
                <a:latin typeface="+mn-lt"/>
                <a:ea typeface="幼圆" panose="02010509060101010101" pitchFamily="49" charset="-122"/>
                <a:cs typeface="+mn-cs"/>
                <a:sym typeface="宋体" panose="02010600030101010101" pitchFamily="2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 2" panose="05020102010507070707" pitchFamily="18" charset="2"/>
              <a:buNone/>
            </a:pPr>
            <a:r>
              <a:rPr lang="en-US" altLang="zh-CN" dirty="0"/>
              <a:t>NS</a:t>
            </a:r>
            <a:r>
              <a:rPr lang="zh-CN" altLang="en-US" dirty="0"/>
              <a:t>图</a:t>
            </a:r>
          </a:p>
        </p:txBody>
      </p:sp>
    </p:spTree>
    <p:extLst>
      <p:ext uri="{BB962C8B-B14F-4D97-AF65-F5344CB8AC3E}">
        <p14:creationId xmlns:p14="http://schemas.microsoft.com/office/powerpoint/2010/main" val="2117002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485775" y="255588"/>
            <a:ext cx="8089900" cy="584200"/>
          </a:xfrm>
        </p:spPr>
        <p:txBody>
          <a:bodyPr/>
          <a:lstStyle/>
          <a:p>
            <a:r>
              <a:rPr lang="zh-CN" altLang="en-US" dirty="0">
                <a:solidFill>
                  <a:srgbClr val="7030A0"/>
                </a:solidFill>
              </a:rPr>
              <a:t>课后练习： </a:t>
            </a:r>
            <a:r>
              <a:rPr lang="en-US" altLang="zh-CN" dirty="0" smtClean="0"/>
              <a:t>while</a:t>
            </a:r>
            <a:r>
              <a:rPr lang="zh-CN" altLang="en-US" dirty="0"/>
              <a:t>循环例</a:t>
            </a:r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44742" y="1042341"/>
            <a:ext cx="7106686" cy="4108499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zh-CN" dirty="0" smtClean="0"/>
              <a:t>1~10</a:t>
            </a:r>
            <a:r>
              <a:rPr lang="zh-CN" altLang="en-US" dirty="0" smtClean="0"/>
              <a:t>累加</a:t>
            </a:r>
            <a:endParaRPr lang="en-US" altLang="zh-CN" dirty="0"/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zh-CN" dirty="0"/>
          </a:p>
          <a:p>
            <a:pPr lvl="1" indent="0">
              <a:buNone/>
            </a:pPr>
            <a:r>
              <a:rPr lang="en-US" altLang="zh-CN" dirty="0"/>
              <a:t>int </a:t>
            </a:r>
            <a:r>
              <a:rPr lang="en-US" altLang="zh-CN" dirty="0" err="1"/>
              <a:t>i</a:t>
            </a:r>
            <a:r>
              <a:rPr lang="en-US" altLang="zh-CN" dirty="0"/>
              <a:t>=1,sum=0</a:t>
            </a:r>
            <a:r>
              <a:rPr lang="en-US" altLang="zh-CN" dirty="0" smtClean="0"/>
              <a:t>; </a:t>
            </a:r>
            <a:r>
              <a:rPr lang="en-US" altLang="zh-CN" dirty="0" smtClean="0">
                <a:solidFill>
                  <a:srgbClr val="7030A0"/>
                </a:solidFill>
              </a:rPr>
              <a:t>//</a:t>
            </a:r>
            <a:r>
              <a:rPr lang="zh-CN" altLang="en-US" dirty="0" smtClean="0">
                <a:solidFill>
                  <a:srgbClr val="7030A0"/>
                </a:solidFill>
              </a:rPr>
              <a:t>累加操作，累计变量一定要初始化</a:t>
            </a:r>
            <a:endParaRPr lang="en-US" altLang="zh-CN" dirty="0">
              <a:solidFill>
                <a:srgbClr val="7030A0"/>
              </a:solidFill>
            </a:endParaRPr>
          </a:p>
          <a:p>
            <a:pPr lvl="1" indent="0">
              <a:buNone/>
            </a:pPr>
            <a:r>
              <a:rPr lang="en-US" altLang="zh-CN" dirty="0"/>
              <a:t>while (</a:t>
            </a:r>
            <a:r>
              <a:rPr lang="en-US" altLang="zh-CN" dirty="0" err="1"/>
              <a:t>i</a:t>
            </a:r>
            <a:r>
              <a:rPr lang="en-US" altLang="zh-CN" dirty="0"/>
              <a:t>&lt;=10)</a:t>
            </a:r>
          </a:p>
          <a:p>
            <a:pPr lvl="1" indent="0">
              <a:buNone/>
            </a:pPr>
            <a:r>
              <a:rPr lang="en-US" altLang="zh-CN" dirty="0"/>
              <a:t>{</a:t>
            </a:r>
          </a:p>
          <a:p>
            <a:pPr lvl="1" indent="0">
              <a:buNone/>
            </a:pPr>
            <a:r>
              <a:rPr lang="en-US" altLang="zh-CN" dirty="0"/>
              <a:t>    sum</a:t>
            </a:r>
            <a:r>
              <a:rPr lang="en-US" altLang="zh-CN" dirty="0" smtClean="0"/>
              <a:t>+=</a:t>
            </a:r>
            <a:r>
              <a:rPr lang="en-US" altLang="zh-CN" dirty="0" err="1" smtClean="0"/>
              <a:t>i</a:t>
            </a:r>
            <a:r>
              <a:rPr lang="en-US" altLang="zh-CN" dirty="0" smtClean="0"/>
              <a:t>;   </a:t>
            </a:r>
            <a:r>
              <a:rPr lang="en-US" altLang="zh-CN" dirty="0"/>
              <a:t>//</a:t>
            </a:r>
            <a:r>
              <a:rPr lang="en-US" altLang="zh-CN" dirty="0" smtClean="0"/>
              <a:t>sum=</a:t>
            </a:r>
            <a:r>
              <a:rPr lang="en-US" altLang="zh-CN" dirty="0" err="1" smtClean="0"/>
              <a:t>sum+i</a:t>
            </a:r>
            <a:r>
              <a:rPr lang="en-US" altLang="zh-CN" dirty="0" smtClean="0"/>
              <a:t>;</a:t>
            </a:r>
            <a:endParaRPr lang="en-US" altLang="zh-CN" dirty="0"/>
          </a:p>
          <a:p>
            <a:pPr lvl="1" indent="0">
              <a:buNone/>
            </a:pPr>
            <a:r>
              <a:rPr lang="en-US" altLang="zh-CN" dirty="0"/>
              <a:t>    </a:t>
            </a:r>
            <a:r>
              <a:rPr lang="en-US" altLang="zh-CN" dirty="0" err="1"/>
              <a:t>i</a:t>
            </a:r>
            <a:r>
              <a:rPr lang="en-US" altLang="zh-CN" dirty="0" smtClean="0"/>
              <a:t>++</a:t>
            </a:r>
            <a:r>
              <a:rPr lang="zh-CN" altLang="en-US" dirty="0" smtClean="0"/>
              <a:t>；</a:t>
            </a:r>
            <a:endParaRPr lang="en-US" altLang="zh-CN" dirty="0"/>
          </a:p>
          <a:p>
            <a:pPr lvl="1" indent="0">
              <a:buNone/>
            </a:pPr>
            <a:r>
              <a:rPr lang="en-US" altLang="zh-CN" dirty="0"/>
              <a:t>}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12947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关系表达式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342900" indent="-342900">
                  <a:buFont typeface="Wingdings" panose="05000000000000000000" pitchFamily="2" charset="2"/>
                  <a:buChar char="l"/>
                </a:pPr>
                <a:r>
                  <a:rPr lang="zh-CN" altLang="en-US" sz="2000" b="1" u="sng" dirty="0" smtClean="0">
                    <a:solidFill>
                      <a:srgbClr val="7D0C00"/>
                    </a:solidFill>
                  </a:rPr>
                  <a:t>同一优先级的运算符，其执行顺序由结合方向决定；</a:t>
                </a:r>
                <a:endParaRPr lang="en-US" altLang="zh-CN" sz="2000" b="1" u="sng" dirty="0">
                  <a:solidFill>
                    <a:srgbClr val="7D0C00"/>
                  </a:solidFill>
                </a:endParaRPr>
              </a:p>
              <a:p>
                <a:pPr marL="342900" indent="-342900">
                  <a:buFont typeface="Wingdings" panose="05000000000000000000" pitchFamily="2" charset="2"/>
                  <a:buChar char="l"/>
                </a:pPr>
                <a:r>
                  <a:rPr lang="en-US" altLang="zh-CN" sz="2000" dirty="0"/>
                  <a:t>C</a:t>
                </a:r>
                <a:r>
                  <a:rPr lang="zh-CN" altLang="en-US" sz="2000" dirty="0"/>
                  <a:t>语言规定：</a:t>
                </a:r>
                <a:r>
                  <a:rPr lang="zh-CN" altLang="en-US" sz="2000" b="1" dirty="0">
                    <a:solidFill>
                      <a:srgbClr val="C00000"/>
                    </a:solidFill>
                  </a:rPr>
                  <a:t>同级</a:t>
                </a:r>
                <a:r>
                  <a:rPr lang="zh-CN" altLang="en-US" sz="2000" dirty="0"/>
                  <a:t>算术运算符的结合方向为“</a:t>
                </a:r>
                <a:r>
                  <a:rPr lang="zh-CN" altLang="en-US" sz="2000" b="1" u="sng" dirty="0">
                    <a:solidFill>
                      <a:srgbClr val="C00000"/>
                    </a:solidFill>
                  </a:rPr>
                  <a:t>自左至右</a:t>
                </a:r>
                <a:r>
                  <a:rPr lang="zh-CN" altLang="en-US" sz="2000" dirty="0"/>
                  <a:t>”；</a:t>
                </a:r>
                <a:endParaRPr lang="en-US" altLang="zh-CN" sz="2000" dirty="0"/>
              </a:p>
              <a:p>
                <a:pPr marL="971550" lvl="1"/>
                <a:r>
                  <a:rPr lang="zh-CN" altLang="en-US" sz="1800" dirty="0"/>
                  <a:t>关系运算符 </a:t>
                </a:r>
                <a:r>
                  <a:rPr lang="en-US" altLang="zh-CN" sz="1800" dirty="0"/>
                  <a:t>&gt;</a:t>
                </a:r>
                <a:r>
                  <a:rPr lang="zh-CN" altLang="en-US" sz="1800" dirty="0"/>
                  <a:t>，</a:t>
                </a:r>
                <a:r>
                  <a:rPr lang="en-US" altLang="zh-CN" sz="1800" dirty="0"/>
                  <a:t>&gt;=</a:t>
                </a:r>
                <a:r>
                  <a:rPr lang="zh-CN" altLang="en-US" sz="1800" dirty="0"/>
                  <a:t>，</a:t>
                </a:r>
                <a:r>
                  <a:rPr lang="en-US" altLang="zh-CN" sz="1800" dirty="0"/>
                  <a:t>&lt;</a:t>
                </a:r>
                <a:r>
                  <a:rPr lang="zh-CN" altLang="en-US" sz="1800" dirty="0"/>
                  <a:t>，</a:t>
                </a:r>
                <a:r>
                  <a:rPr lang="en-US" altLang="zh-CN" sz="1800" dirty="0"/>
                  <a:t>&lt;= </a:t>
                </a:r>
                <a:r>
                  <a:rPr lang="zh-CN" altLang="en-US" sz="1800" dirty="0"/>
                  <a:t>的优先级相同；</a:t>
                </a:r>
                <a:endParaRPr lang="en-US" altLang="zh-CN" sz="1800" dirty="0"/>
              </a:p>
              <a:p>
                <a:pPr marL="342900" indent="-342900">
                  <a:buFont typeface="Wingdings" panose="05000000000000000000" pitchFamily="2" charset="2"/>
                  <a:buChar char="l"/>
                </a:pPr>
                <a:r>
                  <a:rPr lang="zh-CN" altLang="en-US" sz="2000" dirty="0"/>
                  <a:t>思考：</a:t>
                </a:r>
                <a:endParaRPr lang="en-US" altLang="zh-CN" sz="2000" dirty="0"/>
              </a:p>
              <a:p>
                <a:pPr marL="971550" lvl="1"/>
                <a:r>
                  <a:rPr lang="zh-CN" altLang="en-US" sz="1800" dirty="0">
                    <a:solidFill>
                      <a:srgbClr val="7030A0"/>
                    </a:solidFill>
                  </a:rPr>
                  <a:t>表达式 </a:t>
                </a:r>
                <a:r>
                  <a:rPr lang="en-US" altLang="zh-CN" sz="1800" dirty="0">
                    <a:solidFill>
                      <a:srgbClr val="7030A0"/>
                    </a:solidFill>
                  </a:rPr>
                  <a:t>23&lt;59&lt;2</a:t>
                </a:r>
                <a:r>
                  <a:rPr lang="zh-CN" altLang="en-US" sz="1800" dirty="0">
                    <a:solidFill>
                      <a:srgbClr val="7030A0"/>
                    </a:solidFill>
                  </a:rPr>
                  <a:t>的值是多少</a:t>
                </a:r>
                <a:r>
                  <a:rPr lang="zh-CN" altLang="en-US" sz="1800" dirty="0" smtClean="0">
                    <a:solidFill>
                      <a:srgbClr val="7030A0"/>
                    </a:solidFill>
                  </a:rPr>
                  <a:t>？</a:t>
                </a:r>
                <a:endParaRPr lang="en-US" altLang="zh-CN" sz="1800" dirty="0"/>
              </a:p>
              <a:p>
                <a:pPr marL="971550" lvl="1"/>
                <a:r>
                  <a:rPr lang="zh-CN" altLang="en-US" sz="1800" dirty="0">
                    <a:solidFill>
                      <a:srgbClr val="0000CC"/>
                    </a:solidFill>
                  </a:rPr>
                  <a:t>表达式 </a:t>
                </a:r>
                <a:r>
                  <a:rPr lang="en-US" altLang="zh-CN" sz="1800" dirty="0">
                    <a:solidFill>
                      <a:srgbClr val="0000CC"/>
                    </a:solidFill>
                  </a:rPr>
                  <a:t>23&lt;59&lt;0</a:t>
                </a:r>
                <a:r>
                  <a:rPr lang="zh-CN" altLang="en-US" sz="1800" dirty="0">
                    <a:solidFill>
                      <a:srgbClr val="0000CC"/>
                    </a:solidFill>
                  </a:rPr>
                  <a:t>的值是多少</a:t>
                </a:r>
                <a:r>
                  <a:rPr lang="zh-CN" altLang="en-US" sz="1800" dirty="0" smtClean="0">
                    <a:solidFill>
                      <a:srgbClr val="0000CC"/>
                    </a:solidFill>
                  </a:rPr>
                  <a:t>？</a:t>
                </a:r>
                <a:endParaRPr lang="en-US" altLang="zh-CN" sz="1800" dirty="0"/>
              </a:p>
              <a:p>
                <a:pPr marL="342900" indent="-342900">
                  <a:buFont typeface="Wingdings" panose="05000000000000000000" pitchFamily="2" charset="2"/>
                  <a:buChar char="l"/>
                </a:pPr>
                <a:r>
                  <a:rPr lang="zh-CN" altLang="en-US" sz="2000" dirty="0"/>
                  <a:t>进一步考虑：</a:t>
                </a:r>
                <a:endParaRPr lang="en-US" altLang="zh-CN" sz="2000" dirty="0"/>
              </a:p>
              <a:p>
                <a:pPr marL="971550" lvl="1"/>
                <a:r>
                  <a:rPr lang="zh-CN" altLang="en-US" sz="1800" dirty="0" smtClean="0"/>
                  <a:t>数学表达式 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10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≤100</m:t>
                    </m:r>
                  </m:oMath>
                </a14:m>
                <a:r>
                  <a:rPr lang="zh-CN" altLang="en-US" sz="1800" dirty="0"/>
                  <a:t>，在</a:t>
                </a:r>
                <a:r>
                  <a:rPr lang="en-US" altLang="zh-CN" sz="1800" dirty="0"/>
                  <a:t>C</a:t>
                </a:r>
                <a:r>
                  <a:rPr lang="zh-CN" altLang="en-US" sz="1800" dirty="0"/>
                  <a:t>中应该怎样描述</a:t>
                </a:r>
                <a:r>
                  <a:rPr lang="zh-CN" altLang="en-US" sz="1800" dirty="0" smtClean="0"/>
                  <a:t>？</a:t>
                </a:r>
                <a:endParaRPr lang="en-US" altLang="zh-CN" sz="1800" dirty="0" smtClean="0"/>
              </a:p>
              <a:p>
                <a:pPr marL="971550" lvl="1"/>
                <a:r>
                  <a:rPr lang="zh-CN" altLang="en-US" sz="1800" dirty="0"/>
                  <a:t>例如</a:t>
                </a:r>
                <a:r>
                  <a:rPr lang="zh-CN" altLang="en-US" sz="1800" dirty="0" smtClean="0">
                    <a:solidFill>
                      <a:srgbClr val="0000CC"/>
                    </a:solidFill>
                  </a:rPr>
                  <a:t>，若</a:t>
                </a:r>
                <a:r>
                  <a:rPr lang="en-US" altLang="zh-CN" sz="1800" dirty="0">
                    <a:solidFill>
                      <a:srgbClr val="0000CC"/>
                    </a:solidFill>
                  </a:rPr>
                  <a:t>x=5</a:t>
                </a:r>
                <a:r>
                  <a:rPr lang="zh-CN" altLang="en-US" sz="1800" dirty="0" smtClean="0">
                    <a:solidFill>
                      <a:srgbClr val="0000CC"/>
                    </a:solidFill>
                  </a:rPr>
                  <a:t>，</a:t>
                </a:r>
                <a:r>
                  <a:rPr lang="en-US" altLang="zh-CN" sz="1800" dirty="0">
                    <a:solidFill>
                      <a:srgbClr val="0070C0"/>
                    </a:solidFill>
                  </a:rPr>
                  <a:t>10&lt;=x&lt;=100</a:t>
                </a:r>
                <a:r>
                  <a:rPr lang="zh-CN" altLang="en-US" sz="1800" dirty="0" smtClean="0">
                    <a:solidFill>
                      <a:srgbClr val="0000CC"/>
                    </a:solidFill>
                  </a:rPr>
                  <a:t>的</a:t>
                </a:r>
                <a:r>
                  <a:rPr lang="zh-CN" altLang="en-US" sz="1800" dirty="0">
                    <a:solidFill>
                      <a:srgbClr val="0000CC"/>
                    </a:solidFill>
                  </a:rPr>
                  <a:t>值是多少</a:t>
                </a:r>
                <a:r>
                  <a:rPr lang="zh-CN" altLang="en-US" sz="1800" dirty="0"/>
                  <a:t>？</a:t>
                </a:r>
                <a:endParaRPr lang="en-US" altLang="zh-CN" sz="1800" dirty="0"/>
              </a:p>
              <a:p>
                <a:pPr marL="1200150" lvl="2"/>
                <a:r>
                  <a:rPr lang="zh-CN" altLang="en-US" sz="1600" dirty="0" smtClean="0"/>
                  <a:t>将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sz="1600" dirty="0">
                        <a:solidFill>
                          <a:srgbClr val="0070C0"/>
                        </a:solidFill>
                      </a:rPr>
                      <m:t>10&lt;=</m:t>
                    </m:r>
                    <m:r>
                      <m:rPr>
                        <m:nor/>
                      </m:rPr>
                      <a:rPr lang="en-US" altLang="zh-CN" sz="1600" dirty="0">
                        <a:solidFill>
                          <a:srgbClr val="0070C0"/>
                        </a:solidFill>
                      </a:rPr>
                      <m:t>x</m:t>
                    </m:r>
                    <m:r>
                      <m:rPr>
                        <m:nor/>
                      </m:rPr>
                      <a:rPr lang="en-US" altLang="zh-CN" sz="1600" dirty="0">
                        <a:solidFill>
                          <a:srgbClr val="0070C0"/>
                        </a:solidFill>
                      </a:rPr>
                      <m:t>&lt;=100</m:t>
                    </m:r>
                  </m:oMath>
                </a14:m>
                <a:r>
                  <a:rPr lang="zh-CN" altLang="en-US" sz="1600" dirty="0"/>
                  <a:t>分解成两个关系表达式，然后将这两个关系表达式进行“</a:t>
                </a:r>
                <a:r>
                  <a:rPr lang="zh-CN" altLang="en-US" sz="1600" dirty="0">
                    <a:solidFill>
                      <a:srgbClr val="C00000"/>
                    </a:solidFill>
                  </a:rPr>
                  <a:t>逻辑与</a:t>
                </a:r>
                <a:r>
                  <a:rPr lang="zh-CN" altLang="en-US" sz="1600" dirty="0"/>
                  <a:t>”，构成一个</a:t>
                </a:r>
                <a:r>
                  <a:rPr lang="zh-CN" altLang="en-US" sz="1600" b="1" dirty="0">
                    <a:solidFill>
                      <a:srgbClr val="7030A0"/>
                    </a:solidFill>
                  </a:rPr>
                  <a:t>逻辑表达式：</a:t>
                </a:r>
                <a:r>
                  <a:rPr lang="en-US" altLang="zh-CN" sz="1600" b="1" dirty="0">
                    <a:solidFill>
                      <a:srgbClr val="7030A0"/>
                    </a:solidFill>
                  </a:rPr>
                  <a:t>(10&lt;=x) &amp;&amp; (x&lt;=100)</a:t>
                </a:r>
              </a:p>
              <a:p>
                <a:pPr marL="1200150" lvl="2"/>
                <a:r>
                  <a:rPr lang="zh-CN" altLang="en-US" sz="1600" dirty="0" smtClean="0"/>
                  <a:t>如若</a:t>
                </a:r>
                <a:r>
                  <a:rPr lang="en-US" altLang="zh-CN" sz="1600" dirty="0"/>
                  <a:t>x=5</a:t>
                </a:r>
                <a:r>
                  <a:rPr lang="zh-CN" altLang="en-US" sz="1600" dirty="0"/>
                  <a:t>， 逻辑表达式</a:t>
                </a:r>
                <a:r>
                  <a:rPr lang="en-US" altLang="zh-CN" sz="1600" b="1" dirty="0">
                    <a:solidFill>
                      <a:srgbClr val="7030A0"/>
                    </a:solidFill>
                  </a:rPr>
                  <a:t>(10</a:t>
                </a:r>
                <a:r>
                  <a:rPr lang="en-US" altLang="zh-CN" sz="1600" b="1" dirty="0" smtClean="0">
                    <a:solidFill>
                      <a:srgbClr val="7030A0"/>
                    </a:solidFill>
                  </a:rPr>
                  <a:t>&lt;=5) </a:t>
                </a:r>
                <a:r>
                  <a:rPr lang="en-US" altLang="zh-CN" sz="1600" b="1" dirty="0">
                    <a:solidFill>
                      <a:srgbClr val="7030A0"/>
                    </a:solidFill>
                  </a:rPr>
                  <a:t>&amp;&amp; </a:t>
                </a:r>
                <a:r>
                  <a:rPr lang="en-US" altLang="zh-CN" sz="1600" b="1" dirty="0" smtClean="0">
                    <a:solidFill>
                      <a:srgbClr val="7030A0"/>
                    </a:solidFill>
                  </a:rPr>
                  <a:t>(5&lt;=</a:t>
                </a:r>
                <a:r>
                  <a:rPr lang="en-US" altLang="zh-CN" sz="1600" b="1" dirty="0">
                    <a:solidFill>
                      <a:srgbClr val="7030A0"/>
                    </a:solidFill>
                  </a:rPr>
                  <a:t>100)</a:t>
                </a:r>
                <a:r>
                  <a:rPr lang="zh-CN" altLang="en-US" sz="1600" dirty="0"/>
                  <a:t>的值：</a:t>
                </a:r>
                <a:r>
                  <a:rPr lang="en-US" altLang="zh-CN" sz="1600" dirty="0"/>
                  <a:t>0&amp;&amp;1=0</a:t>
                </a:r>
                <a:r>
                  <a:rPr lang="zh-CN" altLang="en-US" sz="1600" dirty="0"/>
                  <a:t>（</a:t>
                </a:r>
                <a:r>
                  <a:rPr lang="en-US" altLang="zh-CN" sz="1600" dirty="0"/>
                  <a:t>false</a:t>
                </a:r>
                <a:r>
                  <a:rPr lang="zh-CN" altLang="en-US" sz="1600" dirty="0"/>
                  <a:t>）</a:t>
                </a:r>
                <a:endParaRPr lang="en-US" altLang="zh-CN" sz="1600" dirty="0"/>
              </a:p>
              <a:p>
                <a:pPr marL="342900" indent="-342900">
                  <a:buFont typeface="Wingdings" panose="05000000000000000000" pitchFamily="2" charset="2"/>
                  <a:buChar char="l"/>
                </a:pPr>
                <a:r>
                  <a:rPr lang="zh-CN" altLang="en-US" sz="2000" dirty="0">
                    <a:solidFill>
                      <a:srgbClr val="FF0000"/>
                    </a:solidFill>
                  </a:rPr>
                  <a:t>程序中不要出现像</a:t>
                </a:r>
                <a:r>
                  <a:rPr lang="en-US" altLang="zh-CN" sz="2000" dirty="0" smtClean="0">
                    <a:solidFill>
                      <a:srgbClr val="0070C0"/>
                    </a:solidFill>
                  </a:rPr>
                  <a:t>23&lt;59&lt;2</a:t>
                </a:r>
                <a:r>
                  <a:rPr lang="zh-CN" altLang="en-US" sz="2000" dirty="0" smtClean="0">
                    <a:solidFill>
                      <a:srgbClr val="FF0000"/>
                    </a:solidFill>
                  </a:rPr>
                  <a:t>及</a:t>
                </a:r>
                <a:r>
                  <a:rPr lang="en-US" altLang="zh-CN" sz="2000" dirty="0" smtClean="0">
                    <a:solidFill>
                      <a:srgbClr val="0070C0"/>
                    </a:solidFill>
                  </a:rPr>
                  <a:t>10&lt;=x&lt;=100</a:t>
                </a:r>
                <a:r>
                  <a:rPr lang="zh-CN" altLang="en-US" sz="2000" dirty="0" smtClean="0">
                    <a:solidFill>
                      <a:srgbClr val="FF0000"/>
                    </a:solidFill>
                  </a:rPr>
                  <a:t>这种</a:t>
                </a:r>
                <a:r>
                  <a:rPr lang="zh-CN" altLang="en-US" sz="2000" dirty="0">
                    <a:solidFill>
                      <a:srgbClr val="FF0000"/>
                    </a:solidFill>
                  </a:rPr>
                  <a:t>晦涩的表达式，要清晰明了。</a:t>
                </a:r>
                <a:endParaRPr lang="en-US" altLang="zh-CN" sz="2000" dirty="0">
                  <a:solidFill>
                    <a:srgbClr val="FF0000"/>
                  </a:solidFill>
                </a:endParaRPr>
              </a:p>
              <a:p>
                <a:pPr marL="342900" indent="-342900">
                  <a:buFont typeface="Wingdings" panose="05000000000000000000" pitchFamily="2" charset="2"/>
                  <a:buChar char="l"/>
                </a:pPr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136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对话气泡: 圆角矩形 3">
            <a:extLst>
              <a:ext uri="{FF2B5EF4-FFF2-40B4-BE49-F238E27FC236}">
                <a16:creationId xmlns:a16="http://schemas.microsoft.com/office/drawing/2014/main" id="{3F4564EE-B7CB-4124-AB15-E55E6AA16C79}"/>
              </a:ext>
            </a:extLst>
          </p:cNvPr>
          <p:cNvSpPr/>
          <p:nvPr/>
        </p:nvSpPr>
        <p:spPr bwMode="auto">
          <a:xfrm>
            <a:off x="5029733" y="2471824"/>
            <a:ext cx="2592199" cy="404769"/>
          </a:xfrm>
          <a:prstGeom prst="wedgeRoundRectCallout">
            <a:avLst>
              <a:gd name="adj1" fmla="val -72747"/>
              <a:gd name="adj2" fmla="val 54303"/>
              <a:gd name="adj3" fmla="val 16667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r>
              <a:rPr lang="en-US" altLang="zh-CN" sz="16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23&lt;59&lt;2</a:t>
            </a:r>
            <a:r>
              <a:rPr lang="en-US" altLang="zh-CN" sz="1600" dirty="0" smtClean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Wingdings" panose="05000000000000000000" pitchFamily="2" charset="2"/>
              </a:rPr>
              <a:t>1&lt;2</a:t>
            </a:r>
            <a:r>
              <a:rPr lang="en-US" altLang="zh-CN" sz="16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Wingdings" panose="05000000000000000000" pitchFamily="2" charset="2"/>
              </a:rPr>
              <a:t>true (1)</a:t>
            </a:r>
            <a:endParaRPr kumimoji="0" lang="zh-CN" altLang="en-US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" name="对话气泡: 圆角矩形 4">
            <a:extLst>
              <a:ext uri="{FF2B5EF4-FFF2-40B4-BE49-F238E27FC236}">
                <a16:creationId xmlns:a16="http://schemas.microsoft.com/office/drawing/2014/main" id="{B211B704-035B-432C-99CA-D46A6B7731C1}"/>
              </a:ext>
            </a:extLst>
          </p:cNvPr>
          <p:cNvSpPr/>
          <p:nvPr/>
        </p:nvSpPr>
        <p:spPr bwMode="auto">
          <a:xfrm>
            <a:off x="5029732" y="3022629"/>
            <a:ext cx="2592199" cy="404769"/>
          </a:xfrm>
          <a:prstGeom prst="wedgeRoundRectCallout">
            <a:avLst>
              <a:gd name="adj1" fmla="val -70332"/>
              <a:gd name="adj2" fmla="val 1071"/>
              <a:gd name="adj3" fmla="val 16667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r>
              <a:rPr lang="en-US" altLang="zh-CN" sz="160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23&lt;59&lt;0</a:t>
            </a:r>
            <a:r>
              <a:rPr lang="en-US" altLang="zh-CN" sz="1600" smtClean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Wingdings" panose="05000000000000000000" pitchFamily="2" charset="2"/>
              </a:rPr>
              <a:t>1&lt;0</a:t>
            </a:r>
            <a:r>
              <a:rPr lang="en-US" altLang="zh-CN" sz="16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Wingdings" panose="05000000000000000000" pitchFamily="2" charset="2"/>
              </a:rPr>
              <a:t>false (0)</a:t>
            </a:r>
            <a:endParaRPr kumimoji="0" lang="zh-CN" altLang="en-US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6" name="对话气泡: 圆角矩形 5">
            <a:extLst>
              <a:ext uri="{FF2B5EF4-FFF2-40B4-BE49-F238E27FC236}">
                <a16:creationId xmlns:a16="http://schemas.microsoft.com/office/drawing/2014/main" id="{01BDB9D4-FC14-4CE8-8E99-1DA1F35BF4E8}"/>
              </a:ext>
            </a:extLst>
          </p:cNvPr>
          <p:cNvSpPr/>
          <p:nvPr/>
        </p:nvSpPr>
        <p:spPr bwMode="auto">
          <a:xfrm>
            <a:off x="5625350" y="4213354"/>
            <a:ext cx="2950325" cy="348144"/>
          </a:xfrm>
          <a:prstGeom prst="wedgeRoundRectCallout">
            <a:avLst>
              <a:gd name="adj1" fmla="val -49825"/>
              <a:gd name="adj2" fmla="val -3074"/>
              <a:gd name="adj3" fmla="val 16667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lvl="1"/>
            <a:r>
              <a:rPr lang="zh-CN" altLang="en-US" sz="14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现实中应该是</a:t>
            </a:r>
            <a:r>
              <a:rPr lang="en-US" altLang="zh-CN" sz="1400" dirty="0" smtClean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false</a:t>
            </a:r>
            <a:r>
              <a:rPr lang="zh-CN" altLang="en-US" sz="1400" dirty="0" smtClean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</a:t>
            </a:r>
            <a:r>
              <a:rPr lang="en-US" altLang="zh-CN" sz="1400" dirty="0" smtClean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</a:t>
            </a:r>
            <a:r>
              <a:rPr lang="zh-CN" altLang="en-US" sz="1400" dirty="0" smtClean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语言中</a:t>
            </a:r>
            <a:r>
              <a:rPr lang="zh-CN" altLang="en-US" sz="14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是</a:t>
            </a:r>
            <a:r>
              <a:rPr lang="en-US" altLang="zh-CN" sz="1400" dirty="0" smtClean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true</a:t>
            </a:r>
            <a:endParaRPr lang="en-US" altLang="zh-CN" sz="1400" dirty="0">
              <a:solidFill>
                <a:srgbClr val="0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7076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死循环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indent="-342900">
              <a:buFont typeface="Wingdings" panose="05000000000000000000" pitchFamily="2" charset="2"/>
              <a:buChar char="l"/>
            </a:pPr>
            <a:r>
              <a:rPr lang="en-US" altLang="zh-CN" sz="1800" dirty="0">
                <a:solidFill>
                  <a:srgbClr val="000000"/>
                </a:solidFill>
              </a:rPr>
              <a:t>while (</a:t>
            </a:r>
            <a:r>
              <a:rPr lang="en-US" altLang="zh-CN" sz="1800" dirty="0">
                <a:solidFill>
                  <a:srgbClr val="7030A0"/>
                </a:solidFill>
              </a:rPr>
              <a:t>1</a:t>
            </a:r>
            <a:r>
              <a:rPr lang="en-US" altLang="zh-CN" sz="1800" dirty="0">
                <a:solidFill>
                  <a:srgbClr val="000000"/>
                </a:solidFill>
              </a:rPr>
              <a:t>)   //</a:t>
            </a:r>
            <a:r>
              <a:rPr lang="zh-CN" altLang="en-US" sz="1800" dirty="0">
                <a:solidFill>
                  <a:srgbClr val="000000"/>
                </a:solidFill>
              </a:rPr>
              <a:t>死循环</a:t>
            </a:r>
            <a:endParaRPr lang="en-US" altLang="zh-CN" sz="1800" dirty="0">
              <a:solidFill>
                <a:srgbClr val="000000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800" dirty="0">
                <a:solidFill>
                  <a:srgbClr val="000000"/>
                </a:solidFill>
              </a:rPr>
              <a:t>     { </a:t>
            </a:r>
          </a:p>
          <a:p>
            <a:pPr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800" dirty="0">
                <a:solidFill>
                  <a:srgbClr val="000000"/>
                </a:solidFill>
              </a:rPr>
              <a:t>        //</a:t>
            </a:r>
            <a:r>
              <a:rPr lang="zh-CN" altLang="en-US" sz="1800" dirty="0" smtClean="0">
                <a:solidFill>
                  <a:srgbClr val="000000"/>
                </a:solidFill>
              </a:rPr>
              <a:t>循环体</a:t>
            </a:r>
            <a:endParaRPr lang="en-US" altLang="zh-CN" sz="1800" dirty="0" smtClean="0">
              <a:solidFill>
                <a:srgbClr val="000000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800">
                <a:solidFill>
                  <a:srgbClr val="000000"/>
                </a:solidFill>
              </a:rPr>
              <a:t> </a:t>
            </a:r>
            <a:r>
              <a:rPr lang="en-US" altLang="zh-CN" sz="1800" smtClean="0">
                <a:solidFill>
                  <a:srgbClr val="000000"/>
                </a:solidFill>
              </a:rPr>
              <a:t>        if </a:t>
            </a:r>
            <a:r>
              <a:rPr lang="en-US" altLang="zh-CN" sz="1800" dirty="0">
                <a:solidFill>
                  <a:srgbClr val="000000"/>
                </a:solidFill>
              </a:rPr>
              <a:t>(…) break;   // </a:t>
            </a:r>
            <a:r>
              <a:rPr lang="zh-CN" altLang="en-US" sz="1800" dirty="0">
                <a:solidFill>
                  <a:srgbClr val="000000"/>
                </a:solidFill>
              </a:rPr>
              <a:t>或</a:t>
            </a:r>
            <a:r>
              <a:rPr lang="en-US" altLang="zh-CN" sz="1800" dirty="0">
                <a:solidFill>
                  <a:srgbClr val="000000"/>
                </a:solidFill>
              </a:rPr>
              <a:t>if (…) </a:t>
            </a:r>
            <a:r>
              <a:rPr lang="en-US" altLang="zh-CN" sz="1800" dirty="0" err="1">
                <a:solidFill>
                  <a:srgbClr val="000000"/>
                </a:solidFill>
              </a:rPr>
              <a:t>goto</a:t>
            </a:r>
            <a:r>
              <a:rPr lang="en-US" altLang="zh-CN" sz="1800" dirty="0">
                <a:solidFill>
                  <a:srgbClr val="000000"/>
                </a:solidFill>
              </a:rPr>
              <a:t> L; </a:t>
            </a:r>
            <a:r>
              <a:rPr lang="zh-CN" altLang="en-US" sz="1800" dirty="0">
                <a:solidFill>
                  <a:srgbClr val="000000"/>
                </a:solidFill>
              </a:rPr>
              <a:t>后续代码应由</a:t>
            </a:r>
            <a:r>
              <a:rPr lang="en-US" altLang="zh-CN" sz="1800" dirty="0">
                <a:solidFill>
                  <a:srgbClr val="000000"/>
                </a:solidFill>
              </a:rPr>
              <a:t>L</a:t>
            </a:r>
            <a:r>
              <a:rPr lang="zh-CN" altLang="en-US" sz="1800" dirty="0">
                <a:solidFill>
                  <a:srgbClr val="000000"/>
                </a:solidFill>
              </a:rPr>
              <a:t>：</a:t>
            </a:r>
            <a:r>
              <a:rPr lang="en-US" altLang="zh-CN" sz="1800" dirty="0">
                <a:solidFill>
                  <a:srgbClr val="000000"/>
                </a:solidFill>
              </a:rPr>
              <a:t> </a:t>
            </a:r>
          </a:p>
          <a:p>
            <a:pPr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800" dirty="0">
                <a:solidFill>
                  <a:srgbClr val="000000"/>
                </a:solidFill>
              </a:rPr>
              <a:t>      }</a:t>
            </a:r>
          </a:p>
          <a:p>
            <a:pPr indent="-342900">
              <a:buFont typeface="Wingdings" panose="05000000000000000000" pitchFamily="2" charset="2"/>
              <a:buChar char="l"/>
            </a:pPr>
            <a:r>
              <a:rPr lang="en-US" altLang="zh-CN" sz="1800" dirty="0">
                <a:solidFill>
                  <a:srgbClr val="000000"/>
                </a:solidFill>
              </a:rPr>
              <a:t>while </a:t>
            </a:r>
            <a:r>
              <a:rPr lang="en-US" altLang="zh-CN" sz="1800" dirty="0" smtClean="0">
                <a:solidFill>
                  <a:srgbClr val="000000"/>
                </a:solidFill>
              </a:rPr>
              <a:t>(</a:t>
            </a:r>
            <a:r>
              <a:rPr lang="en-US" altLang="zh-CN" sz="1800" dirty="0" smtClean="0">
                <a:solidFill>
                  <a:srgbClr val="7030A0"/>
                </a:solidFill>
              </a:rPr>
              <a:t>!0</a:t>
            </a:r>
            <a:r>
              <a:rPr lang="en-US" altLang="zh-CN" sz="1800" dirty="0" smtClean="0">
                <a:solidFill>
                  <a:srgbClr val="000000"/>
                </a:solidFill>
              </a:rPr>
              <a:t>)   </a:t>
            </a:r>
            <a:r>
              <a:rPr lang="en-US" altLang="zh-CN" sz="1800" dirty="0">
                <a:solidFill>
                  <a:srgbClr val="000000"/>
                </a:solidFill>
              </a:rPr>
              <a:t>//</a:t>
            </a:r>
            <a:r>
              <a:rPr lang="zh-CN" altLang="en-US" sz="1800" dirty="0">
                <a:solidFill>
                  <a:srgbClr val="000000"/>
                </a:solidFill>
              </a:rPr>
              <a:t>死循环</a:t>
            </a:r>
            <a:endParaRPr lang="en-US" altLang="zh-CN" sz="1800" dirty="0">
              <a:solidFill>
                <a:srgbClr val="000000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800" dirty="0">
                <a:solidFill>
                  <a:srgbClr val="000000"/>
                </a:solidFill>
              </a:rPr>
              <a:t>     { </a:t>
            </a:r>
          </a:p>
          <a:p>
            <a:pPr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800" dirty="0">
                <a:solidFill>
                  <a:srgbClr val="000000"/>
                </a:solidFill>
              </a:rPr>
              <a:t>        </a:t>
            </a:r>
            <a:r>
              <a:rPr lang="en-US" altLang="zh-CN" sz="1800" dirty="0" smtClean="0">
                <a:solidFill>
                  <a:srgbClr val="000000"/>
                </a:solidFill>
              </a:rPr>
              <a:t>   //</a:t>
            </a:r>
            <a:r>
              <a:rPr lang="zh-CN" altLang="en-US" sz="1800" dirty="0" smtClean="0">
                <a:solidFill>
                  <a:srgbClr val="000000"/>
                </a:solidFill>
              </a:rPr>
              <a:t>循环体</a:t>
            </a:r>
            <a:endParaRPr lang="en-US" altLang="zh-CN" sz="1800" dirty="0" smtClean="0">
              <a:solidFill>
                <a:srgbClr val="000000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800" dirty="0">
                <a:solidFill>
                  <a:srgbClr val="000000"/>
                </a:solidFill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</a:rPr>
              <a:t>           if (…) break;   //</a:t>
            </a:r>
            <a:r>
              <a:rPr lang="en-US" altLang="zh-CN" sz="1800" dirty="0">
                <a:solidFill>
                  <a:srgbClr val="000000"/>
                </a:solidFill>
              </a:rPr>
              <a:t> </a:t>
            </a:r>
            <a:r>
              <a:rPr lang="zh-CN" altLang="en-US" sz="1800" dirty="0" smtClean="0">
                <a:solidFill>
                  <a:srgbClr val="000000"/>
                </a:solidFill>
              </a:rPr>
              <a:t>或</a:t>
            </a:r>
            <a:r>
              <a:rPr lang="en-US" altLang="zh-CN" sz="1800" dirty="0" smtClean="0">
                <a:solidFill>
                  <a:srgbClr val="000000"/>
                </a:solidFill>
              </a:rPr>
              <a:t>if </a:t>
            </a:r>
            <a:r>
              <a:rPr lang="en-US" altLang="zh-CN" sz="1800" dirty="0">
                <a:solidFill>
                  <a:srgbClr val="000000"/>
                </a:solidFill>
              </a:rPr>
              <a:t>(…) </a:t>
            </a:r>
            <a:r>
              <a:rPr lang="en-US" altLang="zh-CN" sz="1800" dirty="0" err="1" smtClean="0">
                <a:solidFill>
                  <a:srgbClr val="000000"/>
                </a:solidFill>
              </a:rPr>
              <a:t>goto</a:t>
            </a:r>
            <a:r>
              <a:rPr lang="en-US" altLang="zh-CN" sz="1800" dirty="0" smtClean="0">
                <a:solidFill>
                  <a:srgbClr val="000000"/>
                </a:solidFill>
              </a:rPr>
              <a:t> L; </a:t>
            </a:r>
            <a:r>
              <a:rPr lang="zh-CN" altLang="en-US" sz="1800" dirty="0" smtClean="0">
                <a:solidFill>
                  <a:srgbClr val="000000"/>
                </a:solidFill>
              </a:rPr>
              <a:t>后续代码应由</a:t>
            </a:r>
            <a:r>
              <a:rPr lang="en-US" altLang="zh-CN" sz="1800" dirty="0" smtClean="0">
                <a:solidFill>
                  <a:srgbClr val="000000"/>
                </a:solidFill>
              </a:rPr>
              <a:t>L</a:t>
            </a:r>
            <a:r>
              <a:rPr lang="zh-CN" altLang="en-US" sz="1800" dirty="0" smtClean="0">
                <a:solidFill>
                  <a:srgbClr val="000000"/>
                </a:solidFill>
              </a:rPr>
              <a:t>：</a:t>
            </a:r>
            <a:r>
              <a:rPr lang="en-US" altLang="zh-CN" sz="1800" dirty="0" smtClean="0">
                <a:solidFill>
                  <a:srgbClr val="000000"/>
                </a:solidFill>
              </a:rPr>
              <a:t> </a:t>
            </a:r>
            <a:endParaRPr lang="en-US" altLang="zh-CN" sz="1800" dirty="0">
              <a:solidFill>
                <a:srgbClr val="000000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800" dirty="0">
                <a:solidFill>
                  <a:srgbClr val="000000"/>
                </a:solidFill>
              </a:rPr>
              <a:t>      }</a:t>
            </a:r>
          </a:p>
          <a:p>
            <a:pPr indent="-342900">
              <a:buFont typeface="Wingdings" panose="05000000000000000000" pitchFamily="2" charset="2"/>
              <a:buChar char="l"/>
            </a:pPr>
            <a:endParaRPr lang="en-US" altLang="zh-CN" sz="1800" dirty="0" smtClean="0">
              <a:solidFill>
                <a:srgbClr val="000000"/>
              </a:solidFill>
            </a:endParaRP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57900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F0667788-5557-4FF3-A63F-B31FF37AE714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914400" y="754212"/>
            <a:ext cx="73152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zh-CN" altLang="en-US" sz="2400" dirty="0">
                <a:solidFill>
                  <a:srgbClr val="080808"/>
                </a:solidFill>
                <a:latin typeface="+mn-lt"/>
                <a:ea typeface="+mn-ea"/>
              </a:rPr>
              <a:t>下述程序的输出结果是什么？</a:t>
            </a:r>
            <a:endParaRPr lang="en-US" altLang="zh-CN" sz="2400" dirty="0">
              <a:solidFill>
                <a:srgbClr val="080808"/>
              </a:solidFill>
              <a:latin typeface="+mn-lt"/>
              <a:ea typeface="+mn-ea"/>
            </a:endParaRPr>
          </a:p>
          <a:p>
            <a:pPr lvl="1"/>
            <a:r>
              <a:rPr lang="en-US" altLang="zh-CN" sz="2400" dirty="0">
                <a:solidFill>
                  <a:srgbClr val="080808"/>
                </a:solidFill>
                <a:latin typeface="+mn-lt"/>
                <a:ea typeface="+mn-ea"/>
              </a:rPr>
              <a:t>int a=3,b=3;</a:t>
            </a:r>
          </a:p>
          <a:p>
            <a:pPr lvl="1"/>
            <a:r>
              <a:rPr lang="en-US" altLang="zh-CN" sz="2400" dirty="0">
                <a:solidFill>
                  <a:srgbClr val="080808"/>
                </a:solidFill>
                <a:latin typeface="+mn-lt"/>
                <a:ea typeface="+mn-ea"/>
              </a:rPr>
              <a:t>while (--a&amp;&amp;b--)  ;</a:t>
            </a:r>
          </a:p>
          <a:p>
            <a:pPr lvl="1"/>
            <a:r>
              <a:rPr lang="en-US" altLang="zh-CN" sz="2400" dirty="0" err="1">
                <a:solidFill>
                  <a:srgbClr val="080808"/>
                </a:solidFill>
                <a:latin typeface="+mn-lt"/>
                <a:ea typeface="+mn-ea"/>
              </a:rPr>
              <a:t>printf</a:t>
            </a:r>
            <a:r>
              <a:rPr lang="en-US" altLang="zh-CN" sz="2400" dirty="0">
                <a:solidFill>
                  <a:srgbClr val="080808"/>
                </a:solidFill>
                <a:latin typeface="+mn-lt"/>
                <a:ea typeface="+mn-ea"/>
              </a:rPr>
              <a:t>(“%d, %d\n”,</a:t>
            </a:r>
            <a:r>
              <a:rPr lang="en-US" altLang="zh-CN" sz="2400" dirty="0" err="1">
                <a:solidFill>
                  <a:srgbClr val="080808"/>
                </a:solidFill>
                <a:latin typeface="+mn-lt"/>
                <a:ea typeface="+mn-ea"/>
              </a:rPr>
              <a:t>a,b</a:t>
            </a:r>
            <a:r>
              <a:rPr lang="en-US" altLang="zh-CN" sz="2400" dirty="0">
                <a:solidFill>
                  <a:srgbClr val="080808"/>
                </a:solidFill>
                <a:latin typeface="+mn-lt"/>
                <a:ea typeface="+mn-ea"/>
              </a:rPr>
              <a:t>);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17199E6-5C7F-4649-9CF2-D7E4AD0B478E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1828800" y="2850355"/>
            <a:ext cx="640935" cy="578645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000" dirty="0">
                <a:solidFill>
                  <a:srgbClr val="000000"/>
                </a:solidFill>
                <a:latin typeface="+mn-lt"/>
                <a:ea typeface="Microsoft Yahei" panose="020B0503020204020204" pitchFamily="34" charset="-122"/>
                <a:sym typeface="Microsoft Yahei" panose="020B0503020204020204" pitchFamily="34" charset="-122"/>
              </a:rPr>
              <a:t>0,0</a:t>
            </a:r>
            <a:endParaRPr lang="zh-CN" altLang="en-US" sz="2000" dirty="0">
              <a:solidFill>
                <a:srgbClr val="000000"/>
              </a:solidFill>
              <a:latin typeface="+mn-lt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9EF3EE0-1B0B-4250-BB55-CB1B623A698B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1828800" y="3488371"/>
            <a:ext cx="640935" cy="578645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000" dirty="0">
                <a:solidFill>
                  <a:srgbClr val="000000"/>
                </a:solidFill>
                <a:latin typeface="+mn-lt"/>
                <a:ea typeface="Microsoft Yahei" panose="020B0503020204020204" pitchFamily="34" charset="-122"/>
                <a:sym typeface="Microsoft Yahei" panose="020B0503020204020204" pitchFamily="34" charset="-122"/>
              </a:rPr>
              <a:t>0,1</a:t>
            </a:r>
            <a:endParaRPr lang="zh-CN" altLang="en-US" sz="2000" dirty="0">
              <a:solidFill>
                <a:srgbClr val="000000"/>
              </a:solidFill>
              <a:latin typeface="+mn-lt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D38D50E-B1A4-43E2-A9DE-8A19BF9F6BA7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1828800" y="4151635"/>
            <a:ext cx="640935" cy="578645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000" dirty="0">
                <a:solidFill>
                  <a:srgbClr val="000000"/>
                </a:solidFill>
                <a:latin typeface="+mn-lt"/>
                <a:ea typeface="Microsoft Yahei" panose="020B0503020204020204" pitchFamily="34" charset="-122"/>
                <a:sym typeface="Microsoft Yahei" panose="020B0503020204020204" pitchFamily="34" charset="-122"/>
              </a:rPr>
              <a:t>1,0</a:t>
            </a:r>
            <a:endParaRPr lang="zh-CN" altLang="en-US" sz="2000" dirty="0">
              <a:solidFill>
                <a:srgbClr val="000000"/>
              </a:solidFill>
              <a:latin typeface="+mn-lt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EFB2B22-E0F8-4EA7-9014-19FE8AC30DCE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1828800" y="4849489"/>
            <a:ext cx="640935" cy="578645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000" dirty="0">
                <a:solidFill>
                  <a:srgbClr val="000000"/>
                </a:solidFill>
                <a:latin typeface="+mn-lt"/>
                <a:ea typeface="Microsoft Yahei" panose="020B0503020204020204" pitchFamily="34" charset="-122"/>
                <a:sym typeface="Microsoft Yahei" panose="020B0503020204020204" pitchFamily="34" charset="-122"/>
              </a:rPr>
              <a:t>1,1</a:t>
            </a:r>
            <a:endParaRPr lang="zh-CN" altLang="en-US" sz="2000" dirty="0">
              <a:solidFill>
                <a:srgbClr val="000000"/>
              </a:solidFill>
              <a:latin typeface="+mn-lt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BAB610CD-FCBA-42B7-8E4E-92C2BB45971D}"/>
              </a:ext>
            </a:extLst>
          </p:cNvPr>
          <p:cNvSpPr>
            <a:spLocks noChangeAspect="1"/>
          </p:cNvSpPr>
          <p:nvPr>
            <p:custDataLst>
              <p:tags r:id="rId7"/>
            </p:custDataLst>
          </p:nvPr>
        </p:nvSpPr>
        <p:spPr bwMode="auto">
          <a:xfrm>
            <a:off x="1114425" y="2901790"/>
            <a:ext cx="514350" cy="462916"/>
          </a:xfrm>
          <a:prstGeom prst="ellipse">
            <a:avLst/>
          </a:prstGeom>
          <a:solidFill>
            <a:srgbClr val="808080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ctr" anchorCtr="1" compatLnSpc="1"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en-US" altLang="zh-CN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Microsoft Yahei" panose="020B0503020204020204" pitchFamily="34" charset="-122"/>
                <a:sym typeface="Microsoft Yahei" panose="020B0503020204020204" pitchFamily="34" charset="-122"/>
              </a:rPr>
              <a:t>A</a:t>
            </a:r>
            <a:endParaRPr kumimoji="0" lang="zh-CN" altLang="en-US" sz="2000" b="0" i="0" u="none" strike="noStrike" cap="none" normalizeH="0" baseline="0" dirty="0">
              <a:ln>
                <a:noFill/>
              </a:ln>
              <a:solidFill>
                <a:srgbClr val="FFFFFF"/>
              </a:solidFill>
              <a:effectLst/>
              <a:latin typeface="+mn-lt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3F011C40-3C23-4FDD-AD56-A3E723BCC33A}"/>
              </a:ext>
            </a:extLst>
          </p:cNvPr>
          <p:cNvSpPr>
            <a:spLocks noChangeAspect="1"/>
          </p:cNvSpPr>
          <p:nvPr>
            <p:custDataLst>
              <p:tags r:id="rId8"/>
            </p:custDataLst>
          </p:nvPr>
        </p:nvSpPr>
        <p:spPr bwMode="auto">
          <a:xfrm>
            <a:off x="1114425" y="3539806"/>
            <a:ext cx="514350" cy="462916"/>
          </a:xfrm>
          <a:prstGeom prst="ellipse">
            <a:avLst/>
          </a:prstGeom>
          <a:solidFill>
            <a:srgbClr val="00FF0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ctr" anchorCtr="1" compatLnSpc="1"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en-US" altLang="zh-CN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Microsoft Yahei" panose="020B0503020204020204" pitchFamily="34" charset="-122"/>
                <a:sym typeface="Microsoft Yahei" panose="020B0503020204020204" pitchFamily="34" charset="-122"/>
              </a:rPr>
              <a:t>B</a:t>
            </a:r>
            <a:endParaRPr kumimoji="0" lang="zh-CN" altLang="en-US" sz="2000" b="0" i="0" u="none" strike="noStrike" cap="none" normalizeH="0" baseline="0" dirty="0">
              <a:ln>
                <a:noFill/>
              </a:ln>
              <a:solidFill>
                <a:srgbClr val="FFFFFF"/>
              </a:solidFill>
              <a:effectLst/>
              <a:latin typeface="+mn-lt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B1493F82-DFA3-41DC-B3A5-A18FCA643254}"/>
              </a:ext>
            </a:extLst>
          </p:cNvPr>
          <p:cNvSpPr>
            <a:spLocks noChangeAspect="1"/>
          </p:cNvSpPr>
          <p:nvPr>
            <p:custDataLst>
              <p:tags r:id="rId9"/>
            </p:custDataLst>
          </p:nvPr>
        </p:nvSpPr>
        <p:spPr bwMode="auto">
          <a:xfrm>
            <a:off x="1114425" y="4203070"/>
            <a:ext cx="514350" cy="462916"/>
          </a:xfrm>
          <a:prstGeom prst="ellipse">
            <a:avLst/>
          </a:prstGeom>
          <a:solidFill>
            <a:srgbClr val="808080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ctr" anchorCtr="1" compatLnSpc="1"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en-US" altLang="zh-CN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Microsoft Yahei" panose="020B0503020204020204" pitchFamily="34" charset="-122"/>
                <a:sym typeface="Microsoft Yahei" panose="020B0503020204020204" pitchFamily="34" charset="-122"/>
              </a:rPr>
              <a:t>C</a:t>
            </a:r>
            <a:endParaRPr kumimoji="0" lang="zh-CN" altLang="en-US" sz="2000" b="0" i="0" u="none" strike="noStrike" cap="none" normalizeH="0" baseline="0" dirty="0">
              <a:ln>
                <a:noFill/>
              </a:ln>
              <a:solidFill>
                <a:srgbClr val="FFFFFF"/>
              </a:solidFill>
              <a:effectLst/>
              <a:latin typeface="+mn-lt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86FA9520-229C-4801-97C5-D8C95EA57B3E}"/>
              </a:ext>
            </a:extLst>
          </p:cNvPr>
          <p:cNvSpPr>
            <a:spLocks noChangeAspect="1"/>
          </p:cNvSpPr>
          <p:nvPr>
            <p:custDataLst>
              <p:tags r:id="rId10"/>
            </p:custDataLst>
          </p:nvPr>
        </p:nvSpPr>
        <p:spPr bwMode="auto">
          <a:xfrm>
            <a:off x="1114425" y="4900924"/>
            <a:ext cx="514350" cy="462916"/>
          </a:xfrm>
          <a:prstGeom prst="ellipse">
            <a:avLst/>
          </a:prstGeom>
          <a:solidFill>
            <a:srgbClr val="808080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ctr" anchorCtr="1" compatLnSpc="1"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en-US" altLang="zh-CN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Microsoft Yahei" panose="020B0503020204020204" pitchFamily="34" charset="-122"/>
                <a:sym typeface="Microsoft Yahei" panose="020B0503020204020204" pitchFamily="34" charset="-122"/>
              </a:rPr>
              <a:t>D</a:t>
            </a:r>
            <a:endParaRPr kumimoji="0" lang="zh-CN" altLang="en-US" sz="2000" b="0" i="0" u="none" strike="noStrike" cap="none" normalizeH="0" baseline="0" dirty="0">
              <a:ln>
                <a:noFill/>
              </a:ln>
              <a:solidFill>
                <a:srgbClr val="FFFFFF"/>
              </a:solidFill>
              <a:effectLst/>
              <a:latin typeface="+mn-lt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525B4DAD-F754-439E-8B93-9F7354EAFB8A}"/>
              </a:ext>
            </a:extLst>
          </p:cNvPr>
          <p:cNvSpPr/>
          <p:nvPr>
            <p:custDataLst>
              <p:tags r:id="rId11"/>
            </p:custDataLst>
          </p:nvPr>
        </p:nvSpPr>
        <p:spPr bwMode="auto">
          <a:xfrm>
            <a:off x="61722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ctr" anchorCtr="1" compatLnSpc="1"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zh-CN" altLang="en-US" sz="16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提交</a:t>
            </a:r>
            <a:endParaRPr kumimoji="0" lang="zh-CN" altLang="en-US" sz="1600" b="0" i="0" u="none" strike="noStrike" cap="none" normalizeH="0" baseline="0" dirty="0">
              <a:ln>
                <a:noFill/>
              </a:ln>
              <a:solidFill>
                <a:srgbClr val="FFFFFF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C531CA35-9F24-44FB-A7AD-680480500372}"/>
              </a:ext>
            </a:extLst>
          </p:cNvPr>
          <p:cNvSpPr/>
          <p:nvPr>
            <p:custDataLst>
              <p:tags r:id="rId12"/>
            </p:custDataLst>
          </p:nvPr>
        </p:nvSpPr>
        <p:spPr bwMode="auto">
          <a:xfrm>
            <a:off x="9525000" y="0"/>
            <a:ext cx="384048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rgbClr val="9B9B9B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600" b="0" i="0" u="none" strike="noStrike" cap="none" normalizeH="0" baseline="0" dirty="0">
              <a:ln>
                <a:noFill/>
              </a:ln>
              <a:solidFill>
                <a:srgbClr val="FFFFFF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19C6C0DF-6990-4462-8C85-2AF56E42AAE1}"/>
              </a:ext>
            </a:extLst>
          </p:cNvPr>
          <p:cNvSpPr txBox="1"/>
          <p:nvPr>
            <p:custDataLst>
              <p:tags r:id="rId13"/>
            </p:custDataLst>
          </p:nvPr>
        </p:nvSpPr>
        <p:spPr>
          <a:xfrm>
            <a:off x="9613900" y="6326832"/>
            <a:ext cx="3662680" cy="461665"/>
          </a:xfrm>
          <a:prstGeom prst="rect">
            <a:avLst/>
          </a:prstGeom>
          <a:solidFill>
            <a:srgbClr val="FBFAEF"/>
          </a:solidFill>
          <a:ln w="12700"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FFFFFF"/>
                </a:solidFill>
              </a14:hiddenLine>
            </a:ext>
          </a:extLst>
        </p:spPr>
        <p:txBody>
          <a:bodyPr vert="horz" rtlCol="0" anchor="ctr">
            <a:spAutoFit/>
          </a:bodyPr>
          <a:lstStyle/>
          <a:p>
            <a:r>
              <a:rPr lang="zh-CN" altLang="en-US" sz="120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可为此题添加文本、图片、公式等解析，且需将内容全部放在本区域内。正常使用需</a:t>
            </a:r>
            <a:r>
              <a:rPr lang="en-US" altLang="zh-CN" sz="120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3.0</a:t>
            </a:r>
            <a:r>
              <a:rPr lang="zh-CN" altLang="en-US" sz="120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以上版本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82D36907-EBAB-4374-B3CB-AAFA0C43CD95}"/>
              </a:ext>
            </a:extLst>
          </p:cNvPr>
          <p:cNvSpPr txBox="1"/>
          <p:nvPr>
            <p:custDataLst>
              <p:tags r:id="rId14"/>
            </p:custDataLst>
          </p:nvPr>
        </p:nvSpPr>
        <p:spPr>
          <a:xfrm>
            <a:off x="9906000" y="1270000"/>
            <a:ext cx="3332480" cy="1905000"/>
          </a:xfrm>
          <a:prstGeom prst="rect">
            <a:avLst/>
          </a:prstGeom>
          <a:noFill/>
        </p:spPr>
        <p:txBody>
          <a:bodyPr vert="horz" rtlCol="0" anchor="t" anchorCtr="0">
            <a:noAutofit/>
          </a:bodyPr>
          <a:lstStyle/>
          <a:p>
            <a:r>
              <a:rPr lang="en-US" altLang="zh-CN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B</a:t>
            </a:r>
          </a:p>
          <a:p>
            <a:r>
              <a:rPr lang="zh-CN" altLang="en-US" sz="20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逻辑表达式的短路</a:t>
            </a:r>
            <a:endParaRPr lang="zh-CN" altLang="en-US" sz="20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5E0B6616-B1ED-446C-94A4-8A443D0631CC}"/>
              </a:ext>
            </a:extLst>
          </p:cNvPr>
          <p:cNvGrpSpPr/>
          <p:nvPr>
            <p:custDataLst>
              <p:tags r:id="rId15"/>
            </p:custDataLst>
          </p:nvPr>
        </p:nvGrpSpPr>
        <p:grpSpPr>
          <a:xfrm>
            <a:off x="9537700" y="0"/>
            <a:ext cx="3815080" cy="647700"/>
            <a:chOff x="9537700" y="0"/>
            <a:chExt cx="3815080" cy="647700"/>
          </a:xfrm>
        </p:grpSpPr>
        <p:sp>
          <p:nvSpPr>
            <p:cNvPr id="23" name="RemarkBack">
              <a:extLst>
                <a:ext uri="{FF2B5EF4-FFF2-40B4-BE49-F238E27FC236}">
                  <a16:creationId xmlns:a16="http://schemas.microsoft.com/office/drawing/2014/main" id="{144D7722-450F-445C-822C-0950CA760457}"/>
                </a:ext>
              </a:extLst>
            </p:cNvPr>
            <p:cNvSpPr/>
            <p:nvPr>
              <p:custDataLst>
                <p:tags r:id="rId25"/>
              </p:custDataLst>
            </p:nvPr>
          </p:nvSpPr>
          <p:spPr bwMode="auto">
            <a:xfrm>
              <a:off x="9537700" y="12700"/>
              <a:ext cx="3815080" cy="635000"/>
            </a:xfrm>
            <a:prstGeom prst="rect">
              <a:avLst/>
            </a:prstGeom>
            <a:solidFill>
              <a:srgbClr val="F6F7F8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4" name="RemarkBlock">
              <a:extLst>
                <a:ext uri="{FF2B5EF4-FFF2-40B4-BE49-F238E27FC236}">
                  <a16:creationId xmlns:a16="http://schemas.microsoft.com/office/drawing/2014/main" id="{0362D8B7-3166-40FC-B72B-1FD06D41B039}"/>
                </a:ext>
              </a:extLst>
            </p:cNvPr>
            <p:cNvSpPr/>
            <p:nvPr>
              <p:custDataLst>
                <p:tags r:id="rId26"/>
              </p:custDataLst>
            </p:nvPr>
          </p:nvSpPr>
          <p:spPr bwMode="auto">
            <a:xfrm>
              <a:off x="9537700" y="12700"/>
              <a:ext cx="190500" cy="635000"/>
            </a:xfrm>
            <a:prstGeom prst="rect">
              <a:avLst/>
            </a:prstGeom>
            <a:solidFill>
              <a:srgbClr val="639EF4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5" name="RemarkTitleText">
              <a:extLst>
                <a:ext uri="{FF2B5EF4-FFF2-40B4-BE49-F238E27FC236}">
                  <a16:creationId xmlns:a16="http://schemas.microsoft.com/office/drawing/2014/main" id="{F181BF97-809E-47D8-9CAB-353E22EEC4DE}"/>
                </a:ext>
              </a:extLst>
            </p:cNvPr>
            <p:cNvSpPr txBox="1"/>
            <p:nvPr>
              <p:custDataLst>
                <p:tags r:id="rId27"/>
              </p:custDataLst>
            </p:nvPr>
          </p:nvSpPr>
          <p:spPr>
            <a:xfrm>
              <a:off x="9779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答案解析</a:t>
              </a:r>
            </a:p>
          </p:txBody>
        </p:sp>
      </p:grpSp>
      <p:sp>
        <p:nvSpPr>
          <p:cNvPr id="2" name="RemarkBack">
            <a:extLst>
              <a:ext uri="{FF2B5EF4-FFF2-40B4-BE49-F238E27FC236}">
                <a16:creationId xmlns:a16="http://schemas.microsoft.com/office/drawing/2014/main" id="{18D9BF1D-683A-4C1E-B340-0E8C5245A71D}"/>
              </a:ext>
            </a:extLst>
          </p:cNvPr>
          <p:cNvSpPr/>
          <p:nvPr>
            <p:custDataLst>
              <p:tags r:id="rId16"/>
            </p:custDataLst>
          </p:nvPr>
        </p:nvSpPr>
        <p:spPr bwMode="auto">
          <a:xfrm>
            <a:off x="9537700" y="12700"/>
            <a:ext cx="3815080" cy="635000"/>
          </a:xfrm>
          <a:prstGeom prst="rect">
            <a:avLst/>
          </a:prstGeom>
          <a:solidFill>
            <a:srgbClr val="F6F7F8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" name="RemarkBlock">
            <a:extLst>
              <a:ext uri="{FF2B5EF4-FFF2-40B4-BE49-F238E27FC236}">
                <a16:creationId xmlns:a16="http://schemas.microsoft.com/office/drawing/2014/main" id="{CE07CEA9-6651-409F-9A11-055AC214D083}"/>
              </a:ext>
            </a:extLst>
          </p:cNvPr>
          <p:cNvSpPr/>
          <p:nvPr>
            <p:custDataLst>
              <p:tags r:id="rId17"/>
            </p:custDataLst>
          </p:nvPr>
        </p:nvSpPr>
        <p:spPr bwMode="auto">
          <a:xfrm>
            <a:off x="9537700" y="12700"/>
            <a:ext cx="190500" cy="635000"/>
          </a:xfrm>
          <a:prstGeom prst="rect">
            <a:avLst/>
          </a:prstGeom>
          <a:solidFill>
            <a:srgbClr val="639EF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" name="RemarkTitleText">
            <a:extLst>
              <a:ext uri="{FF2B5EF4-FFF2-40B4-BE49-F238E27FC236}">
                <a16:creationId xmlns:a16="http://schemas.microsoft.com/office/drawing/2014/main" id="{7A02E11D-7AAA-4B40-87FE-577375FA1EEA}"/>
              </a:ext>
            </a:extLst>
          </p:cNvPr>
          <p:cNvSpPr txBox="1"/>
          <p:nvPr>
            <p:custDataLst>
              <p:tags r:id="rId18"/>
            </p:custDataLst>
          </p:nvPr>
        </p:nvSpPr>
        <p:spPr>
          <a:xfrm>
            <a:off x="9779000" y="0"/>
            <a:ext cx="1905000" cy="635000"/>
          </a:xfrm>
          <a:prstGeom prst="rect">
            <a:avLst/>
          </a:prstGeom>
          <a:noFill/>
        </p:spPr>
        <p:txBody>
          <a:bodyPr vert="horz" wrap="none" rtlCol="0" anchor="ctr" anchorCtr="0">
            <a:noAutofit/>
          </a:bodyPr>
          <a:lstStyle/>
          <a:p>
            <a:r>
              <a:rPr lang="zh-CN" altLang="en-US" smtClean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答案解析</a:t>
            </a:r>
            <a:endParaRPr lang="zh-CN" altLang="en-US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30" name="圆角矩形标注 29"/>
          <p:cNvSpPr/>
          <p:nvPr/>
        </p:nvSpPr>
        <p:spPr bwMode="auto">
          <a:xfrm>
            <a:off x="4861531" y="1671082"/>
            <a:ext cx="3915000" cy="465368"/>
          </a:xfrm>
          <a:prstGeom prst="wedgeRoundRectCallout">
            <a:avLst>
              <a:gd name="adj1" fmla="val -20833"/>
              <a:gd name="adj2" fmla="val 48546"/>
              <a:gd name="adj3" fmla="val 16667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285750" marR="0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循环终止条件考虑逻辑表达式的短路</a:t>
            </a: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D0521F59-5BC7-4411-B21F-1F92C5520E72}"/>
              </a:ext>
            </a:extLst>
          </p:cNvPr>
          <p:cNvGrpSpPr/>
          <p:nvPr>
            <p:custDataLst>
              <p:tags r:id="rId19"/>
            </p:custDataLst>
          </p:nvPr>
        </p:nvGrpSpPr>
        <p:grpSpPr>
          <a:xfrm>
            <a:off x="0" y="0"/>
            <a:ext cx="9144000" cy="635000"/>
            <a:chOff x="-739923" y="0"/>
            <a:chExt cx="9144000" cy="635000"/>
          </a:xfrm>
        </p:grpSpPr>
        <p:sp>
          <p:nvSpPr>
            <p:cNvPr id="16" name="TitleBackground">
              <a:extLst>
                <a:ext uri="{FF2B5EF4-FFF2-40B4-BE49-F238E27FC236}">
                  <a16:creationId xmlns:a16="http://schemas.microsoft.com/office/drawing/2014/main" id="{DB895524-F7F3-4868-B7C8-6033404EDA41}"/>
                </a:ext>
              </a:extLst>
            </p:cNvPr>
            <p:cNvSpPr/>
            <p:nvPr>
              <p:custDataLst>
                <p:tags r:id="rId21"/>
              </p:custDataLst>
            </p:nvPr>
          </p:nvSpPr>
          <p:spPr bwMode="auto">
            <a:xfrm>
              <a:off x="-739923" y="0"/>
              <a:ext cx="9144000" cy="635000"/>
            </a:xfrm>
            <a:prstGeom prst="rect">
              <a:avLst/>
            </a:prstGeom>
            <a:solidFill>
              <a:srgbClr val="F6F7F8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7" name="ColorBlock">
              <a:extLst>
                <a:ext uri="{FF2B5EF4-FFF2-40B4-BE49-F238E27FC236}">
                  <a16:creationId xmlns:a16="http://schemas.microsoft.com/office/drawing/2014/main" id="{8484CE12-D2C9-49CA-8C96-ED24FEF7465E}"/>
                </a:ext>
              </a:extLst>
            </p:cNvPr>
            <p:cNvSpPr/>
            <p:nvPr>
              <p:custDataLst>
                <p:tags r:id="rId22"/>
              </p:custDataLst>
            </p:nvPr>
          </p:nvSpPr>
          <p:spPr bwMode="auto">
            <a:xfrm>
              <a:off x="-739923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8" name="TypeText">
              <a:extLst>
                <a:ext uri="{FF2B5EF4-FFF2-40B4-BE49-F238E27FC236}">
                  <a16:creationId xmlns:a16="http://schemas.microsoft.com/office/drawing/2014/main" id="{AB0F8FCF-9889-431B-86C5-533EC7B61349}"/>
                </a:ext>
              </a:extLst>
            </p:cNvPr>
            <p:cNvSpPr txBox="1"/>
            <p:nvPr>
              <p:custDataLst>
                <p:tags r:id="rId23"/>
              </p:custDataLst>
            </p:nvPr>
          </p:nvSpPr>
          <p:spPr>
            <a:xfrm>
              <a:off x="-485923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单选题</a:t>
              </a:r>
            </a:p>
          </p:txBody>
        </p:sp>
        <p:sp>
          <p:nvSpPr>
            <p:cNvPr id="19" name="TipText">
              <a:extLst>
                <a:ext uri="{FF2B5EF4-FFF2-40B4-BE49-F238E27FC236}">
                  <a16:creationId xmlns:a16="http://schemas.microsoft.com/office/drawing/2014/main" id="{F7E95BDC-5194-4199-B3EA-D920A3488332}"/>
                </a:ext>
              </a:extLst>
            </p:cNvPr>
            <p:cNvSpPr txBox="1"/>
            <p:nvPr>
              <p:custDataLst>
                <p:tags r:id="rId24"/>
              </p:custDataLst>
            </p:nvPr>
          </p:nvSpPr>
          <p:spPr>
            <a:xfrm>
              <a:off x="785982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</a:t>
              </a:r>
              <a:r>
                <a:rPr lang="zh-CN" altLang="en-US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2FEE5105-0DE8-4EA5-BAE9-F2C83980BF22}"/>
              </a:ext>
            </a:extLst>
          </p:cNvPr>
          <p:cNvPicPr>
            <a:picLocks/>
          </p:cNvPicPr>
          <p:nvPr>
            <p:custDataLst>
              <p:tags r:id="rId20"/>
            </p:custDataLst>
          </p:nvPr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23798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上页例题参考答案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000000"/>
                </a:solidFill>
                <a:ea typeface="宋体" panose="02010600030101010101" pitchFamily="2" charset="-122"/>
              </a:rPr>
              <a:t>当表达式</a:t>
            </a:r>
            <a:r>
              <a:rPr lang="en-US" altLang="zh-CN" sz="1800" dirty="0">
                <a:solidFill>
                  <a:srgbClr val="000000"/>
                </a:solidFill>
                <a:ea typeface="宋体" panose="02010600030101010101" pitchFamily="2" charset="-122"/>
              </a:rPr>
              <a:t>(--a&amp;&amp;b--) </a:t>
            </a:r>
            <a:r>
              <a:rPr lang="zh-CN" altLang="en-US" sz="1800" dirty="0">
                <a:solidFill>
                  <a:srgbClr val="000000"/>
                </a:solidFill>
                <a:ea typeface="宋体" panose="02010600030101010101" pitchFamily="2" charset="-122"/>
              </a:rPr>
              <a:t>的值不为</a:t>
            </a:r>
            <a:r>
              <a:rPr lang="en-US" altLang="zh-CN" sz="1800" dirty="0">
                <a:solidFill>
                  <a:srgbClr val="000000"/>
                </a:solidFill>
                <a:ea typeface="宋体" panose="02010600030101010101" pitchFamily="2" charset="-122"/>
              </a:rPr>
              <a:t>0</a:t>
            </a:r>
            <a:r>
              <a:rPr lang="zh-CN" altLang="en-US" sz="1800" dirty="0">
                <a:solidFill>
                  <a:srgbClr val="000000"/>
                </a:solidFill>
                <a:ea typeface="宋体" panose="02010600030101010101" pitchFamily="2" charset="-122"/>
              </a:rPr>
              <a:t>（即为真）时，</a:t>
            </a:r>
            <a:r>
              <a:rPr lang="en-US" altLang="zh-CN" sz="1800" dirty="0">
                <a:solidFill>
                  <a:srgbClr val="000000"/>
                </a:solidFill>
                <a:ea typeface="宋体" panose="02010600030101010101" pitchFamily="2" charset="-122"/>
              </a:rPr>
              <a:t> while (--a&amp;&amp;b--)</a:t>
            </a:r>
            <a:r>
              <a:rPr lang="zh-CN" altLang="en-US" sz="1800" dirty="0">
                <a:solidFill>
                  <a:srgbClr val="000000"/>
                </a:solidFill>
                <a:ea typeface="宋体" panose="02010600030101010101" pitchFamily="2" charset="-122"/>
              </a:rPr>
              <a:t>会一直循环，执行循环体（该循环体是一条空语句，即一个分号构成的语句）；</a:t>
            </a:r>
            <a:endParaRPr lang="en-US" altLang="zh-CN" sz="1800" dirty="0">
              <a:solidFill>
                <a:srgbClr val="000000"/>
              </a:solidFill>
              <a:ea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000000"/>
                </a:solidFill>
                <a:ea typeface="宋体" panose="02010600030101010101" pitchFamily="2" charset="-122"/>
              </a:rPr>
              <a:t>当表达式</a:t>
            </a:r>
            <a:r>
              <a:rPr lang="en-US" altLang="zh-CN" sz="1800" dirty="0">
                <a:solidFill>
                  <a:srgbClr val="000000"/>
                </a:solidFill>
                <a:ea typeface="宋体" panose="02010600030101010101" pitchFamily="2" charset="-122"/>
              </a:rPr>
              <a:t>(--a&amp;&amp;b--) </a:t>
            </a:r>
            <a:r>
              <a:rPr lang="zh-CN" altLang="en-US" sz="1800" dirty="0">
                <a:solidFill>
                  <a:srgbClr val="000000"/>
                </a:solidFill>
                <a:ea typeface="宋体" panose="02010600030101010101" pitchFamily="2" charset="-122"/>
              </a:rPr>
              <a:t>值等于</a:t>
            </a:r>
            <a:r>
              <a:rPr lang="en-US" altLang="zh-CN" sz="1800" dirty="0">
                <a:solidFill>
                  <a:srgbClr val="000000"/>
                </a:solidFill>
                <a:ea typeface="宋体" panose="02010600030101010101" pitchFamily="2" charset="-122"/>
              </a:rPr>
              <a:t>0</a:t>
            </a:r>
            <a:r>
              <a:rPr lang="zh-CN" altLang="en-US" sz="1800" dirty="0">
                <a:solidFill>
                  <a:srgbClr val="000000"/>
                </a:solidFill>
                <a:ea typeface="宋体" panose="02010600030101010101" pitchFamily="2" charset="-122"/>
              </a:rPr>
              <a:t>（即为假）时，终止</a:t>
            </a:r>
            <a:r>
              <a:rPr lang="en-US" altLang="zh-CN" sz="1800" dirty="0">
                <a:solidFill>
                  <a:srgbClr val="000000"/>
                </a:solidFill>
                <a:ea typeface="宋体" panose="02010600030101010101" pitchFamily="2" charset="-122"/>
              </a:rPr>
              <a:t>while (--a&amp;&amp;b--)</a:t>
            </a:r>
            <a:r>
              <a:rPr lang="zh-CN" altLang="en-US" sz="1800" dirty="0">
                <a:solidFill>
                  <a:srgbClr val="000000"/>
                </a:solidFill>
                <a:ea typeface="宋体" panose="02010600030101010101" pitchFamily="2" charset="-122"/>
              </a:rPr>
              <a:t>循环，执行</a:t>
            </a:r>
            <a:r>
              <a:rPr lang="en-US" altLang="zh-CN" sz="1800" dirty="0" err="1">
                <a:solidFill>
                  <a:srgbClr val="000000"/>
                </a:solidFill>
                <a:ea typeface="宋体" panose="02010600030101010101" pitchFamily="2" charset="-122"/>
              </a:rPr>
              <a:t>printf</a:t>
            </a:r>
            <a:r>
              <a:rPr lang="en-US" altLang="zh-CN" sz="1800" dirty="0">
                <a:solidFill>
                  <a:srgbClr val="000000"/>
                </a:solidFill>
                <a:ea typeface="宋体" panose="02010600030101010101" pitchFamily="2" charset="-122"/>
              </a:rPr>
              <a:t>()</a:t>
            </a:r>
            <a:r>
              <a:rPr lang="zh-CN" altLang="en-US" sz="1800" dirty="0">
                <a:solidFill>
                  <a:srgbClr val="000000"/>
                </a:solidFill>
                <a:ea typeface="宋体" panose="02010600030101010101" pitchFamily="2" charset="-122"/>
              </a:rPr>
              <a:t>语句，输出</a:t>
            </a:r>
            <a:r>
              <a:rPr lang="en-US" altLang="zh-CN" sz="1800" dirty="0">
                <a:solidFill>
                  <a:srgbClr val="000000"/>
                </a:solidFill>
                <a:ea typeface="宋体" panose="02010600030101010101" pitchFamily="2" charset="-122"/>
              </a:rPr>
              <a:t>a</a:t>
            </a:r>
            <a:r>
              <a:rPr lang="zh-CN" altLang="en-US" sz="1800" dirty="0">
                <a:solidFill>
                  <a:srgbClr val="000000"/>
                </a:solidFill>
                <a:ea typeface="宋体" panose="02010600030101010101" pitchFamily="2" charset="-122"/>
              </a:rPr>
              <a:t>、</a:t>
            </a:r>
            <a:r>
              <a:rPr lang="en-US" altLang="zh-CN" sz="1800" dirty="0">
                <a:solidFill>
                  <a:srgbClr val="000000"/>
                </a:solidFill>
                <a:ea typeface="宋体" panose="02010600030101010101" pitchFamily="2" charset="-122"/>
              </a:rPr>
              <a:t>b</a:t>
            </a:r>
            <a:r>
              <a:rPr lang="zh-CN" altLang="en-US" sz="1800" dirty="0">
                <a:solidFill>
                  <a:srgbClr val="000000"/>
                </a:solidFill>
                <a:ea typeface="宋体" panose="02010600030101010101" pitchFamily="2" charset="-122"/>
              </a:rPr>
              <a:t>的值；</a:t>
            </a:r>
            <a:endParaRPr lang="en-US" altLang="zh-CN" sz="1800" dirty="0">
              <a:solidFill>
                <a:srgbClr val="000000"/>
              </a:solidFill>
              <a:ea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000000"/>
                </a:solidFill>
                <a:ea typeface="宋体" panose="02010600030101010101" pitchFamily="2" charset="-122"/>
              </a:rPr>
              <a:t>表达式</a:t>
            </a:r>
            <a:r>
              <a:rPr lang="en-US" altLang="zh-CN" sz="1800" dirty="0">
                <a:solidFill>
                  <a:srgbClr val="000000"/>
                </a:solidFill>
                <a:ea typeface="宋体" panose="02010600030101010101" pitchFamily="2" charset="-122"/>
              </a:rPr>
              <a:t>(--a&amp;&amp;b--)</a:t>
            </a:r>
            <a:r>
              <a:rPr lang="zh-CN" altLang="en-US" sz="1800" dirty="0">
                <a:solidFill>
                  <a:srgbClr val="000000"/>
                </a:solidFill>
                <a:ea typeface="宋体" panose="02010600030101010101" pitchFamily="2" charset="-122"/>
              </a:rPr>
              <a:t>的求值过程：</a:t>
            </a:r>
            <a:endParaRPr lang="en-US" altLang="zh-CN" sz="1800" dirty="0">
              <a:solidFill>
                <a:srgbClr val="000000"/>
              </a:solidFill>
              <a:ea typeface="宋体" panose="02010600030101010101" pitchFamily="2" charset="-122"/>
            </a:endParaRPr>
          </a:p>
          <a:p>
            <a:pPr marL="742950" lvl="1" indent="-285750"/>
            <a:r>
              <a:rPr lang="zh-CN" altLang="en-US" sz="1600" dirty="0">
                <a:solidFill>
                  <a:srgbClr val="0000CC"/>
                </a:solidFill>
                <a:ea typeface="宋体" panose="02010600030101010101" pitchFamily="2" charset="-122"/>
              </a:rPr>
              <a:t>第</a:t>
            </a:r>
            <a:r>
              <a:rPr lang="en-US" altLang="zh-CN" sz="1600" dirty="0">
                <a:solidFill>
                  <a:srgbClr val="0000CC"/>
                </a:solidFill>
                <a:ea typeface="宋体" panose="02010600030101010101" pitchFamily="2" charset="-122"/>
              </a:rPr>
              <a:t>1</a:t>
            </a:r>
            <a:r>
              <a:rPr lang="zh-CN" altLang="en-US" sz="1600" dirty="0">
                <a:solidFill>
                  <a:srgbClr val="0000CC"/>
                </a:solidFill>
                <a:ea typeface="宋体" panose="02010600030101010101" pitchFamily="2" charset="-122"/>
              </a:rPr>
              <a:t>遍循环： </a:t>
            </a:r>
            <a:r>
              <a:rPr lang="en-US" altLang="zh-CN" sz="1600" dirty="0">
                <a:ea typeface="宋体" panose="02010600030101010101" pitchFamily="2" charset="-122"/>
              </a:rPr>
              <a:t>a</a:t>
            </a:r>
            <a:r>
              <a:rPr lang="zh-CN" altLang="en-US" sz="1600" dirty="0">
                <a:ea typeface="宋体" panose="02010600030101010101" pitchFamily="2" charset="-122"/>
              </a:rPr>
              <a:t>先减</a:t>
            </a:r>
            <a:r>
              <a:rPr lang="en-US" altLang="zh-CN" sz="1600" dirty="0">
                <a:ea typeface="宋体" panose="02010600030101010101" pitchFamily="2" charset="-122"/>
              </a:rPr>
              <a:t>1</a:t>
            </a:r>
            <a:r>
              <a:rPr lang="zh-CN" altLang="en-US" sz="1600" dirty="0">
                <a:ea typeface="宋体" panose="02010600030101010101" pitchFamily="2" charset="-122"/>
              </a:rPr>
              <a:t>，值为</a:t>
            </a:r>
            <a:r>
              <a:rPr lang="en-US" altLang="zh-CN" sz="1600" dirty="0">
                <a:ea typeface="宋体" panose="02010600030101010101" pitchFamily="2" charset="-122"/>
              </a:rPr>
              <a:t>2</a:t>
            </a:r>
            <a:r>
              <a:rPr lang="zh-CN" altLang="en-US" sz="1600" dirty="0">
                <a:ea typeface="宋体" panose="02010600030101010101" pitchFamily="2" charset="-122"/>
              </a:rPr>
              <a:t>，</a:t>
            </a:r>
            <a:r>
              <a:rPr lang="en-US" altLang="zh-CN" sz="1600" dirty="0">
                <a:ea typeface="宋体" panose="02010600030101010101" pitchFamily="2" charset="-122"/>
              </a:rPr>
              <a:t>(--a&amp;&amp;b--)</a:t>
            </a:r>
            <a:r>
              <a:rPr lang="zh-CN" altLang="en-US" sz="1600" dirty="0">
                <a:ea typeface="宋体" panose="02010600030101010101" pitchFamily="2" charset="-122"/>
              </a:rPr>
              <a:t>即为</a:t>
            </a:r>
            <a:r>
              <a:rPr lang="en-US" altLang="zh-CN" sz="1600" dirty="0">
                <a:ea typeface="宋体" panose="02010600030101010101" pitchFamily="2" charset="-122"/>
              </a:rPr>
              <a:t>(2&amp;&amp;3)</a:t>
            </a:r>
            <a:r>
              <a:rPr lang="zh-CN" altLang="en-US" sz="1600" dirty="0">
                <a:ea typeface="宋体" panose="02010600030101010101" pitchFamily="2" charset="-122"/>
              </a:rPr>
              <a:t>，然后</a:t>
            </a:r>
            <a:r>
              <a:rPr lang="en-US" altLang="zh-CN" sz="1600" dirty="0">
                <a:ea typeface="宋体" panose="02010600030101010101" pitchFamily="2" charset="-122"/>
              </a:rPr>
              <a:t>b</a:t>
            </a:r>
            <a:r>
              <a:rPr lang="zh-CN" altLang="en-US" sz="1600" dirty="0">
                <a:ea typeface="宋体" panose="02010600030101010101" pitchFamily="2" charset="-122"/>
              </a:rPr>
              <a:t>减</a:t>
            </a:r>
            <a:r>
              <a:rPr lang="en-US" altLang="zh-CN" sz="1600" dirty="0">
                <a:ea typeface="宋体" panose="02010600030101010101" pitchFamily="2" charset="-122"/>
              </a:rPr>
              <a:t>1,</a:t>
            </a:r>
            <a:r>
              <a:rPr lang="zh-CN" altLang="en-US" sz="1600" dirty="0">
                <a:ea typeface="宋体" panose="02010600030101010101" pitchFamily="2" charset="-122"/>
              </a:rPr>
              <a:t>值为</a:t>
            </a:r>
            <a:r>
              <a:rPr lang="en-US" altLang="zh-CN" sz="1600" dirty="0">
                <a:ea typeface="宋体" panose="02010600030101010101" pitchFamily="2" charset="-122"/>
              </a:rPr>
              <a:t>2</a:t>
            </a:r>
            <a:r>
              <a:rPr lang="zh-CN" altLang="en-US" sz="1600" dirty="0">
                <a:ea typeface="宋体" panose="02010600030101010101" pitchFamily="2" charset="-122"/>
              </a:rPr>
              <a:t>。</a:t>
            </a:r>
            <a:r>
              <a:rPr lang="en-US" altLang="zh-CN" sz="1600" dirty="0">
                <a:ea typeface="宋体" panose="02010600030101010101" pitchFamily="2" charset="-122"/>
              </a:rPr>
              <a:t> (2&amp;&amp;3)</a:t>
            </a:r>
            <a:r>
              <a:rPr lang="zh-CN" altLang="en-US" sz="1600" dirty="0">
                <a:ea typeface="宋体" panose="02010600030101010101" pitchFamily="2" charset="-122"/>
              </a:rPr>
              <a:t>的值为</a:t>
            </a:r>
            <a:r>
              <a:rPr lang="en-US" altLang="zh-CN" sz="1600" dirty="0">
                <a:ea typeface="宋体" panose="02010600030101010101" pitchFamily="2" charset="-122"/>
              </a:rPr>
              <a:t>1</a:t>
            </a:r>
            <a:r>
              <a:rPr lang="zh-CN" altLang="en-US" sz="1600" dirty="0">
                <a:ea typeface="宋体" panose="02010600030101010101" pitchFamily="2" charset="-122"/>
              </a:rPr>
              <a:t>（真），继续循环；此时</a:t>
            </a:r>
            <a:r>
              <a:rPr lang="en-US" altLang="zh-CN" sz="1600" dirty="0">
                <a:ea typeface="宋体" panose="02010600030101010101" pitchFamily="2" charset="-122"/>
              </a:rPr>
              <a:t>a=2,b=2;</a:t>
            </a:r>
          </a:p>
          <a:p>
            <a:pPr marL="742950" lvl="1" indent="-285750"/>
            <a:r>
              <a:rPr lang="zh-CN" altLang="en-US" sz="1600" dirty="0">
                <a:solidFill>
                  <a:srgbClr val="0000CC"/>
                </a:solidFill>
                <a:ea typeface="宋体" panose="02010600030101010101" pitchFamily="2" charset="-122"/>
              </a:rPr>
              <a:t>第</a:t>
            </a:r>
            <a:r>
              <a:rPr lang="en-US" altLang="zh-CN" sz="1600" dirty="0">
                <a:solidFill>
                  <a:srgbClr val="0000CC"/>
                </a:solidFill>
                <a:ea typeface="宋体" panose="02010600030101010101" pitchFamily="2" charset="-122"/>
              </a:rPr>
              <a:t>2</a:t>
            </a:r>
            <a:r>
              <a:rPr lang="zh-CN" altLang="en-US" sz="1600" dirty="0">
                <a:solidFill>
                  <a:srgbClr val="0000CC"/>
                </a:solidFill>
                <a:ea typeface="宋体" panose="02010600030101010101" pitchFamily="2" charset="-122"/>
              </a:rPr>
              <a:t>遍循环：</a:t>
            </a:r>
            <a:r>
              <a:rPr lang="en-US" altLang="zh-CN" sz="1600" dirty="0">
                <a:ea typeface="宋体" panose="02010600030101010101" pitchFamily="2" charset="-122"/>
              </a:rPr>
              <a:t>a</a:t>
            </a:r>
            <a:r>
              <a:rPr lang="zh-CN" altLang="en-US" sz="1600" dirty="0">
                <a:ea typeface="宋体" panose="02010600030101010101" pitchFamily="2" charset="-122"/>
              </a:rPr>
              <a:t>先减</a:t>
            </a:r>
            <a:r>
              <a:rPr lang="en-US" altLang="zh-CN" sz="1600" dirty="0">
                <a:ea typeface="宋体" panose="02010600030101010101" pitchFamily="2" charset="-122"/>
              </a:rPr>
              <a:t>1</a:t>
            </a:r>
            <a:r>
              <a:rPr lang="zh-CN" altLang="en-US" sz="1600" dirty="0">
                <a:ea typeface="宋体" panose="02010600030101010101" pitchFamily="2" charset="-122"/>
              </a:rPr>
              <a:t>，值为</a:t>
            </a:r>
            <a:r>
              <a:rPr lang="en-US" altLang="zh-CN" sz="1600" dirty="0">
                <a:ea typeface="宋体" panose="02010600030101010101" pitchFamily="2" charset="-122"/>
              </a:rPr>
              <a:t>1</a:t>
            </a:r>
            <a:r>
              <a:rPr lang="zh-CN" altLang="en-US" sz="1600" dirty="0">
                <a:ea typeface="宋体" panose="02010600030101010101" pitchFamily="2" charset="-122"/>
              </a:rPr>
              <a:t>，</a:t>
            </a:r>
            <a:r>
              <a:rPr lang="en-US" altLang="zh-CN" sz="1600" dirty="0">
                <a:ea typeface="宋体" panose="02010600030101010101" pitchFamily="2" charset="-122"/>
              </a:rPr>
              <a:t>(--a&amp;&amp;b--)</a:t>
            </a:r>
            <a:r>
              <a:rPr lang="zh-CN" altLang="en-US" sz="1600" dirty="0">
                <a:ea typeface="宋体" panose="02010600030101010101" pitchFamily="2" charset="-122"/>
              </a:rPr>
              <a:t>即为</a:t>
            </a:r>
            <a:r>
              <a:rPr lang="en-US" altLang="zh-CN" sz="1600" dirty="0">
                <a:ea typeface="宋体" panose="02010600030101010101" pitchFamily="2" charset="-122"/>
              </a:rPr>
              <a:t>(1&amp;&amp;2)</a:t>
            </a:r>
            <a:r>
              <a:rPr lang="zh-CN" altLang="en-US" sz="1600" dirty="0">
                <a:ea typeface="宋体" panose="02010600030101010101" pitchFamily="2" charset="-122"/>
              </a:rPr>
              <a:t>，然后</a:t>
            </a:r>
            <a:r>
              <a:rPr lang="en-US" altLang="zh-CN" sz="1600" dirty="0">
                <a:ea typeface="宋体" panose="02010600030101010101" pitchFamily="2" charset="-122"/>
              </a:rPr>
              <a:t>b</a:t>
            </a:r>
            <a:r>
              <a:rPr lang="zh-CN" altLang="en-US" sz="1600" dirty="0">
                <a:ea typeface="宋体" panose="02010600030101010101" pitchFamily="2" charset="-122"/>
              </a:rPr>
              <a:t>减</a:t>
            </a:r>
            <a:r>
              <a:rPr lang="en-US" altLang="zh-CN" sz="1600" dirty="0">
                <a:ea typeface="宋体" panose="02010600030101010101" pitchFamily="2" charset="-122"/>
              </a:rPr>
              <a:t>1,</a:t>
            </a:r>
            <a:r>
              <a:rPr lang="zh-CN" altLang="en-US" sz="1600" dirty="0">
                <a:ea typeface="宋体" panose="02010600030101010101" pitchFamily="2" charset="-122"/>
              </a:rPr>
              <a:t>值为</a:t>
            </a:r>
            <a:r>
              <a:rPr lang="en-US" altLang="zh-CN" sz="1600" dirty="0">
                <a:ea typeface="宋体" panose="02010600030101010101" pitchFamily="2" charset="-122"/>
              </a:rPr>
              <a:t>1</a:t>
            </a:r>
            <a:r>
              <a:rPr lang="zh-CN" altLang="en-US" sz="1600" dirty="0">
                <a:ea typeface="宋体" panose="02010600030101010101" pitchFamily="2" charset="-122"/>
              </a:rPr>
              <a:t>。</a:t>
            </a:r>
            <a:r>
              <a:rPr lang="en-US" altLang="zh-CN" sz="1600" dirty="0">
                <a:ea typeface="宋体" panose="02010600030101010101" pitchFamily="2" charset="-122"/>
              </a:rPr>
              <a:t> (1&amp;&amp;2)</a:t>
            </a:r>
            <a:r>
              <a:rPr lang="zh-CN" altLang="en-US" sz="1600" dirty="0">
                <a:ea typeface="宋体" panose="02010600030101010101" pitchFamily="2" charset="-122"/>
              </a:rPr>
              <a:t>的值为</a:t>
            </a:r>
            <a:r>
              <a:rPr lang="en-US" altLang="zh-CN" sz="1600" dirty="0">
                <a:ea typeface="宋体" panose="02010600030101010101" pitchFamily="2" charset="-122"/>
              </a:rPr>
              <a:t>1</a:t>
            </a:r>
            <a:r>
              <a:rPr lang="zh-CN" altLang="en-US" sz="1600" dirty="0">
                <a:ea typeface="宋体" panose="02010600030101010101" pitchFamily="2" charset="-122"/>
              </a:rPr>
              <a:t>（真），继续循环；此时</a:t>
            </a:r>
            <a:r>
              <a:rPr lang="en-US" altLang="zh-CN" sz="1600" dirty="0">
                <a:ea typeface="宋体" panose="02010600030101010101" pitchFamily="2" charset="-122"/>
              </a:rPr>
              <a:t>a=1,b=1;</a:t>
            </a:r>
          </a:p>
          <a:p>
            <a:pPr marL="742950" lvl="1" indent="-285750"/>
            <a:r>
              <a:rPr lang="zh-CN" altLang="en-US" sz="1600" dirty="0">
                <a:solidFill>
                  <a:srgbClr val="0000CC"/>
                </a:solidFill>
                <a:ea typeface="宋体" panose="02010600030101010101" pitchFamily="2" charset="-122"/>
              </a:rPr>
              <a:t>第</a:t>
            </a:r>
            <a:r>
              <a:rPr lang="en-US" altLang="zh-CN" sz="1600" dirty="0">
                <a:solidFill>
                  <a:srgbClr val="0000CC"/>
                </a:solidFill>
                <a:ea typeface="宋体" panose="02010600030101010101" pitchFamily="2" charset="-122"/>
              </a:rPr>
              <a:t>3</a:t>
            </a:r>
            <a:r>
              <a:rPr lang="zh-CN" altLang="en-US" sz="1600" dirty="0">
                <a:solidFill>
                  <a:srgbClr val="0000CC"/>
                </a:solidFill>
                <a:ea typeface="宋体" panose="02010600030101010101" pitchFamily="2" charset="-122"/>
              </a:rPr>
              <a:t>遍循环：</a:t>
            </a:r>
            <a:r>
              <a:rPr lang="en-US" altLang="zh-CN" sz="1600" dirty="0">
                <a:ea typeface="宋体" panose="02010600030101010101" pitchFamily="2" charset="-122"/>
              </a:rPr>
              <a:t> a</a:t>
            </a:r>
            <a:r>
              <a:rPr lang="zh-CN" altLang="en-US" sz="1600" dirty="0">
                <a:ea typeface="宋体" panose="02010600030101010101" pitchFamily="2" charset="-122"/>
              </a:rPr>
              <a:t>先减</a:t>
            </a:r>
            <a:r>
              <a:rPr lang="en-US" altLang="zh-CN" sz="1600" dirty="0">
                <a:ea typeface="宋体" panose="02010600030101010101" pitchFamily="2" charset="-122"/>
              </a:rPr>
              <a:t>1</a:t>
            </a:r>
            <a:r>
              <a:rPr lang="zh-CN" altLang="en-US" sz="1600" dirty="0">
                <a:ea typeface="宋体" panose="02010600030101010101" pitchFamily="2" charset="-122"/>
              </a:rPr>
              <a:t>，值为</a:t>
            </a:r>
            <a:r>
              <a:rPr lang="en-US" altLang="zh-CN" sz="1600" dirty="0">
                <a:ea typeface="宋体" panose="02010600030101010101" pitchFamily="2" charset="-122"/>
              </a:rPr>
              <a:t>0</a:t>
            </a:r>
            <a:r>
              <a:rPr lang="zh-CN" altLang="en-US" sz="1600" dirty="0">
                <a:ea typeface="宋体" panose="02010600030101010101" pitchFamily="2" charset="-122"/>
              </a:rPr>
              <a:t>，</a:t>
            </a:r>
            <a:r>
              <a:rPr lang="en-US" altLang="zh-CN" sz="1600" dirty="0">
                <a:ea typeface="宋体" panose="02010600030101010101" pitchFamily="2" charset="-122"/>
              </a:rPr>
              <a:t>(--a&amp;&amp;b--)</a:t>
            </a:r>
            <a:r>
              <a:rPr lang="zh-CN" altLang="en-US" sz="1600" dirty="0">
                <a:ea typeface="宋体" panose="02010600030101010101" pitchFamily="2" charset="-122"/>
              </a:rPr>
              <a:t>即为</a:t>
            </a:r>
            <a:r>
              <a:rPr lang="en-US" altLang="zh-CN" sz="1600" dirty="0">
                <a:ea typeface="宋体" panose="02010600030101010101" pitchFamily="2" charset="-122"/>
              </a:rPr>
              <a:t>(0&amp;&amp;1)</a:t>
            </a:r>
            <a:r>
              <a:rPr lang="zh-CN" altLang="en-US" sz="1600" dirty="0">
                <a:ea typeface="宋体" panose="02010600030101010101" pitchFamily="2" charset="-122"/>
              </a:rPr>
              <a:t>；此时</a:t>
            </a:r>
            <a:r>
              <a:rPr lang="en-US" altLang="zh-CN" sz="1600" dirty="0">
                <a:ea typeface="宋体" panose="02010600030101010101" pitchFamily="2" charset="-122"/>
              </a:rPr>
              <a:t>a</a:t>
            </a:r>
            <a:r>
              <a:rPr lang="zh-CN" altLang="en-US" sz="1600" dirty="0">
                <a:ea typeface="宋体" panose="02010600030101010101" pitchFamily="2" charset="-122"/>
              </a:rPr>
              <a:t>的值是</a:t>
            </a:r>
            <a:r>
              <a:rPr lang="en-US" altLang="zh-CN" sz="1600" dirty="0">
                <a:ea typeface="宋体" panose="02010600030101010101" pitchFamily="2" charset="-122"/>
              </a:rPr>
              <a:t>0</a:t>
            </a:r>
            <a:r>
              <a:rPr lang="zh-CN" altLang="en-US" sz="1600" dirty="0">
                <a:ea typeface="宋体" panose="02010600030101010101" pitchFamily="2" charset="-122"/>
              </a:rPr>
              <a:t>，使表达式</a:t>
            </a:r>
            <a:r>
              <a:rPr lang="en-US" altLang="zh-CN" sz="1600" dirty="0">
                <a:ea typeface="宋体" panose="02010600030101010101" pitchFamily="2" charset="-122"/>
              </a:rPr>
              <a:t>(--a&amp;&amp;b--)</a:t>
            </a:r>
            <a:r>
              <a:rPr lang="zh-CN" altLang="en-US" sz="1600" dirty="0">
                <a:ea typeface="宋体" panose="02010600030101010101" pitchFamily="2" charset="-122"/>
              </a:rPr>
              <a:t>的值为</a:t>
            </a:r>
            <a:r>
              <a:rPr lang="en-US" altLang="zh-CN" sz="1600" dirty="0">
                <a:ea typeface="宋体" panose="02010600030101010101" pitchFamily="2" charset="-122"/>
              </a:rPr>
              <a:t>0</a:t>
            </a:r>
            <a:r>
              <a:rPr lang="zh-CN" altLang="en-US" sz="1600" dirty="0">
                <a:ea typeface="宋体" panose="02010600030101010101" pitchFamily="2" charset="-122"/>
              </a:rPr>
              <a:t>（假），</a:t>
            </a:r>
            <a:r>
              <a:rPr lang="zh-CN" altLang="en-US" sz="1600" b="1" dirty="0">
                <a:solidFill>
                  <a:srgbClr val="C00000"/>
                </a:solidFill>
                <a:ea typeface="宋体" panose="02010600030101010101" pitchFamily="2" charset="-122"/>
              </a:rPr>
              <a:t>考虑逻辑表达式的短路</a:t>
            </a:r>
            <a:r>
              <a:rPr lang="zh-CN" altLang="en-US" sz="1600" dirty="0">
                <a:ea typeface="宋体" panose="02010600030101010101" pitchFamily="2" charset="-122"/>
              </a:rPr>
              <a:t>，此时不需再判断</a:t>
            </a:r>
            <a:r>
              <a:rPr lang="en-US" altLang="zh-CN" sz="1600" dirty="0">
                <a:ea typeface="宋体" panose="02010600030101010101" pitchFamily="2" charset="-122"/>
              </a:rPr>
              <a:t>b</a:t>
            </a:r>
            <a:r>
              <a:rPr lang="zh-CN" altLang="en-US" sz="1600" dirty="0">
                <a:ea typeface="宋体" panose="02010600030101010101" pitchFamily="2" charset="-122"/>
              </a:rPr>
              <a:t>的值，因此</a:t>
            </a:r>
            <a:r>
              <a:rPr lang="en-US" altLang="zh-CN" sz="1600" dirty="0">
                <a:ea typeface="宋体" panose="02010600030101010101" pitchFamily="2" charset="-122"/>
              </a:rPr>
              <a:t>b--</a:t>
            </a:r>
            <a:r>
              <a:rPr lang="zh-CN" altLang="en-US" sz="1600" dirty="0">
                <a:ea typeface="宋体" panose="02010600030101010101" pitchFamily="2" charset="-122"/>
              </a:rPr>
              <a:t>并没有执行。</a:t>
            </a:r>
            <a:endParaRPr lang="en-US" altLang="zh-CN" sz="1600" dirty="0">
              <a:ea typeface="宋体" panose="02010600030101010101" pitchFamily="2" charset="-122"/>
            </a:endParaRPr>
          </a:p>
          <a:p>
            <a:pPr marL="742950" lvl="1" indent="-285750"/>
            <a:r>
              <a:rPr lang="zh-CN" altLang="en-US" sz="1600" dirty="0">
                <a:ea typeface="宋体" panose="02010600030101010101" pitchFamily="2" charset="-122"/>
              </a:rPr>
              <a:t>因此，循环结束时，</a:t>
            </a:r>
            <a:r>
              <a:rPr lang="en-US" altLang="zh-CN" sz="1600" dirty="0">
                <a:ea typeface="宋体" panose="02010600030101010101" pitchFamily="2" charset="-122"/>
              </a:rPr>
              <a:t>a=0,b=1;</a:t>
            </a:r>
          </a:p>
          <a:p>
            <a:pPr marL="742950" lvl="1" indent="-285750"/>
            <a:endParaRPr lang="en-US" altLang="zh-CN" sz="1400" dirty="0">
              <a:ea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600" dirty="0">
              <a:solidFill>
                <a:srgbClr val="000000"/>
              </a:solidFill>
              <a:ea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sz="1600" dirty="0">
              <a:solidFill>
                <a:srgbClr val="000000"/>
              </a:solidFill>
              <a:ea typeface="宋体" panose="02010600030101010101" pitchFamily="2" charset="-122"/>
            </a:endParaRP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63330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do { } while</a:t>
            </a:r>
            <a:r>
              <a:rPr lang="zh-CN" altLang="en-US" dirty="0"/>
              <a:t>循环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又称为</a:t>
            </a:r>
            <a:r>
              <a:rPr lang="zh-CN" altLang="en-US" sz="18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直到型循环</a:t>
            </a:r>
            <a:r>
              <a:rPr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；</a:t>
            </a:r>
            <a:endParaRPr lang="en-US" altLang="zh-CN" sz="18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en-US" altLang="zh-CN" sz="1800" b="1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 {</a:t>
            </a:r>
          </a:p>
          <a:p>
            <a:pPr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None/>
            </a:pPr>
            <a:r>
              <a:rPr lang="en-US" altLang="zh-CN" sz="1800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//</a:t>
            </a:r>
            <a:r>
              <a:rPr lang="zh-CN" altLang="en-US" sz="1800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循环体语句</a:t>
            </a:r>
            <a:r>
              <a:rPr lang="en-US" altLang="zh-CN" sz="1800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zh-CN" altLang="en-US" sz="1800" dirty="0">
              <a:solidFill>
                <a:srgbClr val="0000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None/>
            </a:pPr>
            <a:r>
              <a:rPr lang="en-US" altLang="zh-CN" sz="1800" b="1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} while</a:t>
            </a:r>
            <a:r>
              <a:rPr lang="en-US" altLang="zh-CN" sz="1800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zh-CN" altLang="en-US" sz="1800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表达式</a:t>
            </a:r>
            <a:r>
              <a:rPr lang="en-US" altLang="zh-CN" sz="1800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-US" sz="1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；</a:t>
            </a:r>
            <a:r>
              <a:rPr lang="zh-CN" altLang="en-US" sz="18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</a:t>
            </a:r>
            <a:r>
              <a:rPr lang="zh-CN" altLang="en-US" sz="18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注意</a:t>
            </a:r>
            <a:r>
              <a:rPr lang="zh-CN" altLang="en-US" sz="18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分号</a:t>
            </a:r>
            <a:endParaRPr lang="en-US" altLang="zh-CN" sz="1800" b="1" dirty="0" smtClean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None/>
            </a:pPr>
            <a:endParaRPr lang="en-US" altLang="zh-CN" sz="1800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 sz="1800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直到 </a:t>
            </a:r>
            <a:r>
              <a:rPr lang="zh-CN" altLang="en-US" sz="1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“表达式”“为假”时才退出循环，所以</a:t>
            </a:r>
            <a:r>
              <a:rPr lang="zh-CN" altLang="en-US" sz="18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循环体至少执行一次</a:t>
            </a:r>
            <a:r>
              <a:rPr lang="zh-CN" altLang="en-US" sz="1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；</a:t>
            </a:r>
          </a:p>
          <a:p>
            <a:pPr marL="342900" indent="-3429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en-US" altLang="zh-CN" sz="1800" b="1" dirty="0" smtClean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 </a:t>
            </a:r>
            <a:r>
              <a:rPr lang="en-US" altLang="zh-CN" sz="1800" b="1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{</a:t>
            </a:r>
          </a:p>
          <a:p>
            <a:pPr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None/>
            </a:pPr>
            <a:r>
              <a:rPr lang="en-US" altLang="zh-CN" sz="1800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A;</a:t>
            </a:r>
            <a:endParaRPr lang="zh-CN" altLang="en-US" sz="1800" dirty="0">
              <a:solidFill>
                <a:srgbClr val="0000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None/>
            </a:pPr>
            <a:r>
              <a:rPr lang="en-US" altLang="zh-CN" sz="1800" b="1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} while</a:t>
            </a:r>
            <a:r>
              <a:rPr lang="en-US" altLang="zh-CN" sz="1800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(B)</a:t>
            </a:r>
            <a:r>
              <a:rPr lang="zh-CN" altLang="en-US" sz="1800" dirty="0" smtClean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；</a:t>
            </a:r>
            <a:endParaRPr lang="en-US" altLang="zh-CN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 sz="1800" dirty="0" smtClean="0"/>
              <a:t>执行过程</a:t>
            </a:r>
            <a:endParaRPr lang="en-US" altLang="zh-CN" sz="1800" dirty="0" smtClean="0"/>
          </a:p>
          <a:p>
            <a:pPr marL="971550" lvl="1">
              <a:lnSpc>
                <a:spcPct val="100000"/>
              </a:lnSpc>
              <a:spcBef>
                <a:spcPts val="600"/>
              </a:spcBef>
            </a:pPr>
            <a:r>
              <a:rPr lang="zh-CN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执行循环体</a:t>
            </a:r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；</a:t>
            </a:r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71550" lvl="1">
              <a:lnSpc>
                <a:spcPct val="100000"/>
              </a:lnSpc>
              <a:spcBef>
                <a:spcPts val="600"/>
              </a:spcBef>
            </a:pP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如果</a:t>
            </a:r>
            <a:r>
              <a:rPr lang="zh-CN" altLang="en-US" sz="1600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表达式</a:t>
            </a:r>
            <a:r>
              <a:rPr lang="en-US" altLang="zh-CN" sz="1600" dirty="0" smtClean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</a:t>
            </a:r>
            <a:r>
              <a:rPr lang="zh-CN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值</a:t>
            </a:r>
            <a:r>
              <a:rPr lang="zh-CN" altLang="en-US" sz="16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不</a:t>
            </a:r>
            <a:r>
              <a:rPr lang="zh-CN" altLang="en-US" sz="160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为“真”</a:t>
            </a:r>
            <a:r>
              <a:rPr lang="zh-CN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（即</a:t>
            </a:r>
            <a:r>
              <a:rPr lang="zh-CN" altLang="en-US" sz="160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不为</a:t>
            </a:r>
            <a:r>
              <a:rPr lang="en-US" altLang="zh-CN" sz="160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zh-CN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），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则继续执行循环体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；</a:t>
            </a:r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71550" lvl="1">
              <a:lnSpc>
                <a:spcPct val="100000"/>
              </a:lnSpc>
              <a:spcBef>
                <a:spcPts val="600"/>
              </a:spcBef>
            </a:pPr>
            <a:r>
              <a:rPr lang="zh-CN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直到表达式</a:t>
            </a:r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zh-CN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的值</a:t>
            </a:r>
            <a:r>
              <a:rPr lang="zh-CN" altLang="en-US" sz="16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为“假”</a:t>
            </a:r>
            <a:r>
              <a:rPr lang="zh-CN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（即</a:t>
            </a:r>
            <a:r>
              <a:rPr lang="zh-CN" altLang="en-US" sz="16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为</a:t>
            </a:r>
            <a:r>
              <a:rPr lang="en-US" altLang="zh-CN" sz="16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），</a:t>
            </a:r>
            <a:r>
              <a:rPr lang="zh-CN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不再执行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循环体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，循环结束；</a:t>
            </a:r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71550" lvl="1">
              <a:lnSpc>
                <a:spcPct val="100000"/>
              </a:lnSpc>
              <a:spcBef>
                <a:spcPts val="600"/>
              </a:spcBef>
            </a:pP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循环体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至少执行一次；</a:t>
            </a:r>
          </a:p>
          <a:p>
            <a:pPr marL="971550" lvl="1">
              <a:lnSpc>
                <a:spcPct val="100000"/>
              </a:lnSpc>
              <a:spcBef>
                <a:spcPts val="0"/>
              </a:spcBef>
            </a:pPr>
            <a:endParaRPr lang="en-US" altLang="zh-CN" sz="1800" dirty="0"/>
          </a:p>
        </p:txBody>
      </p:sp>
      <p:sp>
        <p:nvSpPr>
          <p:cNvPr id="4" name="圆角矩形标注 3"/>
          <p:cNvSpPr/>
          <p:nvPr/>
        </p:nvSpPr>
        <p:spPr bwMode="auto">
          <a:xfrm>
            <a:off x="2448531" y="3367044"/>
            <a:ext cx="4164388" cy="1014153"/>
          </a:xfrm>
          <a:prstGeom prst="wedgeRoundRectCallout">
            <a:avLst>
              <a:gd name="adj1" fmla="val -20833"/>
              <a:gd name="adj2" fmla="val 48546"/>
              <a:gd name="adj3" fmla="val 16667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285750" marR="0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执行顺序：</a:t>
            </a:r>
            <a:r>
              <a:rPr kumimoji="0" lang="en-US" altLang="zh-CN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A</a:t>
            </a:r>
            <a:r>
              <a:rPr kumimoji="0" lang="en-US" altLang="zh-CN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sym typeface="Wingdings" panose="05000000000000000000" pitchFamily="2" charset="2"/>
              </a:rPr>
              <a:t>BAB</a:t>
            </a:r>
            <a:r>
              <a:rPr lang="en-US" altLang="zh-CN" sz="1600" dirty="0" smtClean="0">
                <a:solidFill>
                  <a:srgbClr val="000000"/>
                </a:solidFill>
                <a:ea typeface="宋体" panose="02010600030101010101" pitchFamily="2" charset="-122"/>
                <a:sym typeface="Wingdings" panose="05000000000000000000" pitchFamily="2" charset="2"/>
              </a:rPr>
              <a:t>….</a:t>
            </a:r>
          </a:p>
          <a:p>
            <a:pPr marL="285750" marR="0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直到</a:t>
            </a:r>
            <a:r>
              <a:rPr kumimoji="0" lang="en-US" altLang="zh-CN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B</a:t>
            </a:r>
            <a:r>
              <a:rPr kumimoji="0" lang="zh-CN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的值为“假”为止，则终止循环；</a:t>
            </a:r>
            <a:endParaRPr kumimoji="0" lang="en-US" altLang="zh-CN" sz="16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285750" marR="0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B</a:t>
            </a:r>
            <a:r>
              <a:rPr kumimoji="0" lang="zh-CN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可以是</a:t>
            </a:r>
            <a:r>
              <a:rPr lang="zh-CN" altLang="en-US" sz="1600" dirty="0">
                <a:solidFill>
                  <a:srgbClr val="000000"/>
                </a:solidFill>
                <a:ea typeface="宋体" panose="02010600030101010101" pitchFamily="2" charset="-122"/>
              </a:rPr>
              <a:t>值</a:t>
            </a:r>
            <a:r>
              <a:rPr kumimoji="0" lang="zh-CN" altLang="en-US" sz="1600" b="0" i="0" u="none" strike="noStrike" cap="none" normalizeH="0" baseline="0" dirty="0" smtClean="0">
                <a:ln>
                  <a:noFill/>
                </a:ln>
                <a:solidFill>
                  <a:srgbClr val="0000CC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为</a:t>
            </a:r>
            <a:r>
              <a:rPr kumimoji="0" lang="en-US" altLang="zh-CN" sz="1600" b="0" i="0" u="none" strike="noStrike" cap="none" normalizeH="0" baseline="0" dirty="0" smtClean="0">
                <a:ln>
                  <a:noFill/>
                </a:ln>
                <a:solidFill>
                  <a:srgbClr val="0000CC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0</a:t>
            </a:r>
            <a:r>
              <a:rPr kumimoji="0" lang="zh-CN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或</a:t>
            </a:r>
            <a:r>
              <a:rPr kumimoji="0" lang="zh-CN" altLang="en-US" sz="1600" b="0" i="0" u="none" strike="noStrike" cap="none" normalizeH="0" baseline="0" dirty="0" smtClean="0">
                <a:ln>
                  <a:noFill/>
                </a:ln>
                <a:solidFill>
                  <a:srgbClr val="0000CC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非</a:t>
            </a:r>
            <a:r>
              <a:rPr kumimoji="0" lang="en-US" altLang="zh-CN" sz="1600" b="0" i="0" u="none" strike="noStrike" cap="none" normalizeH="0" baseline="0" dirty="0" smtClean="0">
                <a:ln>
                  <a:noFill/>
                </a:ln>
                <a:solidFill>
                  <a:srgbClr val="0000CC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0</a:t>
            </a:r>
            <a:r>
              <a:rPr kumimoji="0" lang="zh-CN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的任意表达式。</a:t>
            </a:r>
          </a:p>
        </p:txBody>
      </p:sp>
    </p:spTree>
    <p:extLst>
      <p:ext uri="{BB962C8B-B14F-4D97-AF65-F5344CB8AC3E}">
        <p14:creationId xmlns:p14="http://schemas.microsoft.com/office/powerpoint/2010/main" val="3233413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rgbClr val="7030A0"/>
                </a:solidFill>
                <a:latin typeface="黑体" panose="02010609060101010101" pitchFamily="49" charset="-122"/>
              </a:rPr>
              <a:t>自学</a:t>
            </a:r>
            <a:r>
              <a:rPr lang="zh-CN" altLang="en-US" dirty="0" smtClean="0">
                <a:latin typeface="黑体" panose="02010609060101010101" pitchFamily="49" charset="-122"/>
              </a:rPr>
              <a:t>：直到</a:t>
            </a:r>
            <a:r>
              <a:rPr lang="zh-CN" altLang="en-US" dirty="0">
                <a:latin typeface="黑体" panose="02010609060101010101" pitchFamily="49" charset="-122"/>
              </a:rPr>
              <a:t>型循环框图</a:t>
            </a:r>
            <a:endParaRPr lang="zh-CN" altLang="en-US" dirty="0"/>
          </a:p>
        </p:txBody>
      </p:sp>
      <p:graphicFrame>
        <p:nvGraphicFramePr>
          <p:cNvPr id="4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03164988"/>
              </p:ext>
            </p:extLst>
          </p:nvPr>
        </p:nvGraphicFramePr>
        <p:xfrm>
          <a:off x="888447" y="2009054"/>
          <a:ext cx="2987267" cy="33779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465" name="Picture2" r:id="rId3" imgW="1581912" imgH="2333244" progId="Word.Picture.8">
                  <p:embed/>
                </p:oleObj>
              </mc:Choice>
              <mc:Fallback>
                <p:oleObj name="Picture2" r:id="rId3" imgW="1581912" imgH="2333244" progId="Word.Picture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88447" y="2009054"/>
                        <a:ext cx="2987267" cy="3377911"/>
                      </a:xfrm>
                      <a:prstGeom prst="rect">
                        <a:avLst/>
                      </a:prstGeom>
                      <a:solidFill>
                        <a:srgbClr val="0070C0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33314307"/>
              </p:ext>
            </p:extLst>
          </p:nvPr>
        </p:nvGraphicFramePr>
        <p:xfrm>
          <a:off x="4953000" y="2466254"/>
          <a:ext cx="3209925" cy="2001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466" name="Picture2" r:id="rId5" imgW="1848612" imgH="1152144" progId="Word.Picture.8">
                  <p:embed/>
                </p:oleObj>
              </mc:Choice>
              <mc:Fallback>
                <p:oleObj name="Picture2" r:id="rId5" imgW="1848612" imgH="1152144" progId="Word.Picture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53000" y="2466254"/>
                        <a:ext cx="3209925" cy="2001837"/>
                      </a:xfrm>
                      <a:prstGeom prst="rect">
                        <a:avLst/>
                      </a:prstGeom>
                      <a:solidFill>
                        <a:srgbClr val="0070C0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内容占位符 2">
            <a:extLst>
              <a:ext uri="{FF2B5EF4-FFF2-40B4-BE49-F238E27FC236}">
                <a16:creationId xmlns:a16="http://schemas.microsoft.com/office/drawing/2014/main" id="{6622311A-73A0-4DE7-A6F7-624974348D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1178" y="1260897"/>
            <a:ext cx="1779253" cy="374955"/>
          </a:xfrm>
        </p:spPr>
        <p:txBody>
          <a:bodyPr/>
          <a:lstStyle/>
          <a:p>
            <a:pPr>
              <a:buNone/>
            </a:pPr>
            <a:r>
              <a:rPr lang="zh-CN" altLang="en-US" dirty="0"/>
              <a:t>流程图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B8697861-409E-415E-B380-29207421A49B}"/>
              </a:ext>
            </a:extLst>
          </p:cNvPr>
          <p:cNvSpPr txBox="1">
            <a:spLocks/>
          </p:cNvSpPr>
          <p:nvPr/>
        </p:nvSpPr>
        <p:spPr bwMode="auto">
          <a:xfrm>
            <a:off x="5653394" y="1352796"/>
            <a:ext cx="1779253" cy="374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l" defTabSz="685800" rtl="0" fontAlgn="base">
              <a:lnSpc>
                <a:spcPct val="90000"/>
              </a:lnSpc>
              <a:spcBef>
                <a:spcPts val="135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anose="05020102010507070707" pitchFamily="18" charset="2"/>
              <a:buChar char=""/>
              <a:defRPr sz="2400" kern="1200">
                <a:solidFill>
                  <a:srgbClr val="1A93C8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1pPr>
            <a:lvl2pPr marL="628650" indent="-342900" algn="l" defTabSz="685800" rtl="0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SzPct val="80000"/>
              <a:buFont typeface="Wingdings" panose="05000000000000000000" pitchFamily="2" charset="2"/>
              <a:buChar char="ü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2pPr>
            <a:lvl3pPr marL="857250" indent="-17145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Calibri" panose="020F0502020204030204" pitchFamily="34" charset="0"/>
              <a:buChar char="•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3pPr>
            <a:lvl4pPr marL="1200150" indent="-17145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Calibri" panose="020F0502020204030204" pitchFamily="34" charset="0"/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4pPr>
            <a:lvl5pPr marL="1543050" indent="-17145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Calibri" panose="020F0502020204030204" pitchFamily="34" charset="0"/>
              <a:buChar char="•"/>
              <a:defRPr sz="1300" kern="1200">
                <a:solidFill>
                  <a:srgbClr val="7F7F7F"/>
                </a:solidFill>
                <a:latin typeface="+mn-lt"/>
                <a:ea typeface="幼圆" panose="02010509060101010101" pitchFamily="49" charset="-122"/>
                <a:cs typeface="+mn-cs"/>
                <a:sym typeface="宋体" panose="02010600030101010101" pitchFamily="2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 2" panose="05020102010507070707" pitchFamily="18" charset="2"/>
              <a:buNone/>
            </a:pPr>
            <a:r>
              <a:rPr lang="en-US" altLang="zh-CN" dirty="0"/>
              <a:t>NS</a:t>
            </a:r>
            <a:r>
              <a:rPr lang="zh-CN" altLang="en-US" dirty="0"/>
              <a:t>图</a:t>
            </a:r>
          </a:p>
        </p:txBody>
      </p:sp>
    </p:spTree>
    <p:extLst>
      <p:ext uri="{BB962C8B-B14F-4D97-AF65-F5344CB8AC3E}">
        <p14:creationId xmlns:p14="http://schemas.microsoft.com/office/powerpoint/2010/main" val="3010849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7030A0"/>
                </a:solidFill>
              </a:rPr>
              <a:t>课后测试： </a:t>
            </a:r>
            <a:r>
              <a:rPr lang="en-US" altLang="zh-CN" dirty="0" smtClean="0"/>
              <a:t>do </a:t>
            </a:r>
            <a:r>
              <a:rPr lang="en-US" altLang="zh-CN" dirty="0"/>
              <a:t>{ } while</a:t>
            </a:r>
            <a:r>
              <a:rPr lang="zh-CN" altLang="en-US" dirty="0"/>
              <a:t>循环与</a:t>
            </a:r>
            <a:r>
              <a:rPr lang="en-US" altLang="zh-CN" dirty="0"/>
              <a:t>for</a:t>
            </a:r>
            <a:r>
              <a:rPr lang="zh-CN" altLang="en-US" dirty="0"/>
              <a:t>循环比较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03888" y="1135063"/>
            <a:ext cx="3616442" cy="5345112"/>
          </a:xfrm>
          <a:ln>
            <a:solidFill>
              <a:srgbClr val="000000"/>
            </a:solidFill>
          </a:ln>
        </p:spPr>
        <p:txBody>
          <a:bodyPr/>
          <a:lstStyle/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endParaRPr lang="en-US" altLang="zh-CN" sz="2000" dirty="0"/>
          </a:p>
          <a:p>
            <a:pPr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2000" dirty="0">
                <a:solidFill>
                  <a:srgbClr val="000000"/>
                </a:solidFill>
              </a:rPr>
              <a:t> </a:t>
            </a:r>
            <a:r>
              <a:rPr lang="en-US" altLang="zh-CN" sz="2000" dirty="0" err="1">
                <a:solidFill>
                  <a:srgbClr val="000000"/>
                </a:solidFill>
              </a:rPr>
              <a:t>int</a:t>
            </a:r>
            <a:r>
              <a:rPr lang="en-US" altLang="zh-CN" sz="2000" dirty="0">
                <a:solidFill>
                  <a:srgbClr val="000000"/>
                </a:solidFill>
              </a:rPr>
              <a:t> </a:t>
            </a:r>
            <a:r>
              <a:rPr lang="en-US" altLang="zh-CN" sz="2000" dirty="0" err="1">
                <a:solidFill>
                  <a:srgbClr val="000000"/>
                </a:solidFill>
              </a:rPr>
              <a:t>i</a:t>
            </a:r>
            <a:r>
              <a:rPr lang="en-US" altLang="zh-CN" sz="2000" dirty="0">
                <a:solidFill>
                  <a:srgbClr val="000000"/>
                </a:solidFill>
              </a:rPr>
              <a:t>=100;</a:t>
            </a:r>
          </a:p>
          <a:p>
            <a:pPr>
              <a:lnSpc>
                <a:spcPct val="100000"/>
              </a:lnSpc>
              <a:spcBef>
                <a:spcPts val="0"/>
              </a:spcBef>
              <a:buNone/>
            </a:pPr>
            <a:endParaRPr lang="en-US" altLang="zh-CN" sz="2000" dirty="0">
              <a:solidFill>
                <a:srgbClr val="000000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2000" dirty="0" smtClean="0">
                <a:solidFill>
                  <a:srgbClr val="000000"/>
                </a:solidFill>
              </a:rPr>
              <a:t> do </a:t>
            </a:r>
            <a:r>
              <a:rPr lang="en-US" altLang="zh-CN" sz="2000" dirty="0">
                <a:solidFill>
                  <a:srgbClr val="000000"/>
                </a:solidFill>
              </a:rPr>
              <a:t>{</a:t>
            </a:r>
          </a:p>
          <a:p>
            <a:pPr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2000" dirty="0">
                <a:solidFill>
                  <a:srgbClr val="000000"/>
                </a:solidFill>
              </a:rPr>
              <a:t>  </a:t>
            </a:r>
            <a:r>
              <a:rPr lang="en-US" altLang="zh-CN" sz="2000" dirty="0" smtClean="0">
                <a:solidFill>
                  <a:srgbClr val="000000"/>
                </a:solidFill>
              </a:rPr>
              <a:t>     </a:t>
            </a:r>
            <a:r>
              <a:rPr lang="en-US" altLang="zh-CN" sz="2000" dirty="0">
                <a:solidFill>
                  <a:srgbClr val="000000"/>
                </a:solidFill>
              </a:rPr>
              <a:t>//</a:t>
            </a:r>
            <a:r>
              <a:rPr lang="zh-CN" altLang="en-US" sz="2000" dirty="0">
                <a:solidFill>
                  <a:srgbClr val="000000"/>
                </a:solidFill>
              </a:rPr>
              <a:t>循环体</a:t>
            </a:r>
            <a:endParaRPr lang="en-US" altLang="zh-CN" sz="2000" dirty="0">
              <a:solidFill>
                <a:srgbClr val="000000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2000" dirty="0">
                <a:solidFill>
                  <a:srgbClr val="000000"/>
                </a:solidFill>
              </a:rPr>
              <a:t>  </a:t>
            </a:r>
            <a:r>
              <a:rPr lang="en-US" altLang="zh-CN" sz="2000" dirty="0" smtClean="0">
                <a:solidFill>
                  <a:srgbClr val="000000"/>
                </a:solidFill>
              </a:rPr>
              <a:t>     </a:t>
            </a:r>
            <a:r>
              <a:rPr lang="en-US" altLang="zh-CN" sz="2000" dirty="0" err="1">
                <a:solidFill>
                  <a:srgbClr val="000000"/>
                </a:solidFill>
              </a:rPr>
              <a:t>i</a:t>
            </a:r>
            <a:r>
              <a:rPr lang="en-US" altLang="zh-CN" sz="2000" dirty="0">
                <a:solidFill>
                  <a:srgbClr val="000000"/>
                </a:solidFill>
              </a:rPr>
              <a:t>--;</a:t>
            </a:r>
          </a:p>
          <a:p>
            <a:pPr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2000" dirty="0" smtClean="0">
                <a:solidFill>
                  <a:srgbClr val="000000"/>
                </a:solidFill>
              </a:rPr>
              <a:t> } </a:t>
            </a:r>
            <a:r>
              <a:rPr lang="en-US" altLang="zh-CN" sz="2000" dirty="0">
                <a:solidFill>
                  <a:srgbClr val="000000"/>
                </a:solidFill>
              </a:rPr>
              <a:t>while(</a:t>
            </a:r>
            <a:r>
              <a:rPr lang="en-US" altLang="zh-CN" sz="2000" dirty="0" err="1">
                <a:solidFill>
                  <a:srgbClr val="000000"/>
                </a:solidFill>
              </a:rPr>
              <a:t>i</a:t>
            </a:r>
            <a:r>
              <a:rPr lang="en-US" altLang="zh-CN" sz="2000" dirty="0">
                <a:solidFill>
                  <a:srgbClr val="000000"/>
                </a:solidFill>
              </a:rPr>
              <a:t>&gt;=0);</a:t>
            </a:r>
            <a:endParaRPr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40B23B26-83D3-4B04-9D47-8233D8CE64B5}"/>
              </a:ext>
            </a:extLst>
          </p:cNvPr>
          <p:cNvSpPr txBox="1">
            <a:spLocks/>
          </p:cNvSpPr>
          <p:nvPr/>
        </p:nvSpPr>
        <p:spPr bwMode="auto">
          <a:xfrm>
            <a:off x="4572001" y="1135063"/>
            <a:ext cx="3775046" cy="534511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l" defTabSz="685800" rtl="0" fontAlgn="base">
              <a:lnSpc>
                <a:spcPct val="90000"/>
              </a:lnSpc>
              <a:spcBef>
                <a:spcPts val="135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anose="05020102010507070707" pitchFamily="18" charset="2"/>
              <a:buChar char=""/>
              <a:defRPr sz="2400" kern="1200">
                <a:solidFill>
                  <a:srgbClr val="1A93C8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1pPr>
            <a:lvl2pPr marL="628650" indent="-342900" algn="l" defTabSz="685800" rtl="0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SzPct val="80000"/>
              <a:buFont typeface="Wingdings" panose="05000000000000000000" pitchFamily="2" charset="2"/>
              <a:buChar char="ü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2pPr>
            <a:lvl3pPr marL="857250" indent="-17145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Calibri" panose="020F0502020204030204" pitchFamily="34" charset="0"/>
              <a:buChar char="•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3pPr>
            <a:lvl4pPr marL="1200150" indent="-17145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Calibri" panose="020F0502020204030204" pitchFamily="34" charset="0"/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4pPr>
            <a:lvl5pPr marL="1543050" indent="-17145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Calibri" panose="020F0502020204030204" pitchFamily="34" charset="0"/>
              <a:buChar char="•"/>
              <a:defRPr sz="1300" kern="1200">
                <a:solidFill>
                  <a:srgbClr val="7F7F7F"/>
                </a:solidFill>
                <a:latin typeface="+mn-lt"/>
                <a:ea typeface="幼圆" panose="02010509060101010101" pitchFamily="49" charset="-122"/>
                <a:cs typeface="+mn-cs"/>
                <a:sym typeface="宋体" panose="02010600030101010101" pitchFamily="2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r>
              <a:rPr lang="zh-CN" altLang="en-US" sz="2000" dirty="0" smtClean="0"/>
              <a:t>对应的</a:t>
            </a:r>
            <a:r>
              <a:rPr lang="en-US" altLang="zh-CN" sz="2000" dirty="0" smtClean="0"/>
              <a:t>for</a:t>
            </a:r>
            <a:r>
              <a:rPr lang="zh-CN" altLang="en-US" sz="2000" dirty="0" smtClean="0"/>
              <a:t>循环</a:t>
            </a:r>
            <a:endParaRPr lang="en-US" altLang="zh-CN" sz="2000" dirty="0"/>
          </a:p>
          <a:p>
            <a:pPr>
              <a:lnSpc>
                <a:spcPct val="100000"/>
              </a:lnSpc>
              <a:spcBef>
                <a:spcPts val="0"/>
              </a:spcBef>
              <a:buFont typeface="Wingdings 2" panose="05020102010507070707" pitchFamily="18" charset="2"/>
              <a:buNone/>
            </a:pPr>
            <a:r>
              <a:rPr lang="en-US" altLang="zh-CN" sz="2000" dirty="0">
                <a:solidFill>
                  <a:srgbClr val="000000"/>
                </a:solidFill>
              </a:rPr>
              <a:t> int </a:t>
            </a:r>
            <a:r>
              <a:rPr lang="en-US" altLang="zh-CN" sz="2000" dirty="0" err="1">
                <a:solidFill>
                  <a:srgbClr val="000000"/>
                </a:solidFill>
              </a:rPr>
              <a:t>i</a:t>
            </a:r>
            <a:r>
              <a:rPr lang="en-US" altLang="zh-CN" sz="2000" dirty="0">
                <a:solidFill>
                  <a:srgbClr val="000000"/>
                </a:solidFill>
              </a:rPr>
              <a:t>=100;</a:t>
            </a:r>
          </a:p>
          <a:p>
            <a:pPr>
              <a:lnSpc>
                <a:spcPct val="100000"/>
              </a:lnSpc>
              <a:spcBef>
                <a:spcPts val="0"/>
              </a:spcBef>
              <a:buFont typeface="Wingdings 2" panose="05020102010507070707" pitchFamily="18" charset="2"/>
              <a:buNone/>
            </a:pPr>
            <a:endParaRPr lang="en-US" altLang="zh-CN" sz="2000" dirty="0">
              <a:solidFill>
                <a:srgbClr val="000000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2000" dirty="0" smtClean="0">
                <a:solidFill>
                  <a:srgbClr val="000000"/>
                </a:solidFill>
              </a:rPr>
              <a:t>  for </a:t>
            </a:r>
            <a:r>
              <a:rPr lang="en-US" altLang="zh-CN" sz="2000" dirty="0">
                <a:solidFill>
                  <a:srgbClr val="000000"/>
                </a:solidFill>
              </a:rPr>
              <a:t>(</a:t>
            </a:r>
            <a:r>
              <a:rPr lang="en-US" altLang="zh-CN" sz="2000" dirty="0" err="1">
                <a:solidFill>
                  <a:srgbClr val="000000"/>
                </a:solidFill>
              </a:rPr>
              <a:t>i</a:t>
            </a:r>
            <a:r>
              <a:rPr lang="en-US" altLang="zh-CN" sz="2000" dirty="0">
                <a:solidFill>
                  <a:srgbClr val="000000"/>
                </a:solidFill>
              </a:rPr>
              <a:t>=100;i&gt;=0;i--)</a:t>
            </a:r>
          </a:p>
          <a:p>
            <a:pPr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2000" dirty="0" smtClean="0">
                <a:solidFill>
                  <a:srgbClr val="000000"/>
                </a:solidFill>
              </a:rPr>
              <a:t> {  </a:t>
            </a:r>
            <a:endParaRPr lang="en-US" altLang="zh-CN" sz="2000" dirty="0">
              <a:solidFill>
                <a:srgbClr val="000000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2000" dirty="0">
                <a:solidFill>
                  <a:srgbClr val="000000"/>
                </a:solidFill>
              </a:rPr>
              <a:t>   </a:t>
            </a:r>
            <a:r>
              <a:rPr lang="en-US" altLang="zh-CN" sz="2000" dirty="0" smtClean="0">
                <a:solidFill>
                  <a:srgbClr val="000000"/>
                </a:solidFill>
              </a:rPr>
              <a:t>  //</a:t>
            </a:r>
            <a:r>
              <a:rPr lang="zh-CN" altLang="en-US" sz="2000" dirty="0">
                <a:solidFill>
                  <a:srgbClr val="000000"/>
                </a:solidFill>
              </a:rPr>
              <a:t>循环体</a:t>
            </a:r>
            <a:endParaRPr lang="en-US" altLang="zh-CN" sz="2000" dirty="0">
              <a:solidFill>
                <a:srgbClr val="000000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2000" dirty="0" smtClean="0">
                <a:solidFill>
                  <a:srgbClr val="000000"/>
                </a:solidFill>
              </a:rPr>
              <a:t> }</a:t>
            </a:r>
            <a:endParaRPr lang="zh-CN" altLang="en-US" sz="2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8421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rgbClr val="7030A0"/>
                </a:solidFill>
              </a:rPr>
              <a:t>课后测试：</a:t>
            </a:r>
            <a:r>
              <a:rPr lang="en-US" altLang="zh-CN" dirty="0" smtClean="0"/>
              <a:t>do </a:t>
            </a:r>
            <a:r>
              <a:rPr lang="en-US" altLang="zh-CN" dirty="0"/>
              <a:t>{ } while</a:t>
            </a:r>
            <a:r>
              <a:rPr lang="zh-CN" altLang="en-US" dirty="0"/>
              <a:t>循环例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5774" y="1135064"/>
            <a:ext cx="8336949" cy="5197370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dirty="0"/>
              <a:t>如 </a:t>
            </a:r>
            <a:r>
              <a:rPr lang="en-US" altLang="zh-CN" dirty="0"/>
              <a:t>10</a:t>
            </a:r>
            <a:r>
              <a:rPr lang="zh-CN" altLang="en-US" dirty="0"/>
              <a:t>个</a:t>
            </a:r>
            <a:r>
              <a:rPr lang="en-US" altLang="zh-CN" dirty="0"/>
              <a:t>2</a:t>
            </a:r>
            <a:r>
              <a:rPr lang="zh-CN" altLang="en-US" dirty="0"/>
              <a:t>相加</a:t>
            </a:r>
            <a:endParaRPr lang="en-US" altLang="zh-CN" dirty="0"/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zh-CN" dirty="0"/>
          </a:p>
          <a:p>
            <a:pPr lvl="1" indent="0">
              <a:buNone/>
            </a:pPr>
            <a:r>
              <a:rPr lang="en-US" altLang="zh-CN" dirty="0"/>
              <a:t>int </a:t>
            </a:r>
            <a:r>
              <a:rPr lang="en-US" altLang="zh-CN" dirty="0" err="1"/>
              <a:t>i</a:t>
            </a:r>
            <a:r>
              <a:rPr lang="en-US" altLang="zh-CN" dirty="0"/>
              <a:t>=1,sum=0;</a:t>
            </a:r>
          </a:p>
          <a:p>
            <a:pPr lvl="1" indent="0">
              <a:buNone/>
            </a:pPr>
            <a:r>
              <a:rPr lang="en-US" altLang="zh-CN" dirty="0"/>
              <a:t>do {</a:t>
            </a:r>
          </a:p>
          <a:p>
            <a:pPr lvl="1" indent="0">
              <a:buNone/>
            </a:pPr>
            <a:r>
              <a:rPr lang="en-US" altLang="zh-CN" dirty="0"/>
              <a:t>     sum+=2;  //sum=sum+2</a:t>
            </a:r>
          </a:p>
          <a:p>
            <a:pPr lvl="1" indent="0">
              <a:buNone/>
            </a:pPr>
            <a:r>
              <a:rPr lang="en-US" altLang="zh-CN" dirty="0"/>
              <a:t>     </a:t>
            </a:r>
            <a:r>
              <a:rPr lang="en-US" altLang="zh-CN" dirty="0" err="1"/>
              <a:t>i</a:t>
            </a:r>
            <a:r>
              <a:rPr lang="en-US" altLang="zh-CN" dirty="0"/>
              <a:t>++</a:t>
            </a:r>
          </a:p>
          <a:p>
            <a:pPr lvl="1" indent="0">
              <a:buNone/>
            </a:pPr>
            <a:r>
              <a:rPr lang="en-US" altLang="zh-CN" dirty="0"/>
              <a:t>} while (</a:t>
            </a:r>
            <a:r>
              <a:rPr lang="en-US" altLang="zh-CN" dirty="0" err="1"/>
              <a:t>i</a:t>
            </a:r>
            <a:r>
              <a:rPr lang="en-US" altLang="zh-CN" dirty="0"/>
              <a:t>&lt;=10);   //</a:t>
            </a:r>
            <a:r>
              <a:rPr lang="zh-CN" altLang="en-US" dirty="0"/>
              <a:t>注意分号</a:t>
            </a:r>
            <a:endParaRPr lang="en-US" altLang="zh-CN" dirty="0"/>
          </a:p>
          <a:p>
            <a:pPr lvl="1" indent="0">
              <a:buNone/>
            </a:pPr>
            <a:endParaRPr lang="zh-CN" altLang="en-US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75785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7030A0"/>
                </a:solidFill>
              </a:rPr>
              <a:t>课后练习： </a:t>
            </a:r>
            <a:r>
              <a:rPr lang="en-US" altLang="zh-CN" dirty="0" smtClean="0"/>
              <a:t>while</a:t>
            </a:r>
            <a:r>
              <a:rPr lang="zh-CN" altLang="en-US" dirty="0"/>
              <a:t>循环与</a:t>
            </a:r>
            <a:r>
              <a:rPr lang="en-US" altLang="zh-CN" dirty="0"/>
              <a:t>do {} while</a:t>
            </a:r>
            <a:r>
              <a:rPr lang="zh-CN" altLang="en-US" dirty="0"/>
              <a:t>循环例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342900" indent="-342900">
                  <a:buFont typeface="Wingdings" panose="05000000000000000000" pitchFamily="2" charset="2"/>
                  <a:buChar char="l"/>
                </a:pPr>
                <a:r>
                  <a:rPr lang="zh-CN" altLang="zh-CN" dirty="0"/>
                  <a:t>计算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π</m:t>
                    </m:r>
                  </m:oMath>
                </a14:m>
                <a:r>
                  <a:rPr lang="zh-CN" altLang="zh-CN" dirty="0"/>
                  <a:t>的近似值</a:t>
                </a:r>
                <a:r>
                  <a:rPr lang="en-US" altLang="zh-CN" dirty="0"/>
                  <a:t>;</a:t>
                </a:r>
                <a:endParaRPr lang="zh-CN" altLang="zh-CN" dirty="0"/>
              </a:p>
              <a:p>
                <a:pPr marL="285750" lvl="1" indent="0">
                  <a:buNone/>
                </a:pPr>
                <a:r>
                  <a:rPr lang="en-US" altLang="zh-CN" dirty="0"/>
                  <a:t>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π</m:t>
                    </m:r>
                    <m:r>
                      <a:rPr lang="en-US" altLang="zh-CN">
                        <a:latin typeface="Cambria Math" panose="02040503050406030204" pitchFamily="18" charset="0"/>
                      </a:rPr>
                      <m:t>≈4</m:t>
                    </m:r>
                    <m:r>
                      <a:rPr lang="zh-CN" altLang="zh-CN">
                        <a:latin typeface="Cambria Math" panose="02040503050406030204" pitchFamily="18" charset="0"/>
                      </a:rPr>
                      <m:t>（</m:t>
                    </m:r>
                    <m:r>
                      <a:rPr lang="en-US" altLang="zh-CN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US" altLang="zh-CN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5</m:t>
                        </m:r>
                      </m:den>
                    </m:f>
                    <m:r>
                      <a:rPr lang="en-US" altLang="zh-CN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7</m:t>
                        </m:r>
                      </m:den>
                    </m:f>
                    <m:r>
                      <a:rPr lang="en-US" altLang="zh-CN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9</m:t>
                        </m:r>
                      </m:den>
                    </m:f>
                    <m:r>
                      <a:rPr lang="en-US" altLang="zh-CN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11</m:t>
                        </m:r>
                      </m:den>
                    </m:f>
                    <m:r>
                      <a:rPr lang="en-US" altLang="zh-CN">
                        <a:latin typeface="Cambria Math" panose="02040503050406030204" pitchFamily="18" charset="0"/>
                      </a:rPr>
                      <m:t>+…</m:t>
                    </m:r>
                    <m:r>
                      <a:rPr lang="zh-CN" altLang="zh-CN">
                        <a:latin typeface="Cambria Math" panose="02040503050406030204" pitchFamily="18" charset="0"/>
                      </a:rPr>
                      <m:t>）</m:t>
                    </m:r>
                  </m:oMath>
                </a14:m>
                <a:endParaRPr lang="zh-CN" altLang="zh-CN" dirty="0"/>
              </a:p>
              <a:p>
                <a:pPr marL="285750" lvl="1" indent="0">
                  <a:buNone/>
                </a:pPr>
                <a:r>
                  <a:rPr lang="en-US" altLang="zh-CN" dirty="0"/>
                  <a:t>  </a:t>
                </a:r>
                <a:r>
                  <a:rPr lang="zh-CN" altLang="zh-CN" dirty="0"/>
                  <a:t>当一项的绝对值小于等于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−6</m:t>
                        </m:r>
                      </m:sup>
                    </m:sSup>
                  </m:oMath>
                </a14:m>
                <a:r>
                  <a:rPr lang="zh-CN" altLang="zh-CN" dirty="0"/>
                  <a:t>时，忽略掉以后的项</a:t>
                </a:r>
                <a:r>
                  <a:rPr lang="zh-CN" altLang="en-US" dirty="0"/>
                  <a:t>；</a:t>
                </a:r>
                <a:endParaRPr lang="en-US" altLang="zh-CN" dirty="0"/>
              </a:p>
              <a:p>
                <a:pPr indent="-342900">
                  <a:buFont typeface="Wingdings" panose="05000000000000000000" pitchFamily="2" charset="2"/>
                  <a:buChar char="l"/>
                </a:pPr>
                <a:r>
                  <a:rPr lang="zh-CN" altLang="en-US" dirty="0"/>
                  <a:t>思考：利用</a:t>
                </a:r>
                <a:r>
                  <a:rPr lang="en-US" altLang="zh-CN" dirty="0"/>
                  <a:t>for</a:t>
                </a:r>
                <a:r>
                  <a:rPr lang="zh-CN" altLang="en-US" dirty="0"/>
                  <a:t>循环如何实现？</a:t>
                </a:r>
                <a:endParaRPr lang="en-US" altLang="zh-CN" dirty="0"/>
              </a:p>
              <a:p>
                <a:pPr marL="685800" lvl="2" indent="0">
                  <a:buNone/>
                </a:pPr>
                <a:endParaRPr lang="zh-CN" altLang="zh-CN" dirty="0"/>
              </a:p>
              <a:p>
                <a:pPr marL="342900" indent="-342900">
                  <a:buFont typeface="Wingdings" panose="05000000000000000000" pitchFamily="2" charset="2"/>
                  <a:buChar char="l"/>
                </a:pPr>
                <a:r>
                  <a:rPr lang="zh-CN" altLang="zh-CN" dirty="0"/>
                  <a:t>计算两个数的最小公倍数，最大公约数；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51" t="-19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57929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思考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dirty="0" smtClean="0"/>
              <a:t>实现</a:t>
            </a:r>
            <a:r>
              <a:rPr lang="en-US" altLang="zh-CN" dirty="0" smtClean="0">
                <a:solidFill>
                  <a:srgbClr val="7030A0"/>
                </a:solidFill>
              </a:rPr>
              <a:t>Linux</a:t>
            </a:r>
            <a:r>
              <a:rPr lang="zh-CN" altLang="en-US" dirty="0" smtClean="0">
                <a:solidFill>
                  <a:srgbClr val="7030A0"/>
                </a:solidFill>
              </a:rPr>
              <a:t>内核</a:t>
            </a:r>
            <a:r>
              <a:rPr lang="zh-CN" altLang="en-US" dirty="0" smtClean="0"/>
              <a:t>时，</a:t>
            </a:r>
            <a:r>
              <a:rPr lang="zh-CN" altLang="en-US" dirty="0" smtClean="0">
                <a:solidFill>
                  <a:srgbClr val="0000CC"/>
                </a:solidFill>
              </a:rPr>
              <a:t>宏定义</a:t>
            </a:r>
            <a:r>
              <a:rPr lang="zh-CN" altLang="en-US" dirty="0" smtClean="0"/>
              <a:t>中经常</a:t>
            </a:r>
            <a:r>
              <a:rPr lang="zh-CN" altLang="en-US" dirty="0"/>
              <a:t>用到如下结构</a:t>
            </a:r>
            <a:endParaRPr lang="en-US" altLang="zh-CN" dirty="0"/>
          </a:p>
          <a:p>
            <a:pPr lvl="1" indent="0">
              <a:buNone/>
            </a:pPr>
            <a:r>
              <a:rPr lang="en-US" altLang="zh-CN" dirty="0"/>
              <a:t>do  {</a:t>
            </a:r>
          </a:p>
          <a:p>
            <a:pPr lvl="1" indent="0">
              <a:buNone/>
            </a:pPr>
            <a:r>
              <a:rPr lang="en-US" altLang="zh-CN" dirty="0"/>
              <a:t>  …..;</a:t>
            </a:r>
          </a:p>
          <a:p>
            <a:pPr lvl="1" indent="0">
              <a:buNone/>
            </a:pPr>
            <a:r>
              <a:rPr lang="en-US" altLang="zh-CN" dirty="0"/>
              <a:t>} while (0);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zh-CN" dirty="0"/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dirty="0"/>
              <a:t>为什么？</a:t>
            </a:r>
            <a:endParaRPr lang="en-US" altLang="zh-CN" dirty="0"/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rgbClr val="7030A0"/>
                </a:solidFill>
              </a:rPr>
              <a:t>上网查阅，寻找答案；</a:t>
            </a:r>
            <a:endParaRPr lang="en-US" altLang="zh-CN" dirty="0">
              <a:solidFill>
                <a:srgbClr val="7030A0"/>
              </a:solidFill>
            </a:endParaRPr>
          </a:p>
          <a:p>
            <a:pPr marL="971550" lvl="1"/>
            <a:endParaRPr lang="en-US" altLang="zh-CN" dirty="0"/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zh-CN" dirty="0"/>
          </a:p>
          <a:p>
            <a:pPr marL="342900" indent="-342900">
              <a:buFont typeface="Wingdings" panose="05000000000000000000" pitchFamily="2" charset="2"/>
              <a:buChar char="l"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37023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在循环结构中注意连续读取字符的问题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5774" y="1135063"/>
            <a:ext cx="8336107" cy="5345112"/>
          </a:xfrm>
        </p:spPr>
        <p:txBody>
          <a:bodyPr/>
          <a:lstStyle/>
          <a:p>
            <a:pPr marL="342900" indent="-3429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 sz="2000" dirty="0">
                <a:solidFill>
                  <a:srgbClr val="080808"/>
                </a:solidFill>
              </a:rPr>
              <a:t>在循环语句中连续读字符，利用</a:t>
            </a:r>
            <a:r>
              <a:rPr lang="en-US" altLang="zh-CN" sz="2000" b="1" dirty="0" err="1">
                <a:solidFill>
                  <a:srgbClr val="030DCD"/>
                </a:solidFill>
              </a:rPr>
              <a:t>fflush</a:t>
            </a:r>
            <a:r>
              <a:rPr lang="en-US" altLang="zh-CN" sz="2000" b="1" dirty="0">
                <a:solidFill>
                  <a:srgbClr val="030DCD"/>
                </a:solidFill>
              </a:rPr>
              <a:t>(stdin)</a:t>
            </a:r>
            <a:r>
              <a:rPr lang="zh-CN" altLang="en-US" sz="2000" dirty="0">
                <a:solidFill>
                  <a:srgbClr val="080808"/>
                </a:solidFill>
              </a:rPr>
              <a:t>以消除残留数据带来的副作用；</a:t>
            </a:r>
            <a:endParaRPr lang="en-US" altLang="zh-CN" sz="2000" dirty="0">
              <a:solidFill>
                <a:srgbClr val="080808"/>
              </a:solidFill>
            </a:endParaRPr>
          </a:p>
          <a:p>
            <a:pPr marL="342900" indent="-3429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 sz="2000" dirty="0">
                <a:solidFill>
                  <a:srgbClr val="080808"/>
                </a:solidFill>
              </a:rPr>
              <a:t>运行下述程序段，会出现什么现象？</a:t>
            </a:r>
            <a:endParaRPr lang="en-US" altLang="zh-CN" sz="2000" dirty="0">
              <a:solidFill>
                <a:srgbClr val="080808"/>
              </a:solidFill>
            </a:endParaRPr>
          </a:p>
          <a:p>
            <a:pPr marL="342900" indent="-3429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endParaRPr lang="en-US" altLang="zh-CN" sz="2000" dirty="0">
              <a:solidFill>
                <a:srgbClr val="080808"/>
              </a:solidFill>
            </a:endParaRPr>
          </a:p>
          <a:p>
            <a:pPr lvl="1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CN" sz="1800" dirty="0">
                <a:solidFill>
                  <a:srgbClr val="080808"/>
                </a:solidFill>
              </a:rPr>
              <a:t>char c;</a:t>
            </a:r>
          </a:p>
          <a:p>
            <a:pPr lvl="1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CN" sz="1800" dirty="0">
                <a:solidFill>
                  <a:srgbClr val="080808"/>
                </a:solidFill>
              </a:rPr>
              <a:t>while (true)</a:t>
            </a:r>
          </a:p>
          <a:p>
            <a:pPr lvl="1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CN" sz="1800" dirty="0">
                <a:solidFill>
                  <a:srgbClr val="080808"/>
                </a:solidFill>
              </a:rPr>
              <a:t>{</a:t>
            </a:r>
          </a:p>
          <a:p>
            <a:pPr lvl="1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CN" sz="1800" dirty="0">
                <a:solidFill>
                  <a:srgbClr val="080808"/>
                </a:solidFill>
              </a:rPr>
              <a:t>     </a:t>
            </a:r>
            <a:r>
              <a:rPr lang="en-US" altLang="zh-CN" sz="1800" dirty="0" err="1">
                <a:solidFill>
                  <a:srgbClr val="0000CC"/>
                </a:solidFill>
              </a:rPr>
              <a:t>fflush</a:t>
            </a:r>
            <a:r>
              <a:rPr lang="en-US" altLang="zh-CN" sz="1800" dirty="0">
                <a:solidFill>
                  <a:srgbClr val="0000CC"/>
                </a:solidFill>
              </a:rPr>
              <a:t>(stdin);</a:t>
            </a:r>
          </a:p>
          <a:p>
            <a:pPr lvl="1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CN" sz="1800" dirty="0">
                <a:solidFill>
                  <a:srgbClr val="080808"/>
                </a:solidFill>
              </a:rPr>
              <a:t>      </a:t>
            </a:r>
            <a:r>
              <a:rPr lang="en-US" altLang="zh-CN" sz="1800" dirty="0" err="1">
                <a:solidFill>
                  <a:srgbClr val="080808"/>
                </a:solidFill>
              </a:rPr>
              <a:t>scanf</a:t>
            </a:r>
            <a:r>
              <a:rPr lang="en-US" altLang="zh-CN" sz="1800" dirty="0">
                <a:solidFill>
                  <a:srgbClr val="080808"/>
                </a:solidFill>
              </a:rPr>
              <a:t>(“%</a:t>
            </a:r>
            <a:r>
              <a:rPr lang="en-US" altLang="zh-CN" sz="1800" dirty="0" err="1">
                <a:solidFill>
                  <a:srgbClr val="080808"/>
                </a:solidFill>
              </a:rPr>
              <a:t>c”,&amp;c</a:t>
            </a:r>
            <a:r>
              <a:rPr lang="en-US" altLang="zh-CN" sz="1800" dirty="0">
                <a:solidFill>
                  <a:srgbClr val="080808"/>
                </a:solidFill>
              </a:rPr>
              <a:t>); </a:t>
            </a:r>
          </a:p>
          <a:p>
            <a:pPr lvl="1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CN" sz="1800" dirty="0">
                <a:solidFill>
                  <a:srgbClr val="080808"/>
                </a:solidFill>
              </a:rPr>
              <a:t>      </a:t>
            </a:r>
            <a:r>
              <a:rPr lang="en-US" altLang="zh-CN" sz="1800" dirty="0" err="1">
                <a:solidFill>
                  <a:srgbClr val="080808"/>
                </a:solidFill>
              </a:rPr>
              <a:t>printf</a:t>
            </a:r>
            <a:r>
              <a:rPr lang="en-US" altLang="zh-CN" sz="1800" dirty="0">
                <a:solidFill>
                  <a:srgbClr val="080808"/>
                </a:solidFill>
              </a:rPr>
              <a:t>(“c=%</a:t>
            </a:r>
            <a:r>
              <a:rPr lang="en-US" altLang="zh-CN" sz="1800" dirty="0" err="1">
                <a:solidFill>
                  <a:srgbClr val="080808"/>
                </a:solidFill>
              </a:rPr>
              <a:t>c’n”,c</a:t>
            </a:r>
            <a:r>
              <a:rPr lang="en-US" altLang="zh-CN" sz="1800" dirty="0">
                <a:solidFill>
                  <a:srgbClr val="080808"/>
                </a:solidFill>
              </a:rPr>
              <a:t>);</a:t>
            </a:r>
          </a:p>
          <a:p>
            <a:pPr lvl="1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CN" sz="1800" dirty="0">
                <a:solidFill>
                  <a:srgbClr val="080808"/>
                </a:solidFill>
              </a:rPr>
              <a:t>}</a:t>
            </a:r>
          </a:p>
        </p:txBody>
      </p:sp>
      <p:sp>
        <p:nvSpPr>
          <p:cNvPr id="4" name="对话气泡: 圆角矩形 3">
            <a:extLst>
              <a:ext uri="{FF2B5EF4-FFF2-40B4-BE49-F238E27FC236}">
                <a16:creationId xmlns:a16="http://schemas.microsoft.com/office/drawing/2014/main" id="{59DA26A0-EFC5-4985-B600-324E58F9617F}"/>
              </a:ext>
            </a:extLst>
          </p:cNvPr>
          <p:cNvSpPr/>
          <p:nvPr/>
        </p:nvSpPr>
        <p:spPr bwMode="auto">
          <a:xfrm>
            <a:off x="5561901" y="1582066"/>
            <a:ext cx="3191401" cy="2659311"/>
          </a:xfrm>
          <a:prstGeom prst="wedgeRoundRectCallout">
            <a:avLst>
              <a:gd name="adj1" fmla="val -20365"/>
              <a:gd name="adj2" fmla="val 50860"/>
              <a:gd name="adj3" fmla="val 16667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zh-CN" altLang="en-US" sz="16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本意是连续读入一些字符；</a:t>
            </a:r>
            <a:endParaRPr lang="en-US" altLang="zh-CN" sz="1600" dirty="0">
              <a:solidFill>
                <a:srgbClr val="0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buNone/>
            </a:pPr>
            <a:endParaRPr lang="en-US" altLang="zh-CN" sz="1600" dirty="0">
              <a:solidFill>
                <a:srgbClr val="0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zh-CN" altLang="en-US" sz="16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第一次执行</a:t>
            </a:r>
            <a:r>
              <a:rPr lang="en-US" altLang="zh-CN" sz="1600" dirty="0" err="1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scanf</a:t>
            </a:r>
            <a:r>
              <a:rPr lang="en-US" altLang="zh-CN" sz="16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()</a:t>
            </a:r>
            <a:r>
              <a:rPr lang="zh-CN" altLang="en-US" sz="16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，输入字符后，</a:t>
            </a:r>
            <a:r>
              <a:rPr lang="zh-CN" altLang="en-US" sz="1600" dirty="0">
                <a:solidFill>
                  <a:srgbClr val="0000CC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回车残留在输入缓冲中；</a:t>
            </a:r>
            <a:endParaRPr lang="en-US" altLang="zh-CN" sz="1600" dirty="0">
              <a:solidFill>
                <a:srgbClr val="0000CC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lvl="1">
              <a:spcBef>
                <a:spcPts val="0"/>
              </a:spcBef>
            </a:pPr>
            <a:r>
              <a:rPr lang="zh-CN" altLang="en-US" sz="16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第二次执行</a:t>
            </a:r>
            <a:r>
              <a:rPr lang="en-US" altLang="zh-CN" sz="1600" dirty="0" err="1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scanf</a:t>
            </a:r>
            <a:r>
              <a:rPr lang="en-US" altLang="zh-CN" sz="16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()</a:t>
            </a:r>
            <a:r>
              <a:rPr lang="zh-CN" altLang="en-US" sz="16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时，自动将残留在输入缓冲中回车符读入到</a:t>
            </a:r>
            <a:r>
              <a:rPr lang="en-US" altLang="zh-CN" sz="16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</a:t>
            </a:r>
            <a:r>
              <a:rPr lang="zh-CN" altLang="en-US" sz="16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中；</a:t>
            </a:r>
            <a:endParaRPr lang="en-US" altLang="zh-CN" sz="1600" dirty="0">
              <a:solidFill>
                <a:srgbClr val="0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buNone/>
            </a:pPr>
            <a:endParaRPr lang="en-US" altLang="zh-CN" sz="1600" dirty="0">
              <a:solidFill>
                <a:srgbClr val="0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zh-CN" altLang="en-US" sz="16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利用</a:t>
            </a:r>
            <a:r>
              <a:rPr lang="en-US" altLang="zh-CN" sz="1600" dirty="0" err="1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fflush</a:t>
            </a:r>
            <a:r>
              <a:rPr lang="en-US" altLang="zh-CN" sz="16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(stdin)</a:t>
            </a:r>
            <a:r>
              <a:rPr lang="zh-CN" altLang="en-US" sz="16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情况输入缓冲，消除残留影响。</a:t>
            </a:r>
            <a:endParaRPr lang="en-US" altLang="zh-CN" sz="1600" dirty="0">
              <a:solidFill>
                <a:srgbClr val="0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" name="对话气泡: 圆角矩形 3">
            <a:extLst>
              <a:ext uri="{FF2B5EF4-FFF2-40B4-BE49-F238E27FC236}">
                <a16:creationId xmlns:a16="http://schemas.microsoft.com/office/drawing/2014/main" id="{59DA26A0-EFC5-4985-B600-324E58F9617F}"/>
              </a:ext>
            </a:extLst>
          </p:cNvPr>
          <p:cNvSpPr/>
          <p:nvPr/>
        </p:nvSpPr>
        <p:spPr bwMode="auto">
          <a:xfrm>
            <a:off x="3119179" y="3990110"/>
            <a:ext cx="2358910" cy="365760"/>
          </a:xfrm>
          <a:prstGeom prst="wedgeRoundRectCallout">
            <a:avLst>
              <a:gd name="adj1" fmla="val -20365"/>
              <a:gd name="adj2" fmla="val 50860"/>
              <a:gd name="adj3" fmla="val 16667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zh-CN" altLang="en-US" sz="1600" dirty="0" smtClean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回车符残留在</a:t>
            </a:r>
            <a:r>
              <a:rPr lang="en-US" altLang="zh-CN" sz="1600" dirty="0" smtClean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I/O</a:t>
            </a:r>
            <a:r>
              <a:rPr lang="zh-CN" altLang="en-US" sz="1600" dirty="0" smtClean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缓冲区</a:t>
            </a:r>
            <a:endParaRPr lang="en-US" altLang="zh-CN" sz="1600" dirty="0">
              <a:solidFill>
                <a:srgbClr val="0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6175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关系运算符的优先级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5775" y="1020982"/>
            <a:ext cx="5915025" cy="2171106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1800" dirty="0">
                <a:solidFill>
                  <a:srgbClr val="0303DF"/>
                </a:solidFill>
                <a:latin typeface="+mn-ea"/>
              </a:rPr>
              <a:t>关系运算符</a:t>
            </a:r>
            <a:r>
              <a:rPr lang="zh-CN" altLang="en-US" sz="1800" dirty="0">
                <a:solidFill>
                  <a:srgbClr val="080808"/>
                </a:solidFill>
                <a:latin typeface="+mn-ea"/>
              </a:rPr>
              <a:t>的优先级</a:t>
            </a:r>
            <a:r>
              <a:rPr lang="zh-CN" altLang="en-US" sz="1800" b="1" dirty="0">
                <a:solidFill>
                  <a:srgbClr val="C00000"/>
                </a:solidFill>
                <a:latin typeface="+mn-ea"/>
              </a:rPr>
              <a:t>低于</a:t>
            </a:r>
            <a:r>
              <a:rPr lang="zh-CN" altLang="en-US" sz="1800" dirty="0">
                <a:solidFill>
                  <a:srgbClr val="006600"/>
                </a:solidFill>
                <a:latin typeface="+mn-ea"/>
              </a:rPr>
              <a:t>算术运算符（</a:t>
            </a:r>
            <a:r>
              <a:rPr lang="en-US" altLang="zh-CN" sz="1800" dirty="0">
                <a:solidFill>
                  <a:srgbClr val="C00000"/>
                </a:solidFill>
                <a:latin typeface="+mn-ea"/>
              </a:rPr>
              <a:t>+-*/%</a:t>
            </a:r>
            <a:r>
              <a:rPr lang="zh-CN" altLang="en-US" sz="1800" dirty="0">
                <a:solidFill>
                  <a:srgbClr val="006600"/>
                </a:solidFill>
                <a:latin typeface="+mn-ea"/>
              </a:rPr>
              <a:t>）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1800" dirty="0">
                <a:solidFill>
                  <a:srgbClr val="0303DF"/>
                </a:solidFill>
                <a:latin typeface="+mn-ea"/>
              </a:rPr>
              <a:t>关系运算符</a:t>
            </a:r>
            <a:r>
              <a:rPr lang="zh-CN" altLang="en-US" sz="1800" dirty="0">
                <a:solidFill>
                  <a:srgbClr val="080808"/>
                </a:solidFill>
                <a:latin typeface="+mn-ea"/>
              </a:rPr>
              <a:t>的优先级</a:t>
            </a:r>
            <a:r>
              <a:rPr lang="zh-CN" altLang="en-US" sz="1800" b="1" dirty="0">
                <a:solidFill>
                  <a:srgbClr val="C00000"/>
                </a:solidFill>
                <a:latin typeface="+mn-ea"/>
              </a:rPr>
              <a:t>高于</a:t>
            </a:r>
            <a:r>
              <a:rPr lang="zh-CN" altLang="en-US" sz="1800" dirty="0">
                <a:solidFill>
                  <a:srgbClr val="006600"/>
                </a:solidFill>
                <a:latin typeface="+mn-ea"/>
              </a:rPr>
              <a:t>赋值运算符（</a:t>
            </a:r>
            <a:r>
              <a:rPr lang="en-US" altLang="zh-CN" sz="1800" dirty="0">
                <a:solidFill>
                  <a:srgbClr val="C00000"/>
                </a:solidFill>
                <a:latin typeface="+mn-ea"/>
              </a:rPr>
              <a:t>=</a:t>
            </a:r>
            <a:r>
              <a:rPr lang="zh-CN" altLang="en-US" sz="1800" dirty="0">
                <a:solidFill>
                  <a:srgbClr val="006600"/>
                </a:solidFill>
                <a:latin typeface="+mn-ea"/>
              </a:rPr>
              <a:t>）</a:t>
            </a:r>
            <a:endParaRPr lang="en-US" altLang="zh-CN" sz="1800" dirty="0">
              <a:solidFill>
                <a:srgbClr val="080808"/>
              </a:solidFill>
              <a:latin typeface="Times New Roman" panose="02020603050405020304" pitchFamily="18" charset="0"/>
              <a:ea typeface="楷体_GB2312" pitchFamily="49" charset="-122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1800" dirty="0">
                <a:solidFill>
                  <a:srgbClr val="080808"/>
                </a:solidFill>
              </a:rPr>
              <a:t>例：</a:t>
            </a:r>
            <a:endParaRPr lang="en-US" altLang="zh-CN" sz="1800" dirty="0">
              <a:solidFill>
                <a:srgbClr val="080808"/>
              </a:solidFill>
            </a:endParaRPr>
          </a:p>
          <a:p>
            <a:pPr marL="285750" lvl="1" indent="0">
              <a:buNone/>
            </a:pPr>
            <a:r>
              <a:rPr lang="zh-CN" altLang="en-US" sz="1600" dirty="0"/>
              <a:t>  假设  </a:t>
            </a:r>
            <a:r>
              <a:rPr lang="en-US" altLang="zh-CN" sz="1600" dirty="0" err="1"/>
              <a:t>int</a:t>
            </a:r>
            <a:r>
              <a:rPr lang="en-US" altLang="zh-CN" sz="1600" dirty="0"/>
              <a:t> a=3,b=4,c=5,d=6;</a:t>
            </a:r>
            <a:r>
              <a:rPr lang="zh-CN" altLang="en-US" sz="1600" dirty="0"/>
              <a:t>，问：</a:t>
            </a:r>
            <a:endParaRPr lang="en-US" altLang="zh-CN" sz="1600" dirty="0"/>
          </a:p>
          <a:p>
            <a:pPr marL="285750" lvl="1" indent="0">
              <a:buNone/>
            </a:pPr>
            <a:r>
              <a:rPr lang="en-US" altLang="zh-CN" sz="1600" dirty="0"/>
              <a:t>  </a:t>
            </a:r>
            <a:r>
              <a:rPr lang="zh-CN" altLang="en-US" sz="1600" dirty="0" smtClean="0"/>
              <a:t>条件</a:t>
            </a:r>
            <a:r>
              <a:rPr lang="en-US" altLang="zh-CN" sz="1600" dirty="0" smtClean="0"/>
              <a:t> </a:t>
            </a:r>
            <a:r>
              <a:rPr lang="en-US" altLang="zh-CN" sz="1600" dirty="0" err="1"/>
              <a:t>a+b</a:t>
            </a:r>
            <a:r>
              <a:rPr lang="en-US" altLang="zh-CN" sz="1600" dirty="0"/>
              <a:t>&gt;</a:t>
            </a:r>
            <a:r>
              <a:rPr lang="en-US" altLang="zh-CN" sz="1600" dirty="0" err="1"/>
              <a:t>c+d</a:t>
            </a:r>
            <a:r>
              <a:rPr lang="en-US" altLang="zh-CN" sz="1600" dirty="0"/>
              <a:t> </a:t>
            </a:r>
            <a:r>
              <a:rPr lang="zh-CN" altLang="en-US" sz="1600" dirty="0" smtClean="0"/>
              <a:t>：值</a:t>
            </a:r>
            <a:r>
              <a:rPr lang="zh-CN" altLang="en-US" sz="1600" dirty="0"/>
              <a:t>为什么？</a:t>
            </a:r>
            <a:endParaRPr lang="en-US" altLang="zh-CN" sz="1600" dirty="0"/>
          </a:p>
          <a:p>
            <a:pPr marL="285750" lvl="1" indent="0">
              <a:buNone/>
            </a:pPr>
            <a:r>
              <a:rPr lang="en-US" altLang="zh-CN" sz="1600" dirty="0"/>
              <a:t>  </a:t>
            </a:r>
            <a:r>
              <a:rPr lang="zh-CN" altLang="en-US" sz="1600" dirty="0" smtClean="0"/>
              <a:t>条件</a:t>
            </a:r>
            <a:r>
              <a:rPr lang="en-US" altLang="zh-CN" sz="1600" dirty="0" smtClean="0"/>
              <a:t>a*10 </a:t>
            </a:r>
            <a:r>
              <a:rPr lang="en-US" altLang="zh-CN" sz="1600" dirty="0"/>
              <a:t>= = c*d</a:t>
            </a:r>
            <a:r>
              <a:rPr lang="zh-CN" altLang="en-US" sz="1600" dirty="0" smtClean="0"/>
              <a:t>：值为什么？</a:t>
            </a:r>
            <a:endParaRPr lang="en-US" altLang="zh-CN" sz="1600" dirty="0"/>
          </a:p>
          <a:p>
            <a:pPr marL="342900" indent="-342900">
              <a:buFont typeface="Wingdings" panose="05000000000000000000" pitchFamily="2" charset="2"/>
              <a:buChar char="l"/>
            </a:pPr>
            <a:endParaRPr lang="zh-CN" altLang="en-US" dirty="0">
              <a:solidFill>
                <a:srgbClr val="080808"/>
              </a:solidFill>
              <a:latin typeface="Times New Roman" panose="02020603050405020304" pitchFamily="18" charset="0"/>
              <a:ea typeface="楷体_GB2312" pitchFamily="49" charset="-122"/>
            </a:endParaRPr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CD048EA-FACB-47B7-BDE7-EF045F2BB5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871" y="3268436"/>
            <a:ext cx="7244637" cy="2438646"/>
          </a:xfrm>
          <a:prstGeom prst="rect">
            <a:avLst/>
          </a:prstGeom>
        </p:spPr>
      </p:pic>
      <p:sp>
        <p:nvSpPr>
          <p:cNvPr id="5" name="对话气泡: 圆角矩形 3">
            <a:extLst>
              <a:ext uri="{FF2B5EF4-FFF2-40B4-BE49-F238E27FC236}">
                <a16:creationId xmlns:a16="http://schemas.microsoft.com/office/drawing/2014/main" id="{3F4564EE-B7CB-4124-AB15-E55E6AA16C79}"/>
              </a:ext>
            </a:extLst>
          </p:cNvPr>
          <p:cNvSpPr/>
          <p:nvPr/>
        </p:nvSpPr>
        <p:spPr bwMode="auto">
          <a:xfrm>
            <a:off x="3616569" y="2538325"/>
            <a:ext cx="1936334" cy="279689"/>
          </a:xfrm>
          <a:prstGeom prst="wedgeRoundRectCallout">
            <a:avLst>
              <a:gd name="adj1" fmla="val -49979"/>
              <a:gd name="adj2" fmla="val 13229"/>
              <a:gd name="adj3" fmla="val 16667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r>
              <a:rPr lang="en-US" altLang="zh-CN" sz="1400" dirty="0" smtClean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3+4&gt;5+1</a:t>
            </a:r>
            <a:r>
              <a:rPr lang="en-US" altLang="zh-CN" sz="1400" dirty="0" smtClean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Wingdings" panose="05000000000000000000" pitchFamily="2" charset="2"/>
              </a:rPr>
              <a:t>7&gt;11</a:t>
            </a:r>
            <a:r>
              <a:rPr lang="zh-CN" altLang="en-US" sz="1400" dirty="0" smtClean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Wingdings" panose="05000000000000000000" pitchFamily="2" charset="2"/>
              </a:rPr>
              <a:t>假</a:t>
            </a:r>
            <a:r>
              <a:rPr lang="en-US" altLang="zh-CN" sz="1400" dirty="0" smtClean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Wingdings" panose="05000000000000000000" pitchFamily="2" charset="2"/>
              </a:rPr>
              <a:t>,0</a:t>
            </a:r>
            <a:endParaRPr kumimoji="0" lang="zh-CN" altLang="en-US" sz="1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6" name="对话气泡: 圆角矩形 3">
            <a:extLst>
              <a:ext uri="{FF2B5EF4-FFF2-40B4-BE49-F238E27FC236}">
                <a16:creationId xmlns:a16="http://schemas.microsoft.com/office/drawing/2014/main" id="{3F4564EE-B7CB-4124-AB15-E55E6AA16C79}"/>
              </a:ext>
            </a:extLst>
          </p:cNvPr>
          <p:cNvSpPr/>
          <p:nvPr/>
        </p:nvSpPr>
        <p:spPr bwMode="auto">
          <a:xfrm>
            <a:off x="3616570" y="2859363"/>
            <a:ext cx="2252216" cy="279689"/>
          </a:xfrm>
          <a:prstGeom prst="wedgeRoundRectCallout">
            <a:avLst>
              <a:gd name="adj1" fmla="val -49979"/>
              <a:gd name="adj2" fmla="val 13229"/>
              <a:gd name="adj3" fmla="val 16667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r>
              <a:rPr lang="en-US" altLang="zh-CN" sz="1400" dirty="0" smtClean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3*10==5*6</a:t>
            </a:r>
            <a:r>
              <a:rPr lang="en-US" altLang="zh-CN" sz="1400" dirty="0" smtClean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Wingdings" panose="05000000000000000000" pitchFamily="2" charset="2"/>
              </a:rPr>
              <a:t>30==30</a:t>
            </a:r>
            <a:r>
              <a:rPr lang="zh-CN" altLang="en-US" sz="1400" dirty="0" smtClean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Wingdings" panose="05000000000000000000" pitchFamily="2" charset="2"/>
              </a:rPr>
              <a:t>真</a:t>
            </a:r>
            <a:r>
              <a:rPr lang="en-US" altLang="zh-CN" sz="1400" dirty="0" smtClean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Wingdings" panose="05000000000000000000" pitchFamily="2" charset="2"/>
              </a:rPr>
              <a:t>,</a:t>
            </a:r>
            <a:r>
              <a:rPr lang="en-US" altLang="zh-CN" sz="14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Wingdings" panose="05000000000000000000" pitchFamily="2" charset="2"/>
              </a:rPr>
              <a:t>1</a:t>
            </a:r>
            <a:endParaRPr kumimoji="0" lang="zh-CN" altLang="en-US" sz="1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7" name="对话气泡: 圆角矩形 3">
            <a:extLst>
              <a:ext uri="{FF2B5EF4-FFF2-40B4-BE49-F238E27FC236}">
                <a16:creationId xmlns:a16="http://schemas.microsoft.com/office/drawing/2014/main" id="{3F4564EE-B7CB-4124-AB15-E55E6AA16C79}"/>
              </a:ext>
            </a:extLst>
          </p:cNvPr>
          <p:cNvSpPr/>
          <p:nvPr/>
        </p:nvSpPr>
        <p:spPr bwMode="auto">
          <a:xfrm>
            <a:off x="5119803" y="1517201"/>
            <a:ext cx="3374966" cy="839930"/>
          </a:xfrm>
          <a:prstGeom prst="wedgeRoundRectCallout">
            <a:avLst>
              <a:gd name="adj1" fmla="val -49979"/>
              <a:gd name="adj2" fmla="val 13229"/>
              <a:gd name="adj3" fmla="val 16667"/>
            </a:avLst>
          </a:prstGeom>
          <a:noFill/>
          <a:ln w="9525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342900" lvl="2" indent="-342900">
              <a:buFont typeface="Arial" panose="020B0604020202020204" pitchFamily="34" charset="0"/>
              <a:buChar char="•"/>
            </a:pPr>
            <a:r>
              <a:rPr lang="zh-CN" altLang="en-US" sz="1600" b="1" u="sng" dirty="0">
                <a:solidFill>
                  <a:srgbClr val="C00000"/>
                </a:solidFill>
                <a:latin typeface="+mn-lt"/>
                <a:ea typeface="+mn-ea"/>
              </a:rPr>
              <a:t>强烈推荐利用</a:t>
            </a:r>
            <a:r>
              <a:rPr lang="en-US" altLang="zh-CN" sz="1600" b="1" u="sng" dirty="0" smtClean="0">
                <a:solidFill>
                  <a:srgbClr val="C00000"/>
                </a:solidFill>
                <a:latin typeface="+mn-lt"/>
                <a:ea typeface="+mn-ea"/>
              </a:rPr>
              <a:t>()</a:t>
            </a:r>
            <a:r>
              <a:rPr lang="zh-CN" altLang="en-US" sz="1600" b="1" u="sng" dirty="0" smtClean="0">
                <a:solidFill>
                  <a:srgbClr val="C00000"/>
                </a:solidFill>
                <a:latin typeface="+mn-lt"/>
                <a:ea typeface="+mn-ea"/>
              </a:rPr>
              <a:t>清晰</a:t>
            </a:r>
            <a:r>
              <a:rPr lang="zh-CN" altLang="en-US" sz="1600" b="1" u="sng" dirty="0">
                <a:solidFill>
                  <a:srgbClr val="C00000"/>
                </a:solidFill>
                <a:latin typeface="+mn-lt"/>
                <a:ea typeface="+mn-ea"/>
              </a:rPr>
              <a:t>表达</a:t>
            </a:r>
            <a:endParaRPr lang="en-US" altLang="zh-CN" sz="1600" b="1" u="sng" dirty="0">
              <a:solidFill>
                <a:srgbClr val="C00000"/>
              </a:solidFill>
              <a:latin typeface="+mn-lt"/>
              <a:ea typeface="+mn-ea"/>
            </a:endParaRPr>
          </a:p>
          <a:p>
            <a:pPr marL="342900" lvl="2" indent="-342900">
              <a:buFont typeface="Arial" panose="020B0604020202020204" pitchFamily="34" charset="0"/>
              <a:buChar char="•"/>
            </a:pPr>
            <a:r>
              <a:rPr lang="en-US" altLang="zh-CN" sz="1600" b="1" dirty="0" err="1" smtClean="0">
                <a:solidFill>
                  <a:srgbClr val="000000"/>
                </a:solidFill>
                <a:latin typeface="+mn-lt"/>
              </a:rPr>
              <a:t>a+b</a:t>
            </a:r>
            <a:r>
              <a:rPr lang="en-US" altLang="zh-CN" sz="1600" b="1" dirty="0" smtClean="0">
                <a:solidFill>
                  <a:srgbClr val="000000"/>
                </a:solidFill>
                <a:latin typeface="+mn-lt"/>
              </a:rPr>
              <a:t>&gt;</a:t>
            </a:r>
            <a:r>
              <a:rPr lang="en-US" altLang="zh-CN" sz="1600" b="1" dirty="0" err="1" smtClean="0">
                <a:solidFill>
                  <a:srgbClr val="000000"/>
                </a:solidFill>
                <a:latin typeface="+mn-lt"/>
              </a:rPr>
              <a:t>c+d</a:t>
            </a:r>
            <a:r>
              <a:rPr lang="en-US" altLang="zh-CN" sz="1600" b="1" dirty="0" smtClean="0">
                <a:solidFill>
                  <a:srgbClr val="000000"/>
                </a:solidFill>
                <a:latin typeface="+mn-lt"/>
                <a:sym typeface="Wingdings" panose="05000000000000000000" pitchFamily="2" charset="2"/>
              </a:rPr>
              <a:t></a:t>
            </a:r>
            <a:r>
              <a:rPr lang="en-US" altLang="zh-CN" sz="1600" b="1" u="sng" dirty="0" smtClean="0">
                <a:solidFill>
                  <a:srgbClr val="C00000"/>
                </a:solidFill>
                <a:latin typeface="+mn-lt"/>
                <a:ea typeface="+mn-ea"/>
              </a:rPr>
              <a:t>(</a:t>
            </a:r>
            <a:r>
              <a:rPr lang="en-US" altLang="zh-CN" sz="1600" b="1" u="sng" dirty="0" err="1" smtClean="0">
                <a:solidFill>
                  <a:srgbClr val="0303DF"/>
                </a:solidFill>
                <a:latin typeface="+mn-lt"/>
                <a:ea typeface="+mn-ea"/>
              </a:rPr>
              <a:t>a+b</a:t>
            </a:r>
            <a:r>
              <a:rPr lang="en-US" altLang="zh-CN" sz="1600" b="1" u="sng" dirty="0">
                <a:solidFill>
                  <a:srgbClr val="C00000"/>
                </a:solidFill>
                <a:latin typeface="+mn-lt"/>
                <a:ea typeface="+mn-ea"/>
              </a:rPr>
              <a:t>) </a:t>
            </a:r>
            <a:r>
              <a:rPr lang="en-US" altLang="zh-CN" sz="1600" b="1" u="sng" dirty="0">
                <a:solidFill>
                  <a:srgbClr val="0303DF"/>
                </a:solidFill>
                <a:latin typeface="+mn-lt"/>
                <a:ea typeface="+mn-ea"/>
              </a:rPr>
              <a:t>&gt; </a:t>
            </a:r>
            <a:r>
              <a:rPr lang="en-US" altLang="zh-CN" sz="1600" b="1" u="sng" dirty="0">
                <a:solidFill>
                  <a:srgbClr val="C00000"/>
                </a:solidFill>
                <a:latin typeface="+mn-lt"/>
                <a:ea typeface="+mn-ea"/>
              </a:rPr>
              <a:t>(</a:t>
            </a:r>
            <a:r>
              <a:rPr lang="en-US" altLang="zh-CN" sz="1600" b="1" u="sng" dirty="0" err="1">
                <a:solidFill>
                  <a:srgbClr val="0303DF"/>
                </a:solidFill>
                <a:latin typeface="+mn-lt"/>
                <a:ea typeface="+mn-ea"/>
              </a:rPr>
              <a:t>c+d</a:t>
            </a:r>
            <a:r>
              <a:rPr lang="en-US" altLang="zh-CN" sz="1600" b="1" u="sng" dirty="0" smtClean="0">
                <a:solidFill>
                  <a:srgbClr val="C00000"/>
                </a:solidFill>
                <a:latin typeface="+mn-lt"/>
                <a:ea typeface="+mn-ea"/>
              </a:rPr>
              <a:t>)</a:t>
            </a:r>
          </a:p>
          <a:p>
            <a:pPr marL="342900" lvl="2" indent="-342900">
              <a:buFont typeface="Arial" panose="020B0604020202020204" pitchFamily="34" charset="0"/>
              <a:buChar char="•"/>
            </a:pPr>
            <a:r>
              <a:rPr lang="en-US" altLang="zh-CN" sz="1600" b="1" dirty="0">
                <a:solidFill>
                  <a:srgbClr val="000000"/>
                </a:solidFill>
                <a:latin typeface="+mn-lt"/>
              </a:rPr>
              <a:t>a*10 </a:t>
            </a:r>
            <a:r>
              <a:rPr lang="en-US" altLang="zh-CN" sz="1600" b="1" dirty="0" smtClean="0">
                <a:solidFill>
                  <a:srgbClr val="000000"/>
                </a:solidFill>
                <a:latin typeface="+mn-lt"/>
              </a:rPr>
              <a:t>== c*d</a:t>
            </a:r>
            <a:r>
              <a:rPr lang="en-US" altLang="zh-CN" sz="1600" b="1" dirty="0" smtClean="0">
                <a:solidFill>
                  <a:srgbClr val="000000"/>
                </a:solidFill>
                <a:latin typeface="+mn-lt"/>
                <a:sym typeface="Wingdings" panose="05000000000000000000" pitchFamily="2" charset="2"/>
              </a:rPr>
              <a:t></a:t>
            </a:r>
            <a:r>
              <a:rPr lang="en-US" altLang="zh-CN" sz="1600" b="1" dirty="0" smtClean="0">
                <a:solidFill>
                  <a:srgbClr val="C00000"/>
                </a:solidFill>
                <a:latin typeface="+mn-lt"/>
              </a:rPr>
              <a:t>(</a:t>
            </a:r>
            <a:r>
              <a:rPr lang="en-US" altLang="zh-CN" sz="1600" b="1" dirty="0">
                <a:solidFill>
                  <a:srgbClr val="0000CC"/>
                </a:solidFill>
                <a:latin typeface="+mn-lt"/>
              </a:rPr>
              <a:t>a*10</a:t>
            </a:r>
            <a:r>
              <a:rPr lang="en-US" altLang="zh-CN" sz="1600" b="1" dirty="0">
                <a:solidFill>
                  <a:srgbClr val="C00000"/>
                </a:solidFill>
                <a:latin typeface="+mn-lt"/>
              </a:rPr>
              <a:t>)</a:t>
            </a:r>
            <a:r>
              <a:rPr lang="en-US" altLang="zh-CN" sz="1600" b="1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altLang="zh-CN" sz="1600" b="1" dirty="0" smtClean="0">
                <a:solidFill>
                  <a:srgbClr val="000000"/>
                </a:solidFill>
                <a:latin typeface="+mn-lt"/>
              </a:rPr>
              <a:t>== </a:t>
            </a:r>
            <a:r>
              <a:rPr lang="en-US" altLang="zh-CN" sz="1600" b="1" dirty="0">
                <a:solidFill>
                  <a:srgbClr val="C00000"/>
                </a:solidFill>
                <a:latin typeface="+mn-lt"/>
              </a:rPr>
              <a:t>(</a:t>
            </a:r>
            <a:r>
              <a:rPr lang="en-US" altLang="zh-CN" sz="1600" b="1" dirty="0">
                <a:solidFill>
                  <a:srgbClr val="0000CC"/>
                </a:solidFill>
                <a:latin typeface="+mn-lt"/>
              </a:rPr>
              <a:t>c*d</a:t>
            </a:r>
            <a:r>
              <a:rPr lang="en-US" altLang="zh-CN" sz="1600" b="1" dirty="0">
                <a:solidFill>
                  <a:srgbClr val="C00000"/>
                </a:solidFill>
                <a:latin typeface="+mn-lt"/>
              </a:rPr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3961564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rgbClr val="7030A0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自学</a:t>
            </a:r>
            <a:r>
              <a:rPr lang="zh-CN" altLang="en-US" b="1" dirty="0" smtClean="0">
                <a:solidFill>
                  <a:srgbClr val="7030A0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：</a:t>
            </a:r>
            <a:r>
              <a:rPr lang="zh-CN" altLang="en-US" dirty="0"/>
              <a:t>利用循环结构</a:t>
            </a:r>
            <a:r>
              <a:rPr lang="en-US" altLang="zh-CN" dirty="0"/>
              <a:t>+</a:t>
            </a:r>
            <a:r>
              <a:rPr lang="zh-CN" altLang="en-US" dirty="0"/>
              <a:t>枚举法找出做的好事之人</a:t>
            </a:r>
            <a:endParaRPr lang="en-US" altLang="zh-CN" dirty="0">
              <a:latin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dirty="0"/>
              <a:t>可以将四个人说的四句话写成关系表达式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dirty="0"/>
              <a:t>定义变量 </a:t>
            </a:r>
            <a:r>
              <a:rPr lang="en-US" altLang="zh-CN" dirty="0" err="1">
                <a:solidFill>
                  <a:srgbClr val="0000CC"/>
                </a:solidFill>
              </a:rPr>
              <a:t>thisman</a:t>
            </a:r>
            <a:r>
              <a:rPr lang="en-US" altLang="zh-CN" dirty="0">
                <a:solidFill>
                  <a:srgbClr val="0000CC"/>
                </a:solidFill>
              </a:rPr>
              <a:t> </a:t>
            </a:r>
            <a:r>
              <a:rPr lang="zh-CN" altLang="en-US" dirty="0" smtClean="0">
                <a:solidFill>
                  <a:srgbClr val="0000CC"/>
                </a:solidFill>
              </a:rPr>
              <a:t>表示做</a:t>
            </a:r>
            <a:r>
              <a:rPr lang="zh-CN" altLang="en-US" dirty="0">
                <a:solidFill>
                  <a:srgbClr val="0000CC"/>
                </a:solidFill>
              </a:rPr>
              <a:t>了好事的人；</a:t>
            </a:r>
            <a:endParaRPr lang="en-US" altLang="zh-CN" dirty="0"/>
          </a:p>
          <a:p>
            <a:pPr marL="971550" lvl="1"/>
            <a:r>
              <a:rPr lang="en-US" altLang="zh-CN" dirty="0"/>
              <a:t>char </a:t>
            </a:r>
            <a:r>
              <a:rPr lang="en-US" altLang="zh-CN" dirty="0" err="1"/>
              <a:t>thisman</a:t>
            </a:r>
            <a:r>
              <a:rPr lang="en-US" altLang="zh-CN" dirty="0"/>
              <a:t>=‘’;   // </a:t>
            </a:r>
            <a:r>
              <a:rPr lang="zh-CN" altLang="en-US" dirty="0"/>
              <a:t>定义字符变量并初始化为空</a:t>
            </a:r>
            <a:r>
              <a:rPr lang="en-US" altLang="zh-CN" dirty="0"/>
              <a:t>;</a:t>
            </a:r>
          </a:p>
          <a:p>
            <a:pPr marL="971550" lvl="1"/>
            <a:r>
              <a:rPr lang="zh-CN" altLang="en-US" dirty="0"/>
              <a:t>若</a:t>
            </a:r>
            <a:r>
              <a:rPr lang="en-US" altLang="zh-CN" dirty="0"/>
              <a:t>’A’</a:t>
            </a:r>
            <a:r>
              <a:rPr lang="zh-CN" altLang="en-US" dirty="0"/>
              <a:t>做了好事，则</a:t>
            </a:r>
            <a:r>
              <a:rPr lang="en-US" altLang="zh-CN" dirty="0" err="1"/>
              <a:t>thisman</a:t>
            </a:r>
            <a:r>
              <a:rPr lang="en-US" altLang="zh-CN" dirty="0"/>
              <a:t>=‘A</a:t>
            </a:r>
            <a:r>
              <a:rPr lang="en-US" altLang="zh-CN" dirty="0" smtClean="0"/>
              <a:t>’;</a:t>
            </a:r>
            <a:endParaRPr lang="en-US" altLang="zh-CN" dirty="0"/>
          </a:p>
          <a:p>
            <a:pPr marL="971550" lvl="1"/>
            <a:r>
              <a:rPr lang="zh-CN" altLang="en-US" dirty="0"/>
              <a:t>若</a:t>
            </a:r>
            <a:r>
              <a:rPr lang="en-US" altLang="zh-CN" dirty="0" smtClean="0"/>
              <a:t>’B’</a:t>
            </a:r>
            <a:r>
              <a:rPr lang="zh-CN" altLang="en-US" dirty="0"/>
              <a:t>做了好事，则</a:t>
            </a:r>
            <a:r>
              <a:rPr lang="en-US" altLang="zh-CN" dirty="0" err="1"/>
              <a:t>thisman</a:t>
            </a:r>
            <a:r>
              <a:rPr lang="en-US" altLang="zh-CN" dirty="0" smtClean="0"/>
              <a:t>=‘B’;</a:t>
            </a:r>
          </a:p>
          <a:p>
            <a:pPr marL="971550" lvl="1"/>
            <a:r>
              <a:rPr lang="zh-CN" altLang="en-US" dirty="0" smtClean="0"/>
              <a:t>以此类推</a:t>
            </a:r>
            <a:r>
              <a:rPr lang="zh-CN" altLang="en-US" dirty="0"/>
              <a:t>；</a:t>
            </a:r>
            <a:endParaRPr lang="en-US" altLang="zh-CN" dirty="0"/>
          </a:p>
          <a:p>
            <a:pPr marL="971550" lvl="1"/>
            <a:endParaRPr lang="zh-CN" altLang="en-US" dirty="0"/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dirty="0"/>
              <a:t>让 “</a:t>
            </a:r>
            <a:r>
              <a:rPr lang="en-US" altLang="zh-CN" dirty="0">
                <a:solidFill>
                  <a:srgbClr val="7030A0"/>
                </a:solidFill>
              </a:rPr>
              <a:t>= =</a:t>
            </a:r>
            <a:r>
              <a:rPr lang="en-US" altLang="zh-CN" dirty="0"/>
              <a:t>” </a:t>
            </a:r>
            <a:r>
              <a:rPr lang="zh-CN" altLang="en-US" dirty="0"/>
              <a:t>的含义为 “  </a:t>
            </a:r>
            <a:r>
              <a:rPr lang="zh-CN" altLang="en-US" dirty="0">
                <a:solidFill>
                  <a:srgbClr val="7030A0"/>
                </a:solidFill>
              </a:rPr>
              <a:t>是</a:t>
            </a:r>
            <a:r>
              <a:rPr lang="zh-CN" altLang="en-US" dirty="0"/>
              <a:t>  ” </a:t>
            </a:r>
            <a:endParaRPr lang="en-US" altLang="zh-CN" dirty="0"/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dirty="0"/>
              <a:t>让 “</a:t>
            </a:r>
            <a:r>
              <a:rPr lang="en-US" altLang="zh-CN" dirty="0">
                <a:solidFill>
                  <a:srgbClr val="7030A0"/>
                </a:solidFill>
              </a:rPr>
              <a:t>!=</a:t>
            </a:r>
            <a:r>
              <a:rPr lang="en-US" altLang="zh-CN" dirty="0"/>
              <a:t> ” </a:t>
            </a:r>
            <a:r>
              <a:rPr lang="zh-CN" altLang="en-US" dirty="0"/>
              <a:t>的含义为 “ </a:t>
            </a:r>
            <a:r>
              <a:rPr lang="zh-CN" altLang="en-US" dirty="0">
                <a:solidFill>
                  <a:srgbClr val="7030A0"/>
                </a:solidFill>
              </a:rPr>
              <a:t>不是</a:t>
            </a:r>
            <a:r>
              <a:rPr lang="zh-CN" alt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56594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rgbClr val="7030A0"/>
                </a:solidFill>
              </a:rPr>
              <a:t>自学：</a:t>
            </a:r>
            <a:r>
              <a:rPr lang="zh-CN" altLang="en-US" dirty="0" smtClean="0"/>
              <a:t>利用</a:t>
            </a:r>
            <a:r>
              <a:rPr lang="zh-CN" altLang="en-US" dirty="0"/>
              <a:t>循环结构</a:t>
            </a:r>
            <a:r>
              <a:rPr lang="en-US" altLang="zh-CN" dirty="0"/>
              <a:t>+</a:t>
            </a:r>
            <a:r>
              <a:rPr lang="zh-CN" altLang="en-US" dirty="0"/>
              <a:t>枚举法找出做的好事之人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5775" y="1135063"/>
            <a:ext cx="8089900" cy="485919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dirty="0">
                <a:latin typeface="+mn-ea"/>
              </a:rPr>
              <a:t>四个人所说的话对应的关系表达式：</a:t>
            </a:r>
            <a:endParaRPr lang="en-US" altLang="zh-CN" dirty="0">
              <a:latin typeface="+mn-ea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zh-CN" altLang="en-US" dirty="0">
              <a:latin typeface="+mn-ea"/>
            </a:endParaRPr>
          </a:p>
          <a:p>
            <a:endParaRPr lang="zh-CN" altLang="en-US" dirty="0"/>
          </a:p>
        </p:txBody>
      </p:sp>
      <p:graphicFrame>
        <p:nvGraphicFramePr>
          <p:cNvPr id="4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3663595"/>
              </p:ext>
            </p:extLst>
          </p:nvPr>
        </p:nvGraphicFramePr>
        <p:xfrm>
          <a:off x="682625" y="1766457"/>
          <a:ext cx="7224858" cy="1746249"/>
        </p:xfrm>
        <a:graphic>
          <a:graphicData uri="http://schemas.openxmlformats.org/drawingml/2006/table">
            <a:tbl>
              <a:tblPr/>
              <a:tblGrid>
                <a:gridCol w="19587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927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7334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47213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说话人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99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说的话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99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写成关系表达式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99FF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9759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A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“</a:t>
                      </a:r>
                      <a:r>
                        <a:rPr kumimoji="1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不是我”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thisman</a:t>
                      </a:r>
                      <a:r>
                        <a:rPr kumimoji="1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kumimoji="1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+mn-ea"/>
                          <a:ea typeface="+mn-ea"/>
                        </a:rPr>
                        <a:t>!=</a:t>
                      </a:r>
                      <a:r>
                        <a:rPr kumimoji="1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‘A’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9759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B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“是</a:t>
                      </a:r>
                      <a:r>
                        <a:rPr kumimoji="1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C”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thisman</a:t>
                      </a:r>
                      <a:r>
                        <a:rPr kumimoji="1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kumimoji="1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+mn-ea"/>
                          <a:ea typeface="+mn-ea"/>
                        </a:rPr>
                        <a:t>==</a:t>
                      </a:r>
                      <a:r>
                        <a:rPr kumimoji="1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‘C’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9759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“</a:t>
                      </a:r>
                      <a:r>
                        <a:rPr kumimoji="1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是</a:t>
                      </a:r>
                      <a:r>
                        <a:rPr kumimoji="1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D”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thisman</a:t>
                      </a:r>
                      <a:r>
                        <a:rPr kumimoji="1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kumimoji="1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+mn-ea"/>
                          <a:ea typeface="+mn-ea"/>
                        </a:rPr>
                        <a:t>==</a:t>
                      </a:r>
                      <a:r>
                        <a:rPr kumimoji="1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‘D’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9759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“</a:t>
                      </a:r>
                      <a:r>
                        <a:rPr kumimoji="1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他胡说”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thisman</a:t>
                      </a:r>
                      <a:r>
                        <a:rPr kumimoji="1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kumimoji="1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+mn-ea"/>
                          <a:ea typeface="+mn-ea"/>
                        </a:rPr>
                        <a:t>!=</a:t>
                      </a:r>
                      <a:r>
                        <a:rPr kumimoji="1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‘D’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" name="内容占位符 2"/>
          <p:cNvSpPr txBox="1">
            <a:spLocks/>
          </p:cNvSpPr>
          <p:nvPr/>
        </p:nvSpPr>
        <p:spPr bwMode="auto">
          <a:xfrm>
            <a:off x="568902" y="3842942"/>
            <a:ext cx="8089900" cy="20029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l" defTabSz="685800" rtl="0" fontAlgn="base">
              <a:lnSpc>
                <a:spcPct val="90000"/>
              </a:lnSpc>
              <a:spcBef>
                <a:spcPts val="135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anose="05020102010507070707" pitchFamily="18" charset="2"/>
              <a:buChar char=""/>
              <a:defRPr sz="2400" kern="1200">
                <a:solidFill>
                  <a:srgbClr val="1A93C8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1pPr>
            <a:lvl2pPr marL="628650" indent="-342900" algn="l" defTabSz="685800" rtl="0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SzPct val="80000"/>
              <a:buFont typeface="Wingdings" panose="05000000000000000000" pitchFamily="2" charset="2"/>
              <a:buChar char="ü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2pPr>
            <a:lvl3pPr marL="857250" indent="-17145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Calibri" panose="020F0502020204030204" pitchFamily="34" charset="0"/>
              <a:buChar char="•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3pPr>
            <a:lvl4pPr marL="1200150" indent="-17145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Calibri" panose="020F0502020204030204" pitchFamily="34" charset="0"/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4pPr>
            <a:lvl5pPr marL="1543050" indent="-17145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Calibri" panose="020F0502020204030204" pitchFamily="34" charset="0"/>
              <a:buChar char="•"/>
              <a:defRPr sz="1300" kern="1200">
                <a:solidFill>
                  <a:srgbClr val="7F7F7F"/>
                </a:solidFill>
                <a:latin typeface="+mn-lt"/>
                <a:ea typeface="幼圆" panose="02010509060101010101" pitchFamily="49" charset="-122"/>
                <a:cs typeface="+mn-cs"/>
                <a:sym typeface="宋体" panose="02010600030101010101" pitchFamily="2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00000"/>
              </a:lnSpc>
              <a:buClr>
                <a:srgbClr val="47B6E7"/>
              </a:buClr>
              <a:buFont typeface="Wingdings" panose="05000000000000000000" pitchFamily="2" charset="2"/>
              <a:buChar char="l"/>
              <a:defRPr/>
            </a:pPr>
            <a:r>
              <a:rPr lang="zh-CN" altLang="en-US" sz="2000" dirty="0">
                <a:latin typeface="宋体"/>
              </a:rPr>
              <a:t>已知三个人说的是真话，一个人说的是假话；</a:t>
            </a:r>
            <a:endParaRPr lang="en-US" altLang="zh-CN" sz="2000" dirty="0">
              <a:latin typeface="宋体"/>
            </a:endParaRPr>
          </a:p>
          <a:p>
            <a:pPr marL="342900" indent="-342900">
              <a:lnSpc>
                <a:spcPct val="100000"/>
              </a:lnSpc>
              <a:buClr>
                <a:srgbClr val="47B6E7"/>
              </a:buClr>
              <a:buFont typeface="Wingdings" panose="05000000000000000000" pitchFamily="2" charset="2"/>
              <a:buChar char="l"/>
              <a:defRPr/>
            </a:pPr>
            <a:r>
              <a:rPr lang="zh-CN" altLang="en-US" sz="2000" dirty="0">
                <a:latin typeface="宋体"/>
              </a:rPr>
              <a:t>采用</a:t>
            </a:r>
            <a:r>
              <a:rPr lang="zh-CN" altLang="en-US" sz="2000" dirty="0">
                <a:solidFill>
                  <a:srgbClr val="C00000"/>
                </a:solidFill>
                <a:latin typeface="宋体"/>
              </a:rPr>
              <a:t>枚举法，</a:t>
            </a:r>
            <a:r>
              <a:rPr lang="zh-CN" altLang="en-US" sz="2000" dirty="0">
                <a:latin typeface="宋体"/>
              </a:rPr>
              <a:t>按照四种假定逐一地去测试四个人的话有几句是真话；</a:t>
            </a:r>
            <a:endParaRPr lang="en-US" altLang="zh-CN" sz="2000" dirty="0">
              <a:latin typeface="宋体"/>
            </a:endParaRPr>
          </a:p>
          <a:p>
            <a:pPr marL="342900" indent="-342900">
              <a:lnSpc>
                <a:spcPct val="100000"/>
              </a:lnSpc>
              <a:buClr>
                <a:srgbClr val="47B6E7"/>
              </a:buClr>
              <a:buFont typeface="Wingdings" panose="05000000000000000000" pitchFamily="2" charset="2"/>
              <a:buChar char="l"/>
              <a:defRPr/>
            </a:pPr>
            <a:r>
              <a:rPr lang="zh-CN" altLang="en-US" sz="2000" dirty="0">
                <a:solidFill>
                  <a:srgbClr val="0000CC"/>
                </a:solidFill>
                <a:latin typeface="宋体"/>
              </a:rPr>
              <a:t>即分别将‘</a:t>
            </a:r>
            <a:r>
              <a:rPr lang="en-US" altLang="zh-CN" sz="2000" dirty="0">
                <a:solidFill>
                  <a:srgbClr val="0000CC"/>
                </a:solidFill>
                <a:latin typeface="宋体"/>
              </a:rPr>
              <a:t>A</a:t>
            </a:r>
            <a:r>
              <a:rPr lang="zh-CN" altLang="en-US" sz="2000" dirty="0">
                <a:solidFill>
                  <a:srgbClr val="0000CC"/>
                </a:solidFill>
                <a:latin typeface="宋体"/>
              </a:rPr>
              <a:t>’、‘</a:t>
            </a:r>
            <a:r>
              <a:rPr lang="en-US" altLang="zh-CN" sz="2000" dirty="0">
                <a:solidFill>
                  <a:srgbClr val="0000CC"/>
                </a:solidFill>
                <a:latin typeface="宋体"/>
              </a:rPr>
              <a:t>B</a:t>
            </a:r>
            <a:r>
              <a:rPr lang="zh-CN" altLang="en-US" sz="2000" dirty="0">
                <a:solidFill>
                  <a:srgbClr val="0000CC"/>
                </a:solidFill>
                <a:latin typeface="宋体"/>
              </a:rPr>
              <a:t>’、‘</a:t>
            </a:r>
            <a:r>
              <a:rPr lang="en-US" altLang="zh-CN" sz="2000" dirty="0">
                <a:solidFill>
                  <a:srgbClr val="0000CC"/>
                </a:solidFill>
                <a:latin typeface="宋体"/>
              </a:rPr>
              <a:t>C</a:t>
            </a:r>
            <a:r>
              <a:rPr lang="zh-CN" altLang="en-US" sz="2000" dirty="0">
                <a:solidFill>
                  <a:srgbClr val="0000CC"/>
                </a:solidFill>
                <a:latin typeface="宋体"/>
              </a:rPr>
              <a:t>’ ‘</a:t>
            </a:r>
            <a:r>
              <a:rPr lang="en-US" altLang="zh-CN" sz="2000" dirty="0">
                <a:solidFill>
                  <a:srgbClr val="0000CC"/>
                </a:solidFill>
                <a:latin typeface="宋体"/>
              </a:rPr>
              <a:t>D</a:t>
            </a:r>
            <a:r>
              <a:rPr lang="zh-CN" altLang="en-US" sz="2000" dirty="0">
                <a:solidFill>
                  <a:srgbClr val="0000CC"/>
                </a:solidFill>
                <a:latin typeface="宋体"/>
              </a:rPr>
              <a:t>’逐个代入上述关系表达式，</a:t>
            </a:r>
            <a:r>
              <a:rPr lang="zh-CN" altLang="en-US" sz="2000" dirty="0">
                <a:latin typeface="宋体"/>
              </a:rPr>
              <a:t>如果不满足三句为真，就否定掉这一假定，换下一个状态再试。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zh-CN" altLang="en-US" sz="2000" dirty="0">
              <a:latin typeface="+mn-ea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92367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400" dirty="0" smtClean="0">
                <a:solidFill>
                  <a:srgbClr val="7030A0"/>
                </a:solidFill>
              </a:rPr>
              <a:t>课后练习：</a:t>
            </a:r>
            <a:r>
              <a:rPr lang="zh-CN" altLang="en-US" sz="2400" dirty="0" smtClean="0"/>
              <a:t>利用</a:t>
            </a:r>
            <a:r>
              <a:rPr lang="zh-CN" altLang="en-US" sz="2400" dirty="0"/>
              <a:t>循环结构</a:t>
            </a:r>
            <a:r>
              <a:rPr lang="en-US" altLang="zh-CN" sz="2400" dirty="0"/>
              <a:t>+</a:t>
            </a:r>
            <a:r>
              <a:rPr lang="zh-CN" altLang="en-US" sz="2400" dirty="0"/>
              <a:t>枚举法找出做的好事之人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5775" y="984061"/>
            <a:ext cx="8089900" cy="5345112"/>
          </a:xfrm>
        </p:spPr>
        <p:txBody>
          <a:bodyPr/>
          <a:lstStyle/>
          <a:p>
            <a:pPr marL="285750" lvl="1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en-US" altLang="zh-CN" sz="1600" dirty="0"/>
              <a:t>#include &lt;</a:t>
            </a:r>
            <a:r>
              <a:rPr lang="en-US" altLang="zh-CN" sz="1600" dirty="0" err="1"/>
              <a:t>stdio.h</a:t>
            </a:r>
            <a:r>
              <a:rPr lang="en-US" altLang="zh-CN" sz="1600" dirty="0"/>
              <a:t>&gt;</a:t>
            </a:r>
            <a:endParaRPr lang="zh-CN" altLang="en-US" sz="1600" dirty="0"/>
          </a:p>
          <a:p>
            <a:pPr marL="285750" lvl="1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en-US" altLang="zh-CN" sz="1600" dirty="0"/>
              <a:t>void main()		</a:t>
            </a:r>
            <a:endParaRPr lang="zh-CN" altLang="en-US" sz="1600" dirty="0"/>
          </a:p>
          <a:p>
            <a:pPr marL="285750" lvl="1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en-US" altLang="zh-CN" sz="1600" dirty="0"/>
              <a:t>{  				</a:t>
            </a:r>
            <a:endParaRPr lang="zh-CN" altLang="en-US" sz="1600" dirty="0"/>
          </a:p>
          <a:p>
            <a:pPr marL="285750" lvl="1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zh-CN" altLang="en-US" sz="1600" dirty="0"/>
              <a:t>	</a:t>
            </a:r>
            <a:r>
              <a:rPr lang="en-US" altLang="zh-CN" sz="1600" dirty="0"/>
              <a:t>int k =0, sum =0 ;</a:t>
            </a:r>
            <a:r>
              <a:rPr lang="zh-CN" altLang="en-US" sz="1600" dirty="0"/>
              <a:t>  </a:t>
            </a:r>
            <a:r>
              <a:rPr lang="en-US" altLang="zh-CN" sz="1600" dirty="0"/>
              <a:t>bool</a:t>
            </a:r>
            <a:r>
              <a:rPr lang="zh-CN" altLang="en-US" sz="1600" dirty="0"/>
              <a:t> </a:t>
            </a:r>
            <a:r>
              <a:rPr lang="en-US" altLang="zh-CN" sz="1600" dirty="0"/>
              <a:t> g =false; </a:t>
            </a:r>
          </a:p>
          <a:p>
            <a:pPr marL="285750" lvl="1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en-US" altLang="zh-CN" sz="1600" dirty="0"/>
              <a:t>        char </a:t>
            </a:r>
            <a:r>
              <a:rPr lang="en-US" altLang="zh-CN" sz="1600" dirty="0" err="1"/>
              <a:t>thisman</a:t>
            </a:r>
            <a:r>
              <a:rPr lang="en-US" altLang="zh-CN" sz="1600" dirty="0"/>
              <a:t> = ' ';	</a:t>
            </a:r>
          </a:p>
          <a:p>
            <a:pPr marL="285750" lvl="1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en-US" altLang="zh-CN" sz="1600" dirty="0"/>
              <a:t>	for ( </a:t>
            </a:r>
            <a:r>
              <a:rPr lang="en-US" altLang="zh-CN" sz="1600" dirty="0">
                <a:solidFill>
                  <a:srgbClr val="0000CC"/>
                </a:solidFill>
              </a:rPr>
              <a:t>k = 1; k &lt;= 4 ; k = k+1 </a:t>
            </a:r>
            <a:r>
              <a:rPr lang="en-US" altLang="zh-CN" sz="1600" dirty="0"/>
              <a:t>) 	</a:t>
            </a:r>
            <a:endParaRPr lang="zh-CN" altLang="en-US" sz="1600" dirty="0"/>
          </a:p>
          <a:p>
            <a:pPr marL="285750" lvl="1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zh-CN" altLang="en-US" sz="1600" dirty="0"/>
              <a:t>	</a:t>
            </a:r>
            <a:r>
              <a:rPr lang="en-US" altLang="zh-CN" sz="1600" dirty="0"/>
              <a:t>{		</a:t>
            </a:r>
            <a:endParaRPr lang="zh-CN" altLang="en-US" sz="1600" dirty="0"/>
          </a:p>
          <a:p>
            <a:pPr marL="285750" lvl="1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zh-CN" altLang="en-US" sz="1600" dirty="0"/>
              <a:t>	        </a:t>
            </a:r>
            <a:r>
              <a:rPr lang="en-US" altLang="zh-CN" sz="1600" dirty="0" err="1"/>
              <a:t>thisman</a:t>
            </a:r>
            <a:r>
              <a:rPr lang="en-US" altLang="zh-CN" sz="1600" dirty="0"/>
              <a:t> = </a:t>
            </a:r>
            <a:r>
              <a:rPr lang="en-US" altLang="zh-CN" sz="1600" dirty="0">
                <a:solidFill>
                  <a:srgbClr val="C00000"/>
                </a:solidFill>
              </a:rPr>
              <a:t>64 + k</a:t>
            </a:r>
            <a:r>
              <a:rPr lang="en-US" altLang="zh-CN" sz="1600" dirty="0"/>
              <a:t>;          </a:t>
            </a:r>
            <a:r>
              <a:rPr lang="en-US" altLang="zh-CN" sz="1600" dirty="0">
                <a:solidFill>
                  <a:srgbClr val="006600"/>
                </a:solidFill>
              </a:rPr>
              <a:t>//’A’</a:t>
            </a:r>
            <a:r>
              <a:rPr lang="zh-CN" altLang="en-US" sz="1600" dirty="0">
                <a:solidFill>
                  <a:srgbClr val="006600"/>
                </a:solidFill>
              </a:rPr>
              <a:t>的</a:t>
            </a:r>
            <a:r>
              <a:rPr lang="en-US" altLang="zh-CN" sz="1600" dirty="0">
                <a:solidFill>
                  <a:srgbClr val="006600"/>
                </a:solidFill>
              </a:rPr>
              <a:t>ASCII=65</a:t>
            </a:r>
          </a:p>
          <a:p>
            <a:pPr marL="285750" lvl="1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en-US" altLang="zh-CN" sz="1600" dirty="0"/>
              <a:t>	        sum = ( </a:t>
            </a:r>
            <a:r>
              <a:rPr lang="en-US" altLang="zh-CN" sz="1600" dirty="0" err="1"/>
              <a:t>thisman</a:t>
            </a:r>
            <a:r>
              <a:rPr lang="en-US" altLang="zh-CN" sz="1600" dirty="0"/>
              <a:t> != 'A' ) +( </a:t>
            </a:r>
            <a:r>
              <a:rPr lang="en-US" altLang="zh-CN" sz="1600" dirty="0" err="1"/>
              <a:t>thisman</a:t>
            </a:r>
            <a:r>
              <a:rPr lang="en-US" altLang="zh-CN" sz="1600" dirty="0"/>
              <a:t>=='D' )+ ( </a:t>
            </a:r>
            <a:r>
              <a:rPr lang="en-US" altLang="zh-CN" sz="1600" dirty="0" err="1"/>
              <a:t>thisman</a:t>
            </a:r>
            <a:r>
              <a:rPr lang="en-US" altLang="zh-CN" sz="1600" dirty="0"/>
              <a:t>=='C' ) + ( </a:t>
            </a:r>
            <a:r>
              <a:rPr lang="en-US" altLang="zh-CN" sz="1600" dirty="0" err="1"/>
              <a:t>thisman</a:t>
            </a:r>
            <a:r>
              <a:rPr lang="en-US" altLang="zh-CN" sz="1600" dirty="0"/>
              <a:t> !='D' );</a:t>
            </a:r>
          </a:p>
          <a:p>
            <a:pPr marL="285750" lvl="1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en-US" altLang="zh-CN" sz="1600" dirty="0"/>
              <a:t>	</a:t>
            </a:r>
            <a:r>
              <a:rPr lang="en-US" altLang="zh-CN" sz="1600" dirty="0">
                <a:solidFill>
                  <a:srgbClr val="006600"/>
                </a:solidFill>
              </a:rPr>
              <a:t>        if  ( sum= =3 )	                    </a:t>
            </a:r>
            <a:endParaRPr lang="zh-CN" altLang="en-US" sz="1600" dirty="0">
              <a:solidFill>
                <a:srgbClr val="006600"/>
              </a:solidFill>
            </a:endParaRPr>
          </a:p>
          <a:p>
            <a:pPr marL="285750" lvl="1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zh-CN" altLang="en-US" sz="1600" dirty="0"/>
              <a:t>	        </a:t>
            </a:r>
            <a:r>
              <a:rPr lang="en-US" altLang="zh-CN" sz="1600" dirty="0"/>
              <a:t>{</a:t>
            </a:r>
          </a:p>
          <a:p>
            <a:pPr marL="285750" lvl="1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en-US" altLang="zh-CN" sz="1600" dirty="0"/>
              <a:t>                      </a:t>
            </a:r>
            <a:r>
              <a:rPr lang="en-US" altLang="zh-CN" sz="1600" dirty="0" err="1"/>
              <a:t>printf</a:t>
            </a:r>
            <a:r>
              <a:rPr lang="en-US" altLang="zh-CN" sz="1600" dirty="0"/>
              <a:t>(“</a:t>
            </a:r>
            <a:r>
              <a:rPr lang="zh-CN" altLang="en-US" sz="1600" dirty="0"/>
              <a:t>做好事者为</a:t>
            </a:r>
            <a:r>
              <a:rPr lang="en-US" altLang="zh-CN" sz="1600" dirty="0"/>
              <a:t> %c“, </a:t>
            </a:r>
            <a:r>
              <a:rPr lang="en-US" altLang="zh-CN" sz="1600" dirty="0">
                <a:solidFill>
                  <a:srgbClr val="FF0000"/>
                </a:solidFill>
              </a:rPr>
              <a:t>char(64+k)</a:t>
            </a:r>
            <a:r>
              <a:rPr lang="en-US" altLang="zh-CN" sz="1600" dirty="0"/>
              <a:t>);  </a:t>
            </a:r>
          </a:p>
          <a:p>
            <a:pPr marL="285750" lvl="1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en-US" altLang="zh-CN" sz="1600" dirty="0"/>
              <a:t>                      //  </a:t>
            </a:r>
            <a:r>
              <a:rPr lang="en-US" altLang="zh-CN" sz="1600" dirty="0">
                <a:solidFill>
                  <a:srgbClr val="C00000"/>
                </a:solidFill>
              </a:rPr>
              <a:t>char(n)</a:t>
            </a:r>
            <a:r>
              <a:rPr lang="zh-CN" altLang="en-US" sz="1600" dirty="0"/>
              <a:t>，</a:t>
            </a:r>
            <a:r>
              <a:rPr lang="zh-CN" altLang="en-US" sz="1600" dirty="0">
                <a:solidFill>
                  <a:srgbClr val="0000CC"/>
                </a:solidFill>
              </a:rPr>
              <a:t>将</a:t>
            </a:r>
            <a:r>
              <a:rPr lang="en-US" altLang="zh-CN" sz="1600" dirty="0">
                <a:solidFill>
                  <a:srgbClr val="0000CC"/>
                </a:solidFill>
              </a:rPr>
              <a:t>n</a:t>
            </a:r>
            <a:r>
              <a:rPr lang="zh-CN" altLang="en-US" sz="1600" dirty="0">
                <a:solidFill>
                  <a:srgbClr val="0000CC"/>
                </a:solidFill>
              </a:rPr>
              <a:t>的值理解为一个字符的</a:t>
            </a:r>
            <a:r>
              <a:rPr lang="en-US" altLang="zh-CN" sz="1600" dirty="0">
                <a:solidFill>
                  <a:srgbClr val="0000CC"/>
                </a:solidFill>
              </a:rPr>
              <a:t>ASCII</a:t>
            </a:r>
            <a:r>
              <a:rPr lang="zh-CN" altLang="en-US" sz="1600" dirty="0">
                <a:solidFill>
                  <a:srgbClr val="0000CC"/>
                </a:solidFill>
              </a:rPr>
              <a:t>码，转换成对应的字符；</a:t>
            </a:r>
            <a:endParaRPr lang="en-US" altLang="zh-CN" sz="1600" dirty="0">
              <a:solidFill>
                <a:srgbClr val="0000CC"/>
              </a:solidFill>
            </a:endParaRPr>
          </a:p>
          <a:p>
            <a:pPr marL="285750" lvl="1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en-US" altLang="zh-CN" sz="1600" dirty="0">
                <a:solidFill>
                  <a:srgbClr val="0000CC"/>
                </a:solidFill>
              </a:rPr>
              <a:t>                      //   </a:t>
            </a:r>
            <a:r>
              <a:rPr lang="zh-CN" altLang="en-US" sz="1600" dirty="0">
                <a:solidFill>
                  <a:srgbClr val="0000CC"/>
                </a:solidFill>
              </a:rPr>
              <a:t>如：</a:t>
            </a:r>
            <a:r>
              <a:rPr lang="en-US" altLang="zh-CN" sz="1600" dirty="0">
                <a:solidFill>
                  <a:srgbClr val="0000CC"/>
                </a:solidFill>
              </a:rPr>
              <a:t>char(64)=‘A’</a:t>
            </a:r>
            <a:r>
              <a:rPr lang="zh-CN" altLang="en-US" sz="1600" dirty="0">
                <a:solidFill>
                  <a:srgbClr val="0000CC"/>
                </a:solidFill>
              </a:rPr>
              <a:t>， </a:t>
            </a:r>
            <a:r>
              <a:rPr lang="en-US" altLang="zh-CN" sz="1600" dirty="0">
                <a:solidFill>
                  <a:srgbClr val="0000CC"/>
                </a:solidFill>
              </a:rPr>
              <a:t>char(0x39) =‘9’; </a:t>
            </a:r>
          </a:p>
          <a:p>
            <a:pPr marL="285750" lvl="1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en-US" altLang="zh-CN" sz="1600" dirty="0"/>
              <a:t>		 g=true;	</a:t>
            </a:r>
          </a:p>
          <a:p>
            <a:pPr marL="285750" lvl="1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en-US" altLang="zh-CN" sz="1600" dirty="0"/>
              <a:t>               }	</a:t>
            </a:r>
          </a:p>
          <a:p>
            <a:pPr marL="285750" lvl="1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en-US" altLang="zh-CN" sz="1600" dirty="0"/>
              <a:t>       } //for	//</a:t>
            </a:r>
            <a:r>
              <a:rPr lang="zh-CN" altLang="en-US" sz="1600" dirty="0"/>
              <a:t>若循环结束，仍未找到做好事的人，则输出“没有找到人”</a:t>
            </a:r>
          </a:p>
          <a:p>
            <a:pPr marL="285750" lvl="1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zh-CN" altLang="en-US" sz="1600" dirty="0"/>
              <a:t>	</a:t>
            </a:r>
            <a:r>
              <a:rPr lang="en-US" altLang="zh-CN" sz="1600" b="1" dirty="0">
                <a:solidFill>
                  <a:srgbClr val="0000CC"/>
                </a:solidFill>
              </a:rPr>
              <a:t>if (!g)   </a:t>
            </a:r>
            <a:r>
              <a:rPr lang="en-US" altLang="zh-CN" sz="1600" dirty="0"/>
              <a:t>//</a:t>
            </a:r>
            <a:r>
              <a:rPr lang="zh-CN" altLang="en-US" sz="1600" b="1" dirty="0">
                <a:solidFill>
                  <a:srgbClr val="C00000"/>
                </a:solidFill>
              </a:rPr>
              <a:t>对于一个良好的程序，要考虑到所有可能的情况，并做相应的处理</a:t>
            </a:r>
          </a:p>
          <a:p>
            <a:pPr marL="285750" lvl="1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zh-CN" altLang="en-US" sz="1600" dirty="0"/>
              <a:t>	</a:t>
            </a:r>
            <a:r>
              <a:rPr lang="en-US" altLang="zh-CN" sz="1600" dirty="0"/>
              <a:t>    </a:t>
            </a:r>
            <a:r>
              <a:rPr lang="en-US" altLang="zh-CN" sz="1600" dirty="0" err="1"/>
              <a:t>printf</a:t>
            </a:r>
            <a:r>
              <a:rPr lang="en-US" altLang="zh-CN" sz="1600" dirty="0"/>
              <a:t>("Can’t found!\n“);</a:t>
            </a:r>
          </a:p>
          <a:p>
            <a:pPr marL="285750" lvl="1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en-US" altLang="zh-CN" sz="1600" dirty="0"/>
              <a:t>}				</a:t>
            </a:r>
            <a:endParaRPr lang="zh-CN" altLang="en-US" sz="1600" dirty="0"/>
          </a:p>
          <a:p>
            <a:pPr>
              <a:lnSpc>
                <a:spcPct val="100000"/>
              </a:lnSpc>
              <a:spcAft>
                <a:spcPts val="0"/>
              </a:spcAft>
              <a:buNone/>
            </a:pPr>
            <a:endParaRPr lang="zh-CN" alt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7215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rgbClr val="7030A0"/>
                </a:solidFill>
              </a:rPr>
              <a:t>回顾：</a:t>
            </a:r>
            <a:r>
              <a:rPr lang="en-US" altLang="zh-CN" dirty="0" smtClean="0"/>
              <a:t>4.7 </a:t>
            </a:r>
            <a:r>
              <a:rPr lang="zh-CN" altLang="en-US" dirty="0" smtClean="0"/>
              <a:t>找出</a:t>
            </a:r>
            <a:r>
              <a:rPr lang="zh-CN" altLang="en-US" dirty="0"/>
              <a:t>案犯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dirty="0"/>
              <a:t>回顾：任务</a:t>
            </a:r>
            <a:r>
              <a:rPr lang="en-US" altLang="zh-CN" sz="2000" dirty="0"/>
              <a:t>4.2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dirty="0"/>
              <a:t>案情描述：</a:t>
            </a:r>
            <a:endParaRPr lang="en-US" altLang="zh-CN" sz="2000" dirty="0"/>
          </a:p>
          <a:p>
            <a:pPr lvl="1" indent="0">
              <a:buNone/>
            </a:pPr>
            <a:r>
              <a:rPr lang="zh-CN" altLang="en-US" sz="1800" dirty="0"/>
              <a:t>某地刑侦大队对涉及六个嫌疑人的一桩疑案进行分析：</a:t>
            </a:r>
            <a:endParaRPr lang="en-US" altLang="zh-CN" sz="1800" dirty="0"/>
          </a:p>
          <a:p>
            <a:pPr marL="971550" lvl="1"/>
            <a:r>
              <a:rPr lang="en-US" altLang="zh-CN" sz="1800" dirty="0"/>
              <a:t>A</a:t>
            </a:r>
            <a:r>
              <a:rPr lang="zh-CN" altLang="en-US" sz="1800" dirty="0"/>
              <a:t>、</a:t>
            </a:r>
            <a:r>
              <a:rPr lang="en-US" altLang="zh-CN" sz="1800" dirty="0"/>
              <a:t>B </a:t>
            </a:r>
            <a:r>
              <a:rPr lang="zh-CN" altLang="en-US" sz="1800" dirty="0"/>
              <a:t>至少有一人作案；</a:t>
            </a:r>
          </a:p>
          <a:p>
            <a:pPr marL="971550" lvl="1"/>
            <a:r>
              <a:rPr lang="en-US" altLang="zh-CN" sz="1800" dirty="0"/>
              <a:t>A</a:t>
            </a:r>
            <a:r>
              <a:rPr lang="zh-CN" altLang="en-US" sz="1800" dirty="0"/>
              <a:t>、</a:t>
            </a:r>
            <a:r>
              <a:rPr lang="en-US" altLang="zh-CN" sz="1800" dirty="0"/>
              <a:t>D </a:t>
            </a:r>
            <a:r>
              <a:rPr lang="zh-CN" altLang="en-US" sz="1800" dirty="0"/>
              <a:t>不可能是同案犯；</a:t>
            </a:r>
          </a:p>
          <a:p>
            <a:pPr marL="971550" lvl="1"/>
            <a:r>
              <a:rPr lang="en-US" altLang="zh-CN" sz="1800" dirty="0"/>
              <a:t>A</a:t>
            </a:r>
            <a:r>
              <a:rPr lang="zh-CN" altLang="en-US" sz="1800" dirty="0"/>
              <a:t>、</a:t>
            </a:r>
            <a:r>
              <a:rPr lang="en-US" altLang="zh-CN" sz="1800" dirty="0"/>
              <a:t>E</a:t>
            </a:r>
            <a:r>
              <a:rPr lang="zh-CN" altLang="en-US" sz="1800" dirty="0"/>
              <a:t>、</a:t>
            </a:r>
            <a:r>
              <a:rPr lang="en-US" altLang="zh-CN" sz="1800" dirty="0"/>
              <a:t>F </a:t>
            </a:r>
            <a:r>
              <a:rPr lang="zh-CN" altLang="en-US" sz="1800" dirty="0"/>
              <a:t>三人中至少有两人参与作案；</a:t>
            </a:r>
          </a:p>
          <a:p>
            <a:pPr marL="971550" lvl="1"/>
            <a:r>
              <a:rPr lang="en-US" altLang="zh-CN" sz="1800" dirty="0"/>
              <a:t>B</a:t>
            </a:r>
            <a:r>
              <a:rPr lang="zh-CN" altLang="en-US" sz="1800" dirty="0"/>
              <a:t>、</a:t>
            </a:r>
            <a:r>
              <a:rPr lang="en-US" altLang="zh-CN" sz="1800" dirty="0"/>
              <a:t>C </a:t>
            </a:r>
            <a:r>
              <a:rPr lang="zh-CN" altLang="en-US" sz="1800" dirty="0"/>
              <a:t>或同时作案，或都与本案无关；</a:t>
            </a:r>
          </a:p>
          <a:p>
            <a:pPr marL="971550" lvl="1"/>
            <a:r>
              <a:rPr lang="en-US" altLang="zh-CN" sz="1800" dirty="0"/>
              <a:t>C</a:t>
            </a:r>
            <a:r>
              <a:rPr lang="zh-CN" altLang="en-US" sz="1800" dirty="0"/>
              <a:t>、</a:t>
            </a:r>
            <a:r>
              <a:rPr lang="en-US" altLang="zh-CN" sz="1800" dirty="0"/>
              <a:t>D </a:t>
            </a:r>
            <a:r>
              <a:rPr lang="zh-CN" altLang="en-US" sz="1800" dirty="0"/>
              <a:t>中有且仅有一人作案；</a:t>
            </a:r>
          </a:p>
          <a:p>
            <a:pPr marL="971550" lvl="1"/>
            <a:r>
              <a:rPr lang="zh-CN" altLang="en-US" sz="1800" dirty="0"/>
              <a:t>如果 </a:t>
            </a:r>
            <a:r>
              <a:rPr lang="en-US" altLang="zh-CN" sz="1800" dirty="0"/>
              <a:t>D </a:t>
            </a:r>
            <a:r>
              <a:rPr lang="zh-CN" altLang="en-US" sz="1800" dirty="0"/>
              <a:t>没有参与作案，则 </a:t>
            </a:r>
            <a:r>
              <a:rPr lang="en-US" altLang="zh-CN" sz="1800" dirty="0"/>
              <a:t>E </a:t>
            </a:r>
            <a:r>
              <a:rPr lang="zh-CN" altLang="en-US" sz="1800" dirty="0"/>
              <a:t>也不可能参与作</a:t>
            </a:r>
            <a:r>
              <a:rPr lang="zh-CN" altLang="en-US" dirty="0"/>
              <a:t>案。</a:t>
            </a:r>
            <a:endParaRPr lang="en-US" altLang="zh-CN" dirty="0"/>
          </a:p>
          <a:p>
            <a:pPr lvl="1" indent="0">
              <a:buNone/>
            </a:pPr>
            <a:r>
              <a:rPr lang="zh-CN" altLang="en-US" dirty="0">
                <a:solidFill>
                  <a:srgbClr val="0000CC"/>
                </a:solidFill>
              </a:rPr>
              <a:t>假定上述供词都是真的；</a:t>
            </a:r>
            <a:endParaRPr lang="en-US" altLang="zh-CN" dirty="0">
              <a:solidFill>
                <a:srgbClr val="0000CC"/>
              </a:solidFill>
            </a:endParaRPr>
          </a:p>
          <a:p>
            <a:pPr lvl="1" indent="0">
              <a:buNone/>
            </a:pPr>
            <a:r>
              <a:rPr lang="zh-CN" altLang="en-US" dirty="0"/>
              <a:t>试编一程序，将作案人找出来。</a:t>
            </a:r>
          </a:p>
          <a:p>
            <a:pPr lvl="1" indent="0">
              <a:buNone/>
            </a:pPr>
            <a:r>
              <a:rPr lang="zh-CN" altLang="en-US" dirty="0"/>
              <a:t/>
            </a:r>
            <a:br>
              <a:rPr lang="zh-CN" altLang="en-US" dirty="0"/>
            </a:br>
            <a:endParaRPr lang="zh-CN" altLang="en-US" dirty="0"/>
          </a:p>
          <a:p>
            <a:pPr marL="971550" lvl="1"/>
            <a:endParaRPr lang="en-US" altLang="zh-CN" dirty="0"/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zh-CN" dirty="0"/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zh-CN" dirty="0"/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4329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rgbClr val="7030A0"/>
                </a:solidFill>
              </a:rPr>
              <a:t>回顾：</a:t>
            </a:r>
            <a:r>
              <a:rPr lang="zh-CN" altLang="en-US" dirty="0" smtClean="0"/>
              <a:t>任务</a:t>
            </a:r>
            <a:r>
              <a:rPr lang="en-US" altLang="zh-CN" dirty="0"/>
              <a:t>4.2</a:t>
            </a:r>
            <a:r>
              <a:rPr lang="zh-CN" altLang="en-US" dirty="0"/>
              <a:t>：</a:t>
            </a:r>
            <a:r>
              <a:rPr lang="zh-CN" altLang="en-US" dirty="0">
                <a:ea typeface="黑体" panose="02010609060101010101" pitchFamily="49" charset="-122"/>
              </a:rPr>
              <a:t>案情分析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dirty="0">
                <a:latin typeface="+mn-ea"/>
              </a:rPr>
              <a:t>令</a:t>
            </a:r>
            <a:r>
              <a:rPr lang="zh-CN" altLang="en-US" dirty="0">
                <a:solidFill>
                  <a:srgbClr val="0000CC"/>
                </a:solidFill>
                <a:latin typeface="+mn-ea"/>
              </a:rPr>
              <a:t>变量</a:t>
            </a:r>
            <a:r>
              <a:rPr lang="en-US" altLang="zh-CN" dirty="0">
                <a:solidFill>
                  <a:srgbClr val="0000CC"/>
                </a:solidFill>
                <a:latin typeface="+mn-ea"/>
              </a:rPr>
              <a:t>A</a:t>
            </a:r>
            <a:r>
              <a:rPr lang="zh-CN" altLang="en-US" dirty="0">
                <a:solidFill>
                  <a:srgbClr val="0000CC"/>
                </a:solidFill>
                <a:latin typeface="+mn-ea"/>
              </a:rPr>
              <a:t>表示嫌疑人</a:t>
            </a:r>
            <a:r>
              <a:rPr lang="en-US" altLang="zh-CN" dirty="0">
                <a:solidFill>
                  <a:srgbClr val="0000CC"/>
                </a:solidFill>
                <a:latin typeface="+mn-ea"/>
              </a:rPr>
              <a:t>A</a:t>
            </a:r>
            <a:r>
              <a:rPr lang="zh-CN" altLang="en-US" dirty="0">
                <a:solidFill>
                  <a:srgbClr val="0000CC"/>
                </a:solidFill>
                <a:latin typeface="+mn-ea"/>
              </a:rPr>
              <a:t>作案</a:t>
            </a:r>
            <a:r>
              <a:rPr lang="zh-CN" altLang="en-US" dirty="0">
                <a:latin typeface="+mn-ea"/>
              </a:rPr>
              <a:t>，变量</a:t>
            </a:r>
            <a:r>
              <a:rPr lang="en-US" altLang="zh-CN" dirty="0">
                <a:latin typeface="+mn-ea"/>
              </a:rPr>
              <a:t>B</a:t>
            </a:r>
            <a:r>
              <a:rPr lang="zh-CN" altLang="en-US" dirty="0">
                <a:latin typeface="+mn-ea"/>
              </a:rPr>
              <a:t>表示嫌疑人</a:t>
            </a:r>
            <a:r>
              <a:rPr lang="en-US" altLang="zh-CN" dirty="0">
                <a:latin typeface="+mn-ea"/>
              </a:rPr>
              <a:t>B</a:t>
            </a:r>
            <a:r>
              <a:rPr lang="zh-CN" altLang="en-US" dirty="0">
                <a:latin typeface="+mn-ea"/>
              </a:rPr>
              <a:t>作案，以此类推；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dirty="0" smtClean="0">
                <a:latin typeface="+mn-ea"/>
              </a:rPr>
              <a:t>将</a:t>
            </a:r>
            <a:r>
              <a:rPr lang="zh-CN" altLang="en-US" dirty="0">
                <a:latin typeface="+mn-ea"/>
              </a:rPr>
              <a:t>案情的</a:t>
            </a:r>
            <a:r>
              <a:rPr lang="zh-CN" altLang="en-US" dirty="0">
                <a:solidFill>
                  <a:srgbClr val="0000CC"/>
                </a:solidFill>
                <a:latin typeface="+mn-ea"/>
              </a:rPr>
              <a:t>每一条描述写成逻辑表达式</a:t>
            </a:r>
          </a:p>
          <a:p>
            <a:pPr marL="971550" lvl="1"/>
            <a:r>
              <a:rPr lang="zh-CN" altLang="en-US" dirty="0">
                <a:latin typeface="+mn-ea"/>
              </a:rPr>
              <a:t>第一</a:t>
            </a:r>
            <a:r>
              <a:rPr lang="zh-CN" altLang="en-US" dirty="0" smtClean="0">
                <a:latin typeface="+mn-ea"/>
              </a:rPr>
              <a:t>条： </a:t>
            </a:r>
            <a:r>
              <a:rPr lang="en-US" altLang="zh-CN" dirty="0">
                <a:solidFill>
                  <a:srgbClr val="0000CC"/>
                </a:solidFill>
              </a:rPr>
              <a:t>CC1=</a:t>
            </a:r>
            <a:r>
              <a:rPr lang="en-US" altLang="zh-CN" dirty="0">
                <a:solidFill>
                  <a:srgbClr val="0000CC"/>
                </a:solidFill>
                <a:ea typeface="黑体" panose="02010609060101010101" pitchFamily="49" charset="-122"/>
              </a:rPr>
              <a:t>( A || B )</a:t>
            </a:r>
            <a:endParaRPr lang="en-US" altLang="zh-CN" dirty="0">
              <a:solidFill>
                <a:srgbClr val="0000CC"/>
              </a:solidFill>
            </a:endParaRPr>
          </a:p>
          <a:p>
            <a:pPr marL="971550" lvl="1"/>
            <a:r>
              <a:rPr lang="zh-CN" altLang="en-US" dirty="0" smtClean="0">
                <a:latin typeface="+mn-ea"/>
              </a:rPr>
              <a:t>第二条：</a:t>
            </a:r>
            <a:r>
              <a:rPr lang="en-US" altLang="zh-CN" dirty="0">
                <a:solidFill>
                  <a:srgbClr val="0000CC"/>
                </a:solidFill>
              </a:rPr>
              <a:t>CC2 = !( A &amp;&amp; D )</a:t>
            </a:r>
          </a:p>
          <a:p>
            <a:pPr marL="971550" lvl="1"/>
            <a:r>
              <a:rPr lang="zh-CN" altLang="en-US" dirty="0" smtClean="0">
                <a:latin typeface="+mn-ea"/>
              </a:rPr>
              <a:t>第三条：</a:t>
            </a:r>
            <a:r>
              <a:rPr lang="en-US" altLang="zh-CN" dirty="0">
                <a:solidFill>
                  <a:srgbClr val="0000CC"/>
                </a:solidFill>
              </a:rPr>
              <a:t>CC3 = (A &amp;&amp; E</a:t>
            </a:r>
            <a:r>
              <a:rPr lang="zh-CN" altLang="en-US" dirty="0">
                <a:solidFill>
                  <a:srgbClr val="0000CC"/>
                </a:solidFill>
              </a:rPr>
              <a:t>）</a:t>
            </a:r>
            <a:r>
              <a:rPr lang="en-US" altLang="zh-CN" dirty="0">
                <a:solidFill>
                  <a:srgbClr val="0000CC"/>
                </a:solidFill>
              </a:rPr>
              <a:t>||</a:t>
            </a:r>
            <a:r>
              <a:rPr lang="zh-CN" altLang="en-US" dirty="0">
                <a:solidFill>
                  <a:srgbClr val="0000CC"/>
                </a:solidFill>
              </a:rPr>
              <a:t>（</a:t>
            </a:r>
            <a:r>
              <a:rPr lang="en-US" altLang="zh-CN" dirty="0">
                <a:solidFill>
                  <a:srgbClr val="0000CC"/>
                </a:solidFill>
              </a:rPr>
              <a:t>A &amp;&amp; F</a:t>
            </a:r>
            <a:r>
              <a:rPr lang="zh-CN" altLang="en-US" dirty="0">
                <a:solidFill>
                  <a:srgbClr val="0000CC"/>
                </a:solidFill>
              </a:rPr>
              <a:t>）</a:t>
            </a:r>
            <a:r>
              <a:rPr lang="en-US" altLang="zh-CN" dirty="0">
                <a:solidFill>
                  <a:srgbClr val="0000CC"/>
                </a:solidFill>
              </a:rPr>
              <a:t>||</a:t>
            </a:r>
            <a:r>
              <a:rPr lang="zh-CN" altLang="en-US" dirty="0">
                <a:solidFill>
                  <a:srgbClr val="0000CC"/>
                </a:solidFill>
              </a:rPr>
              <a:t>（</a:t>
            </a:r>
            <a:r>
              <a:rPr lang="en-US" altLang="zh-CN" dirty="0">
                <a:solidFill>
                  <a:srgbClr val="0000CC"/>
                </a:solidFill>
              </a:rPr>
              <a:t>E &amp;&amp; F)</a:t>
            </a:r>
          </a:p>
          <a:p>
            <a:pPr marL="971550" lvl="1"/>
            <a:r>
              <a:rPr lang="zh-CN" altLang="en-US" dirty="0" smtClean="0">
                <a:latin typeface="+mn-ea"/>
              </a:rPr>
              <a:t>第四条：</a:t>
            </a:r>
            <a:r>
              <a:rPr lang="en-US" altLang="zh-CN" dirty="0">
                <a:solidFill>
                  <a:srgbClr val="0000CC"/>
                </a:solidFill>
              </a:rPr>
              <a:t>CC4 = (B &amp;&amp; C) || (!B &amp;&amp; !C</a:t>
            </a:r>
            <a:r>
              <a:rPr lang="en-US" altLang="zh-CN" dirty="0" smtClean="0">
                <a:solidFill>
                  <a:srgbClr val="0000CC"/>
                </a:solidFill>
              </a:rPr>
              <a:t>)</a:t>
            </a:r>
            <a:endParaRPr lang="en-US" altLang="zh-CN" dirty="0" smtClean="0">
              <a:latin typeface="+mn-ea"/>
            </a:endParaRPr>
          </a:p>
          <a:p>
            <a:pPr marL="971550" lvl="1"/>
            <a:r>
              <a:rPr lang="zh-CN" altLang="en-US" dirty="0" smtClean="0">
                <a:latin typeface="+mn-ea"/>
              </a:rPr>
              <a:t>第五条：</a:t>
            </a:r>
            <a:r>
              <a:rPr lang="en-US" altLang="zh-CN" dirty="0">
                <a:solidFill>
                  <a:srgbClr val="0000CC"/>
                </a:solidFill>
              </a:rPr>
              <a:t>CC5=(C &amp;&amp; !D) || (!C &amp;&amp;D</a:t>
            </a:r>
            <a:r>
              <a:rPr lang="en-US" altLang="zh-CN" dirty="0" smtClean="0">
                <a:solidFill>
                  <a:srgbClr val="0000CC"/>
                </a:solidFill>
              </a:rPr>
              <a:t>)</a:t>
            </a:r>
            <a:endParaRPr lang="en-US" altLang="zh-CN" dirty="0" smtClean="0">
              <a:latin typeface="+mn-ea"/>
            </a:endParaRPr>
          </a:p>
          <a:p>
            <a:pPr marL="971550" lvl="1"/>
            <a:r>
              <a:rPr lang="zh-CN" altLang="en-US" dirty="0" smtClean="0">
                <a:latin typeface="+mn-ea"/>
              </a:rPr>
              <a:t>第六条：</a:t>
            </a:r>
            <a:r>
              <a:rPr lang="en-US" altLang="zh-CN" dirty="0">
                <a:solidFill>
                  <a:srgbClr val="0000CC"/>
                </a:solidFill>
              </a:rPr>
              <a:t>CC6=D || !E  </a:t>
            </a:r>
          </a:p>
          <a:p>
            <a:pPr marL="971550" lvl="1">
              <a:buFont typeface="Wingdings" panose="05000000000000000000" pitchFamily="2" charset="2"/>
              <a:buChar char="l"/>
            </a:pPr>
            <a:endParaRPr lang="en-US" altLang="zh-CN" dirty="0"/>
          </a:p>
          <a:p>
            <a:pPr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dirty="0">
                <a:ea typeface="黑体" panose="02010609060101010101" pitchFamily="49" charset="-122"/>
              </a:rPr>
              <a:t/>
            </a:r>
            <a:br>
              <a:rPr lang="zh-CN" altLang="en-US" dirty="0">
                <a:ea typeface="黑体" panose="02010609060101010101" pitchFamily="49" charset="-122"/>
              </a:rPr>
            </a:br>
            <a:r>
              <a:rPr lang="zh-CN" altLang="en-US" dirty="0">
                <a:ea typeface="黑体" panose="02010609060101010101" pitchFamily="49" charset="-122"/>
              </a:rPr>
              <a:t>	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23415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rgbClr val="7030A0"/>
                </a:solidFill>
              </a:rPr>
              <a:t>课后练习：</a:t>
            </a:r>
            <a:r>
              <a:rPr lang="zh-CN" altLang="en-US" dirty="0" smtClean="0"/>
              <a:t>利用</a:t>
            </a:r>
            <a:r>
              <a:rPr lang="zh-CN" altLang="en-US" dirty="0"/>
              <a:t>循环结构</a:t>
            </a:r>
            <a:r>
              <a:rPr lang="en-US" altLang="zh-CN" dirty="0"/>
              <a:t>+</a:t>
            </a:r>
            <a:r>
              <a:rPr lang="zh-CN" altLang="en-US" dirty="0"/>
              <a:t>枚举方法找出案犯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dirty="0"/>
              <a:t>枚举每个人的所有可能性</a:t>
            </a:r>
            <a:endParaRPr lang="en-US" altLang="zh-CN" dirty="0"/>
          </a:p>
          <a:p>
            <a:pPr marL="971550" lvl="1"/>
            <a:r>
              <a:rPr lang="en-US" altLang="zh-CN" dirty="0"/>
              <a:t>6</a:t>
            </a:r>
            <a:r>
              <a:rPr lang="zh-CN" altLang="en-US" dirty="0"/>
              <a:t>个人每个人都有</a:t>
            </a:r>
            <a:r>
              <a:rPr lang="zh-CN" altLang="en-US" dirty="0">
                <a:solidFill>
                  <a:srgbClr val="0000CC"/>
                </a:solidFill>
              </a:rPr>
              <a:t>作案</a:t>
            </a:r>
            <a:r>
              <a:rPr lang="zh-CN" altLang="en-US" dirty="0"/>
              <a:t>或</a:t>
            </a:r>
            <a:r>
              <a:rPr lang="zh-CN" altLang="en-US" dirty="0">
                <a:solidFill>
                  <a:srgbClr val="0000CC"/>
                </a:solidFill>
              </a:rPr>
              <a:t>不作案</a:t>
            </a:r>
            <a:r>
              <a:rPr lang="zh-CN" altLang="en-US" dirty="0"/>
              <a:t>两种可能；</a:t>
            </a:r>
            <a:endParaRPr lang="en-US" altLang="zh-CN" dirty="0"/>
          </a:p>
          <a:p>
            <a:pPr marL="971550" lvl="1"/>
            <a:r>
              <a:rPr lang="zh-CN" altLang="en-US" dirty="0"/>
              <a:t>用</a:t>
            </a:r>
            <a:r>
              <a:rPr lang="en-US" altLang="zh-CN" dirty="0">
                <a:solidFill>
                  <a:srgbClr val="7030A0"/>
                </a:solidFill>
              </a:rPr>
              <a:t>0</a:t>
            </a:r>
            <a:r>
              <a:rPr lang="zh-CN" altLang="en-US" dirty="0">
                <a:solidFill>
                  <a:srgbClr val="7030A0"/>
                </a:solidFill>
              </a:rPr>
              <a:t>表示这个人没有作案</a:t>
            </a:r>
            <a:r>
              <a:rPr lang="zh-CN" altLang="en-US" dirty="0"/>
              <a:t>，</a:t>
            </a:r>
            <a:r>
              <a:rPr lang="en-US" altLang="zh-CN" dirty="0">
                <a:solidFill>
                  <a:srgbClr val="0000CC"/>
                </a:solidFill>
              </a:rPr>
              <a:t>1</a:t>
            </a:r>
            <a:r>
              <a:rPr lang="zh-CN" altLang="en-US" dirty="0">
                <a:solidFill>
                  <a:srgbClr val="0000CC"/>
                </a:solidFill>
              </a:rPr>
              <a:t>表示是这个人作案</a:t>
            </a:r>
            <a:r>
              <a:rPr lang="zh-CN" altLang="en-US" dirty="0"/>
              <a:t>；</a:t>
            </a:r>
            <a:endParaRPr lang="en-US" altLang="zh-CN" dirty="0"/>
          </a:p>
          <a:p>
            <a:pPr marL="971550" lvl="1"/>
            <a:r>
              <a:rPr lang="zh-CN" altLang="en-US" dirty="0"/>
              <a:t>有</a:t>
            </a:r>
            <a:r>
              <a:rPr lang="en-US" altLang="zh-CN" dirty="0"/>
              <a:t>6</a:t>
            </a:r>
            <a:r>
              <a:rPr lang="zh-CN" altLang="en-US" dirty="0"/>
              <a:t>个嫌疑人，每个人有</a:t>
            </a:r>
            <a:r>
              <a:rPr lang="en-US" altLang="zh-CN" dirty="0"/>
              <a:t>2</a:t>
            </a:r>
            <a:r>
              <a:rPr lang="zh-CN" altLang="en-US" dirty="0"/>
              <a:t>种可能，因此有</a:t>
            </a:r>
            <a:r>
              <a:rPr lang="en-US" altLang="zh-CN" dirty="0"/>
              <a:t>2</a:t>
            </a:r>
            <a:r>
              <a:rPr lang="en-US" altLang="zh-CN" baseline="30000" dirty="0"/>
              <a:t>6</a:t>
            </a:r>
            <a:r>
              <a:rPr lang="zh-CN" altLang="en-US" dirty="0"/>
              <a:t>种组合；</a:t>
            </a:r>
            <a:endParaRPr lang="en-US" altLang="zh-CN" dirty="0"/>
          </a:p>
          <a:p>
            <a:pPr marL="971550" lvl="1"/>
            <a:r>
              <a:rPr lang="zh-CN" altLang="en-US" dirty="0"/>
              <a:t>从</a:t>
            </a:r>
            <a:r>
              <a:rPr lang="en-US" altLang="zh-CN" dirty="0"/>
              <a:t>2</a:t>
            </a:r>
            <a:r>
              <a:rPr lang="en-US" altLang="zh-CN" baseline="30000" dirty="0"/>
              <a:t>6</a:t>
            </a:r>
            <a:r>
              <a:rPr lang="zh-CN" altLang="en-US" dirty="0"/>
              <a:t>种组合中挑出符合</a:t>
            </a:r>
            <a:r>
              <a:rPr lang="en-US" altLang="zh-CN" dirty="0"/>
              <a:t>6</a:t>
            </a:r>
            <a:r>
              <a:rPr lang="zh-CN" altLang="en-US" dirty="0"/>
              <a:t>条案情的作案者；</a:t>
            </a:r>
            <a:endParaRPr lang="en-US" altLang="zh-CN" dirty="0"/>
          </a:p>
          <a:p>
            <a:pPr marL="1200150" lvl="2"/>
            <a:r>
              <a:rPr lang="zh-CN" altLang="en-US" sz="1800" dirty="0"/>
              <a:t>即，</a:t>
            </a:r>
            <a:r>
              <a:rPr lang="zh-CN" altLang="en-US" sz="1800" dirty="0">
                <a:solidFill>
                  <a:srgbClr val="C00000"/>
                </a:solidFill>
              </a:rPr>
              <a:t>使</a:t>
            </a:r>
            <a:r>
              <a:rPr lang="en-US" altLang="zh-CN" sz="1800" dirty="0">
                <a:solidFill>
                  <a:srgbClr val="C00000"/>
                </a:solidFill>
              </a:rPr>
              <a:t>CC1~CC6</a:t>
            </a:r>
            <a:r>
              <a:rPr lang="zh-CN" altLang="en-US" sz="1800" dirty="0">
                <a:solidFill>
                  <a:srgbClr val="C00000"/>
                </a:solidFill>
              </a:rPr>
              <a:t>都为真的组合</a:t>
            </a:r>
            <a:r>
              <a:rPr lang="zh-CN" altLang="en-US" sz="1800" dirty="0"/>
              <a:t>；</a:t>
            </a:r>
            <a:endParaRPr lang="en-US" altLang="zh-CN" sz="1800" dirty="0"/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dirty="0"/>
              <a:t>定义 </a:t>
            </a:r>
            <a:r>
              <a:rPr lang="en-US" altLang="zh-CN" dirty="0"/>
              <a:t>6 </a:t>
            </a:r>
            <a:r>
              <a:rPr lang="zh-CN" altLang="en-US" dirty="0"/>
              <a:t>个整数变量，分别表示 </a:t>
            </a:r>
            <a:r>
              <a:rPr lang="en-US" altLang="zh-CN" dirty="0"/>
              <a:t>6 </a:t>
            </a:r>
            <a:r>
              <a:rPr lang="zh-CN" altLang="en-US" dirty="0"/>
              <a:t>个人 </a:t>
            </a:r>
            <a:r>
              <a:rPr lang="en-US" altLang="zh-CN" dirty="0"/>
              <a:t>A</a:t>
            </a:r>
            <a:r>
              <a:rPr lang="zh-CN" altLang="en-US" dirty="0"/>
              <a:t>，</a:t>
            </a:r>
            <a:r>
              <a:rPr lang="en-US" altLang="zh-CN" dirty="0"/>
              <a:t>B</a:t>
            </a:r>
            <a:r>
              <a:rPr lang="zh-CN" altLang="en-US" dirty="0"/>
              <a:t>，</a:t>
            </a:r>
            <a:r>
              <a:rPr lang="en-US" altLang="zh-CN" dirty="0"/>
              <a:t>C</a:t>
            </a:r>
            <a:r>
              <a:rPr lang="zh-CN" altLang="en-US" dirty="0"/>
              <a:t>，</a:t>
            </a:r>
            <a:r>
              <a:rPr lang="en-US" altLang="zh-CN" dirty="0"/>
              <a:t>D</a:t>
            </a:r>
            <a:r>
              <a:rPr lang="zh-CN" altLang="en-US" dirty="0"/>
              <a:t>，</a:t>
            </a:r>
            <a:r>
              <a:rPr lang="en-US" altLang="zh-CN" dirty="0"/>
              <a:t>E</a:t>
            </a:r>
            <a:r>
              <a:rPr lang="zh-CN" altLang="en-US" dirty="0"/>
              <a:t>，</a:t>
            </a:r>
            <a:r>
              <a:rPr lang="en-US" altLang="zh-CN" dirty="0"/>
              <a:t>F</a:t>
            </a:r>
            <a:r>
              <a:rPr lang="zh-CN" altLang="en-US" dirty="0" smtClean="0"/>
              <a:t>；</a:t>
            </a:r>
            <a:endParaRPr lang="en-US" altLang="zh-CN" dirty="0" smtClean="0"/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dirty="0" smtClean="0"/>
              <a:t>利用</a:t>
            </a:r>
            <a:r>
              <a:rPr lang="en-US" altLang="zh-CN" dirty="0" smtClean="0"/>
              <a:t>6</a:t>
            </a:r>
            <a:r>
              <a:rPr lang="zh-CN" altLang="en-US" dirty="0" smtClean="0"/>
              <a:t>重循环实现（自己练习）</a:t>
            </a:r>
            <a:endParaRPr lang="zh-CN" altLang="en-US" dirty="0"/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411758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400" dirty="0">
                <a:solidFill>
                  <a:srgbClr val="7030A0"/>
                </a:solidFill>
              </a:rPr>
              <a:t>课后练习：</a:t>
            </a:r>
            <a:r>
              <a:rPr lang="zh-CN" altLang="en-US" sz="2400" dirty="0" smtClean="0"/>
              <a:t>任务</a:t>
            </a:r>
            <a:r>
              <a:rPr lang="en-US" altLang="zh-CN" sz="2400" dirty="0"/>
              <a:t>4.2  </a:t>
            </a:r>
            <a:r>
              <a:rPr lang="zh-CN" altLang="en-US" sz="2400" dirty="0"/>
              <a:t>谁是作案人</a:t>
            </a:r>
            <a:r>
              <a:rPr lang="en-US" altLang="zh-CN" sz="2400" dirty="0"/>
              <a:t>--</a:t>
            </a:r>
            <a:r>
              <a:rPr lang="zh-CN" altLang="en-US" sz="2400" dirty="0"/>
              <a:t>采取枚举方法找出案犯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70000"/>
              </a:lnSpc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en-US" altLang="zh-CN" dirty="0">
                <a:solidFill>
                  <a:srgbClr val="000000"/>
                </a:solidFill>
              </a:rPr>
              <a:t>//************************************</a:t>
            </a:r>
          </a:p>
          <a:p>
            <a:pPr>
              <a:lnSpc>
                <a:spcPct val="70000"/>
              </a:lnSpc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en-US" altLang="zh-CN" dirty="0">
                <a:solidFill>
                  <a:srgbClr val="000000"/>
                </a:solidFill>
              </a:rPr>
              <a:t>//*  程 序  </a:t>
            </a:r>
            <a:r>
              <a:rPr lang="zh-CN" altLang="en-US" dirty="0">
                <a:solidFill>
                  <a:srgbClr val="000000"/>
                </a:solidFill>
              </a:rPr>
              <a:t>名：</a:t>
            </a:r>
            <a:r>
              <a:rPr lang="en-US" altLang="zh-CN" dirty="0">
                <a:solidFill>
                  <a:srgbClr val="000000"/>
                </a:solidFill>
              </a:rPr>
              <a:t>3_4.cpp                                   *</a:t>
            </a:r>
          </a:p>
          <a:p>
            <a:pPr>
              <a:lnSpc>
                <a:spcPct val="70000"/>
              </a:lnSpc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en-US" altLang="zh-CN" dirty="0">
                <a:solidFill>
                  <a:srgbClr val="000000"/>
                </a:solidFill>
              </a:rPr>
              <a:t>//*  作       </a:t>
            </a:r>
            <a:r>
              <a:rPr lang="en-US" altLang="zh-CN" dirty="0" err="1">
                <a:solidFill>
                  <a:srgbClr val="000000"/>
                </a:solidFill>
              </a:rPr>
              <a:t>者：wuwh</a:t>
            </a:r>
            <a:r>
              <a:rPr lang="en-US" altLang="zh-CN" dirty="0">
                <a:solidFill>
                  <a:srgbClr val="000000"/>
                </a:solidFill>
              </a:rPr>
              <a:t>                                      *</a:t>
            </a:r>
          </a:p>
          <a:p>
            <a:pPr>
              <a:lnSpc>
                <a:spcPct val="70000"/>
              </a:lnSpc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en-US" altLang="zh-CN" dirty="0">
                <a:solidFill>
                  <a:srgbClr val="000000"/>
                </a:solidFill>
              </a:rPr>
              <a:t>//*  </a:t>
            </a:r>
            <a:r>
              <a:rPr lang="zh-CN" altLang="en-US" dirty="0">
                <a:solidFill>
                  <a:srgbClr val="000000"/>
                </a:solidFill>
              </a:rPr>
              <a:t>编制时间：</a:t>
            </a:r>
            <a:r>
              <a:rPr lang="en-US" altLang="zh-CN" dirty="0">
                <a:solidFill>
                  <a:srgbClr val="000000"/>
                </a:solidFill>
              </a:rPr>
              <a:t>2018年9月                             *</a:t>
            </a:r>
          </a:p>
          <a:p>
            <a:pPr>
              <a:lnSpc>
                <a:spcPct val="70000"/>
              </a:lnSpc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en-US" altLang="zh-CN" dirty="0">
                <a:solidFill>
                  <a:srgbClr val="000000"/>
                </a:solidFill>
              </a:rPr>
              <a:t>//*  </a:t>
            </a:r>
            <a:r>
              <a:rPr lang="zh-CN" altLang="en-US" dirty="0">
                <a:solidFill>
                  <a:srgbClr val="000000"/>
                </a:solidFill>
              </a:rPr>
              <a:t>主要功能：案情分析                               *</a:t>
            </a:r>
          </a:p>
          <a:p>
            <a:pPr>
              <a:lnSpc>
                <a:spcPct val="70000"/>
              </a:lnSpc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en-US" altLang="zh-CN" dirty="0">
                <a:solidFill>
                  <a:srgbClr val="000000"/>
                </a:solidFill>
              </a:rPr>
              <a:t>//*************************************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9123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7030A0"/>
                </a:solidFill>
              </a:rPr>
              <a:t>课后练习：</a:t>
            </a:r>
            <a:r>
              <a:rPr lang="zh-CN" altLang="en-US" dirty="0" smtClean="0"/>
              <a:t>任务</a:t>
            </a:r>
            <a:r>
              <a:rPr lang="en-US" altLang="zh-CN" dirty="0"/>
              <a:t>4.2  </a:t>
            </a:r>
            <a:r>
              <a:rPr lang="zh-CN" altLang="en-US" dirty="0"/>
              <a:t>谁是作案人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en-US" altLang="zh-CN" sz="1600" dirty="0">
                <a:solidFill>
                  <a:srgbClr val="000000"/>
                </a:solidFill>
              </a:rPr>
              <a:t>#include &lt;</a:t>
            </a:r>
            <a:r>
              <a:rPr lang="en-US" altLang="zh-CN" sz="1600" dirty="0" err="1">
                <a:solidFill>
                  <a:srgbClr val="000000"/>
                </a:solidFill>
              </a:rPr>
              <a:t>stdio.h</a:t>
            </a:r>
            <a:r>
              <a:rPr lang="en-US" altLang="zh-CN" sz="1600" dirty="0">
                <a:solidFill>
                  <a:srgbClr val="000000"/>
                </a:solidFill>
              </a:rPr>
              <a:t>&gt;</a:t>
            </a:r>
          </a:p>
          <a:p>
            <a:pPr>
              <a:lnSpc>
                <a:spcPct val="100000"/>
              </a:lnSpc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en-US" altLang="zh-CN" sz="1600" dirty="0" err="1">
                <a:solidFill>
                  <a:srgbClr val="000000"/>
                </a:solidFill>
              </a:rPr>
              <a:t>int</a:t>
            </a:r>
            <a:r>
              <a:rPr lang="en-US" altLang="zh-CN" sz="1600" dirty="0">
                <a:solidFill>
                  <a:srgbClr val="000000"/>
                </a:solidFill>
              </a:rPr>
              <a:t>  main(void)   //</a:t>
            </a:r>
            <a:r>
              <a:rPr lang="zh-CN" altLang="en-US" sz="1600" dirty="0">
                <a:solidFill>
                  <a:srgbClr val="000000"/>
                </a:solidFill>
              </a:rPr>
              <a:t>案情分析</a:t>
            </a:r>
          </a:p>
          <a:p>
            <a:pPr>
              <a:lnSpc>
                <a:spcPct val="100000"/>
              </a:lnSpc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en-US" altLang="zh-CN" sz="1600" dirty="0">
                <a:solidFill>
                  <a:srgbClr val="000000"/>
                </a:solidFill>
              </a:rPr>
              <a:t>{</a:t>
            </a:r>
          </a:p>
          <a:p>
            <a:pPr>
              <a:lnSpc>
                <a:spcPct val="100000"/>
              </a:lnSpc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en-US" altLang="zh-CN" sz="1600" dirty="0">
                <a:solidFill>
                  <a:srgbClr val="000000"/>
                </a:solidFill>
              </a:rPr>
              <a:t>     //A</a:t>
            </a:r>
            <a:r>
              <a:rPr lang="zh-CN" altLang="en-US" sz="1600" dirty="0">
                <a:solidFill>
                  <a:srgbClr val="000000"/>
                </a:solidFill>
              </a:rPr>
              <a:t>和</a:t>
            </a:r>
            <a:r>
              <a:rPr lang="en-US" altLang="zh-CN" sz="1600" dirty="0">
                <a:solidFill>
                  <a:srgbClr val="000000"/>
                </a:solidFill>
              </a:rPr>
              <a:t>B</a:t>
            </a:r>
            <a:r>
              <a:rPr lang="zh-CN" altLang="en-US" sz="1600" dirty="0">
                <a:solidFill>
                  <a:srgbClr val="000000"/>
                </a:solidFill>
              </a:rPr>
              <a:t>至少有一人作案；        </a:t>
            </a:r>
            <a:r>
              <a:rPr lang="zh-CN" altLang="en-US" sz="1600" dirty="0" smtClean="0">
                <a:solidFill>
                  <a:srgbClr val="000000"/>
                </a:solidFill>
              </a:rPr>
              <a:t>       </a:t>
            </a:r>
            <a:r>
              <a:rPr lang="en-US" altLang="zh-CN" sz="1600" dirty="0" smtClean="0">
                <a:solidFill>
                  <a:srgbClr val="000000"/>
                </a:solidFill>
              </a:rPr>
              <a:t>cc1</a:t>
            </a:r>
            <a:r>
              <a:rPr lang="en-US" altLang="zh-CN" sz="1600" dirty="0">
                <a:solidFill>
                  <a:srgbClr val="000000"/>
                </a:solidFill>
              </a:rPr>
              <a:t>=(A || B)</a:t>
            </a:r>
          </a:p>
          <a:p>
            <a:pPr>
              <a:lnSpc>
                <a:spcPct val="100000"/>
              </a:lnSpc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en-US" altLang="zh-CN" sz="1600" dirty="0">
                <a:solidFill>
                  <a:srgbClr val="000000"/>
                </a:solidFill>
              </a:rPr>
              <a:t>     //A</a:t>
            </a:r>
            <a:r>
              <a:rPr lang="zh-CN" altLang="en-US" sz="1600" dirty="0">
                <a:solidFill>
                  <a:srgbClr val="000000"/>
                </a:solidFill>
              </a:rPr>
              <a:t>和</a:t>
            </a:r>
            <a:r>
              <a:rPr lang="en-US" altLang="zh-CN" sz="1600" dirty="0">
                <a:solidFill>
                  <a:srgbClr val="000000"/>
                </a:solidFill>
              </a:rPr>
              <a:t>D</a:t>
            </a:r>
            <a:r>
              <a:rPr lang="zh-CN" altLang="en-US" sz="1600" dirty="0">
                <a:solidFill>
                  <a:srgbClr val="000000"/>
                </a:solidFill>
              </a:rPr>
              <a:t>不可能是同案犯；        </a:t>
            </a:r>
            <a:r>
              <a:rPr lang="zh-CN" altLang="en-US" sz="1600" dirty="0" smtClean="0">
                <a:solidFill>
                  <a:srgbClr val="000000"/>
                </a:solidFill>
              </a:rPr>
              <a:t>       </a:t>
            </a:r>
            <a:r>
              <a:rPr lang="en-US" altLang="zh-CN" sz="1600" dirty="0" smtClean="0">
                <a:solidFill>
                  <a:srgbClr val="000000"/>
                </a:solidFill>
              </a:rPr>
              <a:t>cc2</a:t>
            </a:r>
            <a:r>
              <a:rPr lang="en-US" altLang="zh-CN" sz="1600" dirty="0">
                <a:solidFill>
                  <a:srgbClr val="000000"/>
                </a:solidFill>
              </a:rPr>
              <a:t>=((A &amp;&amp; (!D))||(D &amp;&amp; (!A))</a:t>
            </a:r>
          </a:p>
          <a:p>
            <a:pPr>
              <a:lnSpc>
                <a:spcPct val="100000"/>
              </a:lnSpc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en-US" altLang="zh-CN" sz="1600" dirty="0">
                <a:solidFill>
                  <a:srgbClr val="000000"/>
                </a:solidFill>
              </a:rPr>
              <a:t>     //A</a:t>
            </a:r>
            <a:r>
              <a:rPr lang="zh-CN" altLang="en-US" sz="1600" dirty="0">
                <a:solidFill>
                  <a:srgbClr val="000000"/>
                </a:solidFill>
              </a:rPr>
              <a:t>，</a:t>
            </a:r>
            <a:r>
              <a:rPr lang="en-US" altLang="zh-CN" sz="1600" dirty="0">
                <a:solidFill>
                  <a:srgbClr val="000000"/>
                </a:solidFill>
              </a:rPr>
              <a:t>E</a:t>
            </a:r>
            <a:r>
              <a:rPr lang="zh-CN" altLang="en-US" sz="1600" dirty="0">
                <a:solidFill>
                  <a:srgbClr val="000000"/>
                </a:solidFill>
              </a:rPr>
              <a:t>，</a:t>
            </a:r>
            <a:r>
              <a:rPr lang="en-US" altLang="zh-CN" sz="1600" dirty="0">
                <a:solidFill>
                  <a:srgbClr val="000000"/>
                </a:solidFill>
              </a:rPr>
              <a:t>F</a:t>
            </a:r>
            <a:r>
              <a:rPr lang="zh-CN" altLang="en-US" sz="1600" dirty="0">
                <a:solidFill>
                  <a:srgbClr val="000000"/>
                </a:solidFill>
              </a:rPr>
              <a:t>中至少有两人涉嫌作案  </a:t>
            </a:r>
            <a:r>
              <a:rPr lang="en-US" altLang="zh-CN" sz="1600" dirty="0">
                <a:solidFill>
                  <a:srgbClr val="000000"/>
                </a:solidFill>
              </a:rPr>
              <a:t>cc3=(A &amp;&amp; E )||(A &amp;&amp; F )|| (E &amp;&amp; F )</a:t>
            </a:r>
          </a:p>
          <a:p>
            <a:pPr>
              <a:lnSpc>
                <a:spcPct val="100000"/>
              </a:lnSpc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en-US" altLang="zh-CN" sz="1600" dirty="0">
                <a:solidFill>
                  <a:srgbClr val="000000"/>
                </a:solidFill>
              </a:rPr>
              <a:t>     //B</a:t>
            </a:r>
            <a:r>
              <a:rPr lang="zh-CN" altLang="en-US" sz="1600" dirty="0">
                <a:solidFill>
                  <a:srgbClr val="000000"/>
                </a:solidFill>
              </a:rPr>
              <a:t>和</a:t>
            </a:r>
            <a:r>
              <a:rPr lang="en-US" altLang="zh-CN" sz="1600" dirty="0">
                <a:solidFill>
                  <a:srgbClr val="000000"/>
                </a:solidFill>
              </a:rPr>
              <a:t>C</a:t>
            </a:r>
            <a:r>
              <a:rPr lang="zh-CN" altLang="en-US" sz="1600" dirty="0">
                <a:solidFill>
                  <a:srgbClr val="000000"/>
                </a:solidFill>
              </a:rPr>
              <a:t>或同时作案或都与本案无关 </a:t>
            </a:r>
            <a:r>
              <a:rPr lang="en-US" altLang="zh-CN" sz="1600" dirty="0">
                <a:solidFill>
                  <a:srgbClr val="000000"/>
                </a:solidFill>
              </a:rPr>
              <a:t>cc4=(B &amp;&amp; C)||(!B &amp;&amp; !C)</a:t>
            </a:r>
          </a:p>
          <a:p>
            <a:pPr>
              <a:lnSpc>
                <a:spcPct val="100000"/>
              </a:lnSpc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en-US" altLang="zh-CN" sz="1600" dirty="0">
                <a:solidFill>
                  <a:srgbClr val="000000"/>
                </a:solidFill>
              </a:rPr>
              <a:t>     //C</a:t>
            </a:r>
            <a:r>
              <a:rPr lang="zh-CN" altLang="en-US" sz="1600" dirty="0">
                <a:solidFill>
                  <a:srgbClr val="000000"/>
                </a:solidFill>
              </a:rPr>
              <a:t>，</a:t>
            </a:r>
            <a:r>
              <a:rPr lang="en-US" altLang="zh-CN" sz="1600" dirty="0">
                <a:solidFill>
                  <a:srgbClr val="000000"/>
                </a:solidFill>
              </a:rPr>
              <a:t>D</a:t>
            </a:r>
            <a:r>
              <a:rPr lang="zh-CN" altLang="en-US" sz="1600" dirty="0">
                <a:solidFill>
                  <a:srgbClr val="000000"/>
                </a:solidFill>
              </a:rPr>
              <a:t>中有且仅有一人作案；     </a:t>
            </a:r>
            <a:r>
              <a:rPr lang="zh-CN" altLang="en-US" sz="1600" dirty="0" smtClean="0">
                <a:solidFill>
                  <a:srgbClr val="000000"/>
                </a:solidFill>
              </a:rPr>
              <a:t>   </a:t>
            </a:r>
            <a:r>
              <a:rPr lang="en-US" altLang="zh-CN" sz="1600" dirty="0" smtClean="0">
                <a:solidFill>
                  <a:srgbClr val="000000"/>
                </a:solidFill>
              </a:rPr>
              <a:t>cc5</a:t>
            </a:r>
            <a:r>
              <a:rPr lang="en-US" altLang="zh-CN" sz="1600" dirty="0">
                <a:solidFill>
                  <a:srgbClr val="000000"/>
                </a:solidFill>
              </a:rPr>
              <a:t>=(C &amp;&amp; !D)||(D &amp;&amp; !C)</a:t>
            </a:r>
          </a:p>
          <a:p>
            <a:pPr>
              <a:lnSpc>
                <a:spcPct val="100000"/>
              </a:lnSpc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en-US" altLang="zh-CN" sz="1600" dirty="0">
                <a:solidFill>
                  <a:srgbClr val="000000"/>
                </a:solidFill>
              </a:rPr>
              <a:t>     //</a:t>
            </a:r>
            <a:r>
              <a:rPr lang="zh-CN" altLang="en-US" sz="1600" dirty="0">
                <a:solidFill>
                  <a:srgbClr val="000000"/>
                </a:solidFill>
              </a:rPr>
              <a:t>如果</a:t>
            </a:r>
            <a:r>
              <a:rPr lang="en-US" altLang="zh-CN" sz="1600" dirty="0">
                <a:solidFill>
                  <a:srgbClr val="000000"/>
                </a:solidFill>
              </a:rPr>
              <a:t>D</a:t>
            </a:r>
            <a:r>
              <a:rPr lang="zh-CN" altLang="en-US" sz="1600" dirty="0">
                <a:solidFill>
                  <a:srgbClr val="000000"/>
                </a:solidFill>
              </a:rPr>
              <a:t>没有参与作案</a:t>
            </a:r>
            <a:r>
              <a:rPr lang="en-US" altLang="zh-CN" sz="1600" dirty="0">
                <a:solidFill>
                  <a:srgbClr val="000000"/>
                </a:solidFill>
              </a:rPr>
              <a:t>,</a:t>
            </a:r>
            <a:r>
              <a:rPr lang="zh-CN" altLang="en-US" sz="1600" dirty="0">
                <a:solidFill>
                  <a:srgbClr val="000000"/>
                </a:solidFill>
              </a:rPr>
              <a:t>则</a:t>
            </a:r>
            <a:r>
              <a:rPr lang="en-US" altLang="zh-CN" sz="1600" dirty="0">
                <a:solidFill>
                  <a:srgbClr val="000000"/>
                </a:solidFill>
              </a:rPr>
              <a:t>E</a:t>
            </a:r>
            <a:r>
              <a:rPr lang="zh-CN" altLang="en-US" sz="1600" dirty="0">
                <a:solidFill>
                  <a:srgbClr val="000000"/>
                </a:solidFill>
              </a:rPr>
              <a:t>也不可能参与作案</a:t>
            </a:r>
            <a:r>
              <a:rPr lang="en-US" altLang="zh-CN" sz="1600" dirty="0">
                <a:solidFill>
                  <a:srgbClr val="000000"/>
                </a:solidFill>
              </a:rPr>
              <a:t>;   cc6=D || (!E)</a:t>
            </a:r>
          </a:p>
          <a:p>
            <a:pPr>
              <a:lnSpc>
                <a:spcPct val="100000"/>
              </a:lnSpc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en-US" altLang="zh-CN" sz="1600" dirty="0">
                <a:solidFill>
                  <a:srgbClr val="000000"/>
                </a:solidFill>
              </a:rPr>
              <a:t>     //</a:t>
            </a:r>
            <a:r>
              <a:rPr lang="zh-CN" altLang="en-US" sz="1600" dirty="0">
                <a:solidFill>
                  <a:srgbClr val="000000"/>
                </a:solidFill>
              </a:rPr>
              <a:t>编程找出犯罪嫌疑人</a:t>
            </a:r>
            <a:r>
              <a:rPr lang="en-US" altLang="zh-CN" sz="1600" dirty="0">
                <a:solidFill>
                  <a:srgbClr val="000000"/>
                </a:solidFill>
              </a:rPr>
              <a:t>.</a:t>
            </a:r>
          </a:p>
          <a:p>
            <a:pPr>
              <a:lnSpc>
                <a:spcPct val="100000"/>
              </a:lnSpc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en-US" altLang="zh-CN" sz="1600" dirty="0">
                <a:solidFill>
                  <a:srgbClr val="000000"/>
                </a:solidFill>
              </a:rPr>
              <a:t>  </a:t>
            </a:r>
          </a:p>
          <a:p>
            <a:pPr>
              <a:lnSpc>
                <a:spcPct val="100000"/>
              </a:lnSpc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en-US" altLang="zh-CN" sz="1600" dirty="0">
                <a:solidFill>
                  <a:srgbClr val="000000"/>
                </a:solidFill>
              </a:rPr>
              <a:t>     </a:t>
            </a:r>
            <a:r>
              <a:rPr lang="en-US" altLang="zh-CN" sz="1600" dirty="0" err="1">
                <a:solidFill>
                  <a:srgbClr val="0000CC"/>
                </a:solidFill>
              </a:rPr>
              <a:t>int</a:t>
            </a:r>
            <a:r>
              <a:rPr lang="en-US" altLang="zh-CN" sz="1600" dirty="0">
                <a:solidFill>
                  <a:srgbClr val="0000CC"/>
                </a:solidFill>
              </a:rPr>
              <a:t> cc1,cc2,cc3,cc4,cc5,cc6;            </a:t>
            </a:r>
            <a:r>
              <a:rPr lang="en-US" altLang="zh-CN" sz="1600" dirty="0">
                <a:solidFill>
                  <a:srgbClr val="000000"/>
                </a:solidFill>
              </a:rPr>
              <a:t>//</a:t>
            </a:r>
            <a:r>
              <a:rPr lang="zh-CN" altLang="en-US" sz="1600" dirty="0">
                <a:solidFill>
                  <a:srgbClr val="000000"/>
                </a:solidFill>
              </a:rPr>
              <a:t>定义</a:t>
            </a:r>
            <a:r>
              <a:rPr lang="en-US" altLang="zh-CN" sz="1600" dirty="0">
                <a:solidFill>
                  <a:srgbClr val="000000"/>
                </a:solidFill>
              </a:rPr>
              <a:t>6</a:t>
            </a:r>
            <a:r>
              <a:rPr lang="zh-CN" altLang="en-US" sz="1600" dirty="0">
                <a:solidFill>
                  <a:srgbClr val="000000"/>
                </a:solidFill>
              </a:rPr>
              <a:t>个变量</a:t>
            </a:r>
            <a:r>
              <a:rPr lang="en-US" altLang="zh-CN" sz="1600" dirty="0">
                <a:solidFill>
                  <a:srgbClr val="000000"/>
                </a:solidFill>
              </a:rPr>
              <a:t>,</a:t>
            </a:r>
            <a:r>
              <a:rPr lang="zh-CN" altLang="en-US" sz="1600" dirty="0">
                <a:solidFill>
                  <a:srgbClr val="000000"/>
                </a:solidFill>
              </a:rPr>
              <a:t>分别</a:t>
            </a:r>
            <a:r>
              <a:rPr lang="zh-CN" altLang="en-US" sz="1600" dirty="0">
                <a:solidFill>
                  <a:srgbClr val="0000CC"/>
                </a:solidFill>
              </a:rPr>
              <a:t>表示</a:t>
            </a:r>
            <a:r>
              <a:rPr lang="en-US" altLang="zh-CN" sz="1600" dirty="0">
                <a:solidFill>
                  <a:srgbClr val="0000CC"/>
                </a:solidFill>
              </a:rPr>
              <a:t>6</a:t>
            </a:r>
            <a:r>
              <a:rPr lang="zh-CN" altLang="en-US" sz="1600" dirty="0">
                <a:solidFill>
                  <a:srgbClr val="0000CC"/>
                </a:solidFill>
              </a:rPr>
              <a:t>句话</a:t>
            </a:r>
          </a:p>
          <a:p>
            <a:pPr>
              <a:lnSpc>
                <a:spcPct val="100000"/>
              </a:lnSpc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zh-CN" altLang="en-US" sz="1600" dirty="0">
                <a:solidFill>
                  <a:srgbClr val="000000"/>
                </a:solidFill>
              </a:rPr>
              <a:t>     </a:t>
            </a:r>
            <a:r>
              <a:rPr lang="en-US" altLang="zh-CN" sz="1600" dirty="0" err="1">
                <a:solidFill>
                  <a:srgbClr val="0000CC"/>
                </a:solidFill>
              </a:rPr>
              <a:t>int</a:t>
            </a:r>
            <a:r>
              <a:rPr lang="en-US" altLang="zh-CN" sz="1600" dirty="0">
                <a:solidFill>
                  <a:srgbClr val="0000CC"/>
                </a:solidFill>
              </a:rPr>
              <a:t> A,B,C,D,E,F; </a:t>
            </a:r>
            <a:r>
              <a:rPr lang="en-US" altLang="zh-CN" sz="1600" dirty="0">
                <a:solidFill>
                  <a:srgbClr val="000000"/>
                </a:solidFill>
              </a:rPr>
              <a:t>                            //</a:t>
            </a:r>
            <a:r>
              <a:rPr lang="zh-CN" altLang="en-US" sz="1600" dirty="0">
                <a:solidFill>
                  <a:srgbClr val="000000"/>
                </a:solidFill>
              </a:rPr>
              <a:t>定义</a:t>
            </a:r>
            <a:r>
              <a:rPr lang="en-US" altLang="zh-CN" sz="1600" dirty="0">
                <a:solidFill>
                  <a:srgbClr val="000000"/>
                </a:solidFill>
              </a:rPr>
              <a:t>6</a:t>
            </a:r>
            <a:r>
              <a:rPr lang="zh-CN" altLang="en-US" sz="1600" dirty="0">
                <a:solidFill>
                  <a:srgbClr val="000000"/>
                </a:solidFill>
              </a:rPr>
              <a:t>个变量</a:t>
            </a:r>
            <a:r>
              <a:rPr lang="en-US" altLang="zh-CN" sz="1600" dirty="0">
                <a:solidFill>
                  <a:srgbClr val="000000"/>
                </a:solidFill>
              </a:rPr>
              <a:t>,</a:t>
            </a:r>
            <a:r>
              <a:rPr lang="zh-CN" altLang="en-US" sz="1600" dirty="0">
                <a:solidFill>
                  <a:srgbClr val="000000"/>
                </a:solidFill>
              </a:rPr>
              <a:t>分别</a:t>
            </a:r>
            <a:r>
              <a:rPr lang="zh-CN" altLang="en-US" sz="1600" dirty="0">
                <a:solidFill>
                  <a:srgbClr val="0000CC"/>
                </a:solidFill>
              </a:rPr>
              <a:t>表示</a:t>
            </a:r>
            <a:r>
              <a:rPr lang="en-US" altLang="zh-CN" sz="1600" dirty="0">
                <a:solidFill>
                  <a:srgbClr val="0000CC"/>
                </a:solidFill>
              </a:rPr>
              <a:t>6</a:t>
            </a:r>
            <a:r>
              <a:rPr lang="zh-CN" altLang="en-US" sz="1600" dirty="0">
                <a:solidFill>
                  <a:srgbClr val="0000CC"/>
                </a:solidFill>
              </a:rPr>
              <a:t>个人</a:t>
            </a:r>
          </a:p>
          <a:p>
            <a:pPr>
              <a:lnSpc>
                <a:spcPct val="100000"/>
              </a:lnSpc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zh-CN" altLang="en-US" sz="1600" dirty="0">
                <a:solidFill>
                  <a:srgbClr val="000000"/>
                </a:solidFill>
              </a:rPr>
              <a:t>     </a:t>
            </a:r>
            <a:r>
              <a:rPr lang="en-US" altLang="zh-CN" sz="1600" dirty="0">
                <a:solidFill>
                  <a:srgbClr val="000000"/>
                </a:solidFill>
              </a:rPr>
              <a:t>//</a:t>
            </a:r>
            <a:r>
              <a:rPr lang="en-US" altLang="zh-CN" sz="1600" dirty="0" err="1">
                <a:solidFill>
                  <a:srgbClr val="C00000"/>
                </a:solidFill>
              </a:rPr>
              <a:t>bool</a:t>
            </a:r>
            <a:r>
              <a:rPr lang="en-US" altLang="zh-CN" sz="1600" dirty="0">
                <a:solidFill>
                  <a:srgbClr val="000000"/>
                </a:solidFill>
              </a:rPr>
              <a:t>  </a:t>
            </a:r>
            <a:r>
              <a:rPr lang="en-US" altLang="zh-CN" sz="1600" dirty="0">
                <a:solidFill>
                  <a:srgbClr val="0000CC"/>
                </a:solidFill>
              </a:rPr>
              <a:t>cc1,cc2,cc3,cc4,cc5,cc6;     </a:t>
            </a:r>
            <a:r>
              <a:rPr lang="en-US" altLang="zh-CN" sz="1600" dirty="0">
                <a:solidFill>
                  <a:srgbClr val="006600"/>
                </a:solidFill>
              </a:rPr>
              <a:t>//</a:t>
            </a:r>
            <a:r>
              <a:rPr lang="zh-CN" altLang="en-US" sz="1600" dirty="0">
                <a:solidFill>
                  <a:srgbClr val="006600"/>
                </a:solidFill>
              </a:rPr>
              <a:t>原则上讲，应该定义成</a:t>
            </a:r>
            <a:r>
              <a:rPr lang="en-US" altLang="zh-CN" sz="1600" dirty="0" err="1">
                <a:solidFill>
                  <a:srgbClr val="006600"/>
                </a:solidFill>
              </a:rPr>
              <a:t>bool</a:t>
            </a:r>
            <a:r>
              <a:rPr lang="zh-CN" altLang="en-US" sz="1600" dirty="0">
                <a:solidFill>
                  <a:srgbClr val="006600"/>
                </a:solidFill>
              </a:rPr>
              <a:t>类型</a:t>
            </a:r>
          </a:p>
          <a:p>
            <a:endParaRPr lang="zh-CN" altLang="en-US" sz="16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2536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7030A0"/>
                </a:solidFill>
              </a:rPr>
              <a:t>课后练习：</a:t>
            </a:r>
            <a:r>
              <a:rPr lang="zh-CN" altLang="en-US" dirty="0" smtClean="0"/>
              <a:t>任务</a:t>
            </a:r>
            <a:r>
              <a:rPr lang="en-US" altLang="zh-CN" dirty="0"/>
              <a:t>4.2  </a:t>
            </a:r>
            <a:r>
              <a:rPr lang="zh-CN" altLang="en-US" dirty="0"/>
              <a:t>谁是作案人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000000"/>
                </a:solidFill>
              </a:rPr>
              <a:t>   </a:t>
            </a:r>
            <a:r>
              <a:rPr lang="en-US" altLang="zh-CN" sz="1600" dirty="0">
                <a:solidFill>
                  <a:srgbClr val="000000"/>
                </a:solidFill>
              </a:rPr>
              <a:t>for (A=0;A&lt;=</a:t>
            </a:r>
            <a:r>
              <a:rPr lang="en-US" altLang="zh-CN" sz="1600" dirty="0" smtClean="0">
                <a:solidFill>
                  <a:srgbClr val="000000"/>
                </a:solidFill>
              </a:rPr>
              <a:t>1;A++) </a:t>
            </a:r>
            <a:r>
              <a:rPr lang="en-US" altLang="zh-CN" sz="1600" dirty="0">
                <a:solidFill>
                  <a:srgbClr val="000000"/>
                </a:solidFill>
              </a:rPr>
              <a:t>	// </a:t>
            </a:r>
            <a:r>
              <a:rPr lang="zh-CN" altLang="en-US" sz="1600" dirty="0">
                <a:solidFill>
                  <a:srgbClr val="000000"/>
                </a:solidFill>
              </a:rPr>
              <a:t>枚举</a:t>
            </a:r>
            <a:r>
              <a:rPr lang="en-US" altLang="zh-CN" sz="1600" dirty="0">
                <a:solidFill>
                  <a:srgbClr val="000000"/>
                </a:solidFill>
              </a:rPr>
              <a:t>A</a:t>
            </a:r>
            <a:r>
              <a:rPr lang="zh-CN" altLang="en-US" sz="1600" dirty="0">
                <a:solidFill>
                  <a:srgbClr val="000000"/>
                </a:solidFill>
              </a:rPr>
              <a:t>，是</a:t>
            </a:r>
            <a:r>
              <a:rPr lang="en-US" altLang="zh-CN" sz="1600" dirty="0">
                <a:solidFill>
                  <a:srgbClr val="000000"/>
                </a:solidFill>
              </a:rPr>
              <a:t>A</a:t>
            </a:r>
            <a:r>
              <a:rPr lang="zh-CN" altLang="en-US" sz="1600" dirty="0">
                <a:solidFill>
                  <a:srgbClr val="000000"/>
                </a:solidFill>
              </a:rPr>
              <a:t>或者不是</a:t>
            </a:r>
            <a:r>
              <a:rPr lang="en-US" altLang="zh-CN" sz="1600" dirty="0">
                <a:solidFill>
                  <a:srgbClr val="000000"/>
                </a:solidFill>
              </a:rPr>
              <a:t>A</a:t>
            </a:r>
            <a:r>
              <a:rPr lang="zh-CN" altLang="en-US" sz="1600" dirty="0">
                <a:solidFill>
                  <a:srgbClr val="000000"/>
                </a:solidFill>
              </a:rPr>
              <a:t>，取值为</a:t>
            </a:r>
            <a:r>
              <a:rPr lang="en-US" altLang="zh-CN" sz="1600" dirty="0">
                <a:solidFill>
                  <a:srgbClr val="000000"/>
                </a:solidFill>
              </a:rPr>
              <a:t>0,1</a:t>
            </a:r>
            <a:endParaRPr lang="zh-CN" altLang="en-US" sz="1600" dirty="0">
              <a:solidFill>
                <a:srgbClr val="000000"/>
              </a:solidFill>
            </a:endParaRPr>
          </a:p>
          <a:p>
            <a:pPr>
              <a:lnSpc>
                <a:spcPct val="100000"/>
              </a:lnSpc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zh-CN" altLang="en-US" sz="1600" dirty="0">
                <a:solidFill>
                  <a:srgbClr val="000000"/>
                </a:solidFill>
              </a:rPr>
              <a:t>      </a:t>
            </a:r>
            <a:r>
              <a:rPr lang="en-US" altLang="zh-CN" sz="1600" dirty="0">
                <a:solidFill>
                  <a:srgbClr val="000000"/>
                </a:solidFill>
              </a:rPr>
              <a:t>for (B=0;B&lt;=</a:t>
            </a:r>
            <a:r>
              <a:rPr lang="en-US" altLang="zh-CN" sz="1600" dirty="0" smtClean="0">
                <a:solidFill>
                  <a:srgbClr val="000000"/>
                </a:solidFill>
              </a:rPr>
              <a:t>1;B++)          </a:t>
            </a:r>
            <a:r>
              <a:rPr lang="en-US" altLang="zh-CN" sz="1600" dirty="0">
                <a:solidFill>
                  <a:srgbClr val="000000"/>
                </a:solidFill>
              </a:rPr>
              <a:t>// </a:t>
            </a:r>
            <a:r>
              <a:rPr lang="zh-CN" altLang="en-US" sz="1600" dirty="0">
                <a:solidFill>
                  <a:srgbClr val="000000"/>
                </a:solidFill>
              </a:rPr>
              <a:t>枚举</a:t>
            </a:r>
            <a:r>
              <a:rPr lang="en-US" altLang="zh-CN" sz="1600" dirty="0">
                <a:solidFill>
                  <a:srgbClr val="000000"/>
                </a:solidFill>
              </a:rPr>
              <a:t>B</a:t>
            </a:r>
            <a:endParaRPr lang="zh-CN" altLang="en-US" sz="1600" dirty="0">
              <a:solidFill>
                <a:srgbClr val="000000"/>
              </a:solidFill>
            </a:endParaRPr>
          </a:p>
          <a:p>
            <a:pPr>
              <a:lnSpc>
                <a:spcPct val="100000"/>
              </a:lnSpc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zh-CN" altLang="en-US" sz="1600" dirty="0">
                <a:solidFill>
                  <a:srgbClr val="000000"/>
                </a:solidFill>
              </a:rPr>
              <a:t>        </a:t>
            </a:r>
            <a:r>
              <a:rPr lang="en-US" altLang="zh-CN" sz="1600" dirty="0">
                <a:solidFill>
                  <a:srgbClr val="000000"/>
                </a:solidFill>
              </a:rPr>
              <a:t>for (C=0;C&lt;=</a:t>
            </a:r>
            <a:r>
              <a:rPr lang="en-US" altLang="zh-CN" sz="1600" dirty="0" smtClean="0">
                <a:solidFill>
                  <a:srgbClr val="000000"/>
                </a:solidFill>
              </a:rPr>
              <a:t>1;C++)        </a:t>
            </a:r>
            <a:r>
              <a:rPr lang="en-US" altLang="zh-CN" sz="1600" dirty="0">
                <a:solidFill>
                  <a:srgbClr val="000000"/>
                </a:solidFill>
              </a:rPr>
              <a:t>// </a:t>
            </a:r>
            <a:r>
              <a:rPr lang="zh-CN" altLang="en-US" sz="1600" dirty="0">
                <a:solidFill>
                  <a:srgbClr val="000000"/>
                </a:solidFill>
              </a:rPr>
              <a:t>枚举</a:t>
            </a:r>
            <a:r>
              <a:rPr lang="en-US" altLang="zh-CN" sz="1600" dirty="0">
                <a:solidFill>
                  <a:srgbClr val="000000"/>
                </a:solidFill>
              </a:rPr>
              <a:t>C</a:t>
            </a:r>
            <a:endParaRPr lang="zh-CN" altLang="en-US" sz="1600" dirty="0">
              <a:solidFill>
                <a:srgbClr val="000000"/>
              </a:solidFill>
            </a:endParaRPr>
          </a:p>
          <a:p>
            <a:pPr>
              <a:lnSpc>
                <a:spcPct val="100000"/>
              </a:lnSpc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zh-CN" altLang="en-US" sz="1600" dirty="0">
                <a:solidFill>
                  <a:srgbClr val="000000"/>
                </a:solidFill>
              </a:rPr>
              <a:t>          </a:t>
            </a:r>
            <a:r>
              <a:rPr lang="en-US" altLang="zh-CN" sz="1600" dirty="0">
                <a:solidFill>
                  <a:srgbClr val="000000"/>
                </a:solidFill>
              </a:rPr>
              <a:t>for (D=0;D&lt;=</a:t>
            </a:r>
            <a:r>
              <a:rPr lang="en-US" altLang="zh-CN" sz="1600" dirty="0" smtClean="0">
                <a:solidFill>
                  <a:srgbClr val="000000"/>
                </a:solidFill>
              </a:rPr>
              <a:t>1;D++)     </a:t>
            </a:r>
            <a:r>
              <a:rPr lang="en-US" altLang="zh-CN" sz="1600" dirty="0">
                <a:solidFill>
                  <a:srgbClr val="000000"/>
                </a:solidFill>
              </a:rPr>
              <a:t>// </a:t>
            </a:r>
            <a:r>
              <a:rPr lang="zh-CN" altLang="en-US" sz="1600" dirty="0">
                <a:solidFill>
                  <a:srgbClr val="000000"/>
                </a:solidFill>
              </a:rPr>
              <a:t>枚举</a:t>
            </a:r>
            <a:r>
              <a:rPr lang="en-US" altLang="zh-CN" sz="1600" dirty="0">
                <a:solidFill>
                  <a:srgbClr val="000000"/>
                </a:solidFill>
              </a:rPr>
              <a:t>D</a:t>
            </a:r>
            <a:endParaRPr lang="zh-CN" altLang="en-US" sz="1600" dirty="0">
              <a:solidFill>
                <a:srgbClr val="000000"/>
              </a:solidFill>
            </a:endParaRPr>
          </a:p>
          <a:p>
            <a:pPr>
              <a:lnSpc>
                <a:spcPct val="100000"/>
              </a:lnSpc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zh-CN" altLang="en-US" sz="1600" dirty="0">
                <a:solidFill>
                  <a:srgbClr val="000000"/>
                </a:solidFill>
              </a:rPr>
              <a:t>            </a:t>
            </a:r>
            <a:r>
              <a:rPr lang="en-US" altLang="zh-CN" sz="1600" dirty="0">
                <a:solidFill>
                  <a:srgbClr val="000000"/>
                </a:solidFill>
              </a:rPr>
              <a:t>for (E=0;E&lt;=</a:t>
            </a:r>
            <a:r>
              <a:rPr lang="en-US" altLang="zh-CN" sz="1600" dirty="0" smtClean="0">
                <a:solidFill>
                  <a:srgbClr val="000000"/>
                </a:solidFill>
              </a:rPr>
              <a:t>1;E++)     </a:t>
            </a:r>
            <a:r>
              <a:rPr lang="en-US" altLang="zh-CN" sz="1600" dirty="0">
                <a:solidFill>
                  <a:srgbClr val="000000"/>
                </a:solidFill>
              </a:rPr>
              <a:t>// </a:t>
            </a:r>
            <a:r>
              <a:rPr lang="zh-CN" altLang="en-US" sz="1600" dirty="0">
                <a:solidFill>
                  <a:srgbClr val="000000"/>
                </a:solidFill>
              </a:rPr>
              <a:t>枚举</a:t>
            </a:r>
            <a:r>
              <a:rPr lang="en-US" altLang="zh-CN" sz="1600" dirty="0">
                <a:solidFill>
                  <a:srgbClr val="000000"/>
                </a:solidFill>
              </a:rPr>
              <a:t>E</a:t>
            </a:r>
            <a:endParaRPr lang="zh-CN" altLang="en-US" sz="1600" dirty="0">
              <a:solidFill>
                <a:srgbClr val="000000"/>
              </a:solidFill>
            </a:endParaRPr>
          </a:p>
          <a:p>
            <a:pPr>
              <a:lnSpc>
                <a:spcPct val="100000"/>
              </a:lnSpc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zh-CN" altLang="en-US" sz="1600" dirty="0">
                <a:solidFill>
                  <a:srgbClr val="000000"/>
                </a:solidFill>
              </a:rPr>
              <a:t>     	  </a:t>
            </a:r>
            <a:r>
              <a:rPr lang="zh-CN" altLang="en-US" sz="1600" dirty="0" smtClean="0">
                <a:solidFill>
                  <a:srgbClr val="000000"/>
                </a:solidFill>
              </a:rPr>
              <a:t> </a:t>
            </a:r>
            <a:r>
              <a:rPr lang="en-US" altLang="zh-CN" sz="1600" dirty="0">
                <a:solidFill>
                  <a:srgbClr val="000000"/>
                </a:solidFill>
              </a:rPr>
              <a:t>for (F=0;F&lt;=</a:t>
            </a:r>
            <a:r>
              <a:rPr lang="en-US" altLang="zh-CN" sz="1600" dirty="0" smtClean="0">
                <a:solidFill>
                  <a:srgbClr val="000000"/>
                </a:solidFill>
              </a:rPr>
              <a:t>1;F++) </a:t>
            </a:r>
            <a:r>
              <a:rPr lang="en-US" altLang="zh-CN" sz="1600" dirty="0">
                <a:solidFill>
                  <a:srgbClr val="000000"/>
                </a:solidFill>
              </a:rPr>
              <a:t>// </a:t>
            </a:r>
            <a:r>
              <a:rPr lang="zh-CN" altLang="en-US" sz="1600" dirty="0">
                <a:solidFill>
                  <a:srgbClr val="000000"/>
                </a:solidFill>
              </a:rPr>
              <a:t>枚举</a:t>
            </a:r>
            <a:r>
              <a:rPr lang="en-US" altLang="zh-CN" sz="1600" dirty="0">
                <a:solidFill>
                  <a:srgbClr val="000000"/>
                </a:solidFill>
              </a:rPr>
              <a:t>F</a:t>
            </a:r>
            <a:endParaRPr lang="zh-CN" altLang="en-US" sz="1600" dirty="0">
              <a:solidFill>
                <a:srgbClr val="000000"/>
              </a:solidFill>
            </a:endParaRPr>
          </a:p>
          <a:p>
            <a:pPr>
              <a:lnSpc>
                <a:spcPct val="100000"/>
              </a:lnSpc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zh-CN" altLang="en-US" sz="1600" dirty="0">
                <a:solidFill>
                  <a:srgbClr val="000000"/>
                </a:solidFill>
              </a:rPr>
              <a:t>                </a:t>
            </a:r>
            <a:r>
              <a:rPr lang="en-US" altLang="zh-CN" sz="1600" dirty="0">
                <a:solidFill>
                  <a:srgbClr val="000000"/>
                </a:solidFill>
              </a:rPr>
              <a:t>{ </a:t>
            </a:r>
          </a:p>
          <a:p>
            <a:pPr>
              <a:lnSpc>
                <a:spcPct val="100000"/>
              </a:lnSpc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en-US" altLang="zh-CN" sz="1600" dirty="0">
                <a:solidFill>
                  <a:srgbClr val="000000"/>
                </a:solidFill>
              </a:rPr>
              <a:t>            </a:t>
            </a:r>
            <a:r>
              <a:rPr lang="zh-CN" altLang="en-US" sz="1600" dirty="0">
                <a:solidFill>
                  <a:srgbClr val="000000"/>
                </a:solidFill>
              </a:rPr>
              <a:t>         </a:t>
            </a:r>
            <a:r>
              <a:rPr lang="en-US" altLang="zh-CN" sz="1600" dirty="0">
                <a:solidFill>
                  <a:srgbClr val="0000CC"/>
                </a:solidFill>
              </a:rPr>
              <a:t>cc1=A || B;                   	</a:t>
            </a:r>
            <a:endParaRPr lang="zh-CN" altLang="en-US" sz="1600" dirty="0">
              <a:solidFill>
                <a:srgbClr val="0000CC"/>
              </a:solidFill>
            </a:endParaRPr>
          </a:p>
          <a:p>
            <a:pPr>
              <a:lnSpc>
                <a:spcPct val="100000"/>
              </a:lnSpc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zh-CN" altLang="en-US" sz="1600" dirty="0">
                <a:solidFill>
                  <a:srgbClr val="0000CC"/>
                </a:solidFill>
              </a:rPr>
              <a:t>                     </a:t>
            </a:r>
            <a:r>
              <a:rPr lang="en-US" altLang="zh-CN" sz="1600" dirty="0">
                <a:solidFill>
                  <a:srgbClr val="0000CC"/>
                </a:solidFill>
              </a:rPr>
              <a:t>cc2=(A &amp;&amp; (!D))||(D &amp;&amp; (!A)); </a:t>
            </a:r>
            <a:endParaRPr lang="zh-CN" altLang="en-US" sz="1600" dirty="0">
              <a:solidFill>
                <a:srgbClr val="0000CC"/>
              </a:solidFill>
            </a:endParaRPr>
          </a:p>
          <a:p>
            <a:pPr>
              <a:lnSpc>
                <a:spcPct val="100000"/>
              </a:lnSpc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zh-CN" altLang="en-US" sz="1600" dirty="0">
                <a:solidFill>
                  <a:srgbClr val="0000CC"/>
                </a:solidFill>
              </a:rPr>
              <a:t>                     </a:t>
            </a:r>
            <a:r>
              <a:rPr lang="en-US" altLang="zh-CN" sz="1600" dirty="0">
                <a:solidFill>
                  <a:srgbClr val="0000CC"/>
                </a:solidFill>
              </a:rPr>
              <a:t>cc3=(A &amp;&amp; E )| (A &amp;&amp; F)||(E &amp;&amp; F);</a:t>
            </a:r>
          </a:p>
          <a:p>
            <a:pPr>
              <a:lnSpc>
                <a:spcPct val="100000"/>
              </a:lnSpc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en-US" altLang="zh-CN" sz="1600" dirty="0">
                <a:solidFill>
                  <a:srgbClr val="0000CC"/>
                </a:solidFill>
              </a:rPr>
              <a:t>                     cc4=(B &amp;&amp; C)||(!B &amp;&amp; !C);      </a:t>
            </a:r>
            <a:endParaRPr lang="zh-CN" altLang="en-US" sz="1600" dirty="0">
              <a:solidFill>
                <a:srgbClr val="0000CC"/>
              </a:solidFill>
            </a:endParaRPr>
          </a:p>
          <a:p>
            <a:pPr>
              <a:lnSpc>
                <a:spcPct val="100000"/>
              </a:lnSpc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zh-CN" altLang="en-US" sz="1600" dirty="0">
                <a:solidFill>
                  <a:srgbClr val="0000CC"/>
                </a:solidFill>
              </a:rPr>
              <a:t>                     </a:t>
            </a:r>
            <a:r>
              <a:rPr lang="en-US" altLang="zh-CN" sz="1600" dirty="0">
                <a:solidFill>
                  <a:srgbClr val="0000CC"/>
                </a:solidFill>
              </a:rPr>
              <a:t>cc5=(C &amp;&amp; !D)||(D &amp;&amp; !C);</a:t>
            </a:r>
          </a:p>
          <a:p>
            <a:pPr>
              <a:lnSpc>
                <a:spcPct val="100000"/>
              </a:lnSpc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en-US" altLang="zh-CN" sz="1600" dirty="0">
                <a:solidFill>
                  <a:srgbClr val="0000CC"/>
                </a:solidFill>
              </a:rPr>
              <a:t>                     cc6=D||(!E); </a:t>
            </a:r>
          </a:p>
          <a:p>
            <a:pPr>
              <a:lnSpc>
                <a:spcPct val="100000"/>
              </a:lnSpc>
            </a:pPr>
            <a:endParaRPr lang="zh-CN" alt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9806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7030A0"/>
                </a:solidFill>
              </a:rPr>
              <a:t>课后练习：</a:t>
            </a:r>
            <a:r>
              <a:rPr lang="zh-CN" altLang="en-US" dirty="0" smtClean="0"/>
              <a:t>任务</a:t>
            </a:r>
            <a:r>
              <a:rPr lang="en-US" altLang="zh-CN" dirty="0"/>
              <a:t>4.2  </a:t>
            </a:r>
            <a:r>
              <a:rPr lang="zh-CN" altLang="en-US" dirty="0"/>
              <a:t>谁是作案人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en-US" altLang="zh-CN" sz="1800" dirty="0">
                <a:solidFill>
                  <a:srgbClr val="000000"/>
                </a:solidFill>
              </a:rPr>
              <a:t>          </a:t>
            </a:r>
            <a:r>
              <a:rPr lang="en-US" altLang="zh-CN" sz="1600" dirty="0">
                <a:solidFill>
                  <a:srgbClr val="000000"/>
                </a:solidFill>
              </a:rPr>
              <a:t>//</a:t>
            </a:r>
            <a:r>
              <a:rPr lang="zh-CN" altLang="en-US" sz="1600" dirty="0">
                <a:solidFill>
                  <a:srgbClr val="000000"/>
                </a:solidFill>
              </a:rPr>
              <a:t>测试</a:t>
            </a:r>
            <a:r>
              <a:rPr lang="en-US" altLang="zh-CN" sz="1600" dirty="0">
                <a:solidFill>
                  <a:srgbClr val="000000"/>
                </a:solidFill>
              </a:rPr>
              <a:t>6</a:t>
            </a:r>
            <a:r>
              <a:rPr lang="zh-CN" altLang="en-US" sz="1600" dirty="0">
                <a:solidFill>
                  <a:srgbClr val="000000"/>
                </a:solidFill>
              </a:rPr>
              <a:t>句话都为真时</a:t>
            </a:r>
            <a:r>
              <a:rPr lang="en-US" altLang="zh-CN" sz="1600" dirty="0">
                <a:solidFill>
                  <a:srgbClr val="000000"/>
                </a:solidFill>
              </a:rPr>
              <a:t>, </a:t>
            </a:r>
            <a:r>
              <a:rPr lang="zh-CN" altLang="en-US" sz="1600" dirty="0">
                <a:solidFill>
                  <a:srgbClr val="000000"/>
                </a:solidFill>
              </a:rPr>
              <a:t>才输出谁是罪犯</a:t>
            </a:r>
          </a:p>
          <a:p>
            <a:pPr>
              <a:lnSpc>
                <a:spcPct val="100000"/>
              </a:lnSpc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zh-CN" altLang="en-US" sz="1600" dirty="0">
                <a:solidFill>
                  <a:srgbClr val="000000"/>
                </a:solidFill>
              </a:rPr>
              <a:t>	</a:t>
            </a:r>
            <a:r>
              <a:rPr lang="zh-CN" altLang="en-US" sz="1600" dirty="0">
                <a:solidFill>
                  <a:srgbClr val="FF0000"/>
                </a:solidFill>
              </a:rPr>
              <a:t> </a:t>
            </a:r>
            <a:r>
              <a:rPr lang="en-US" altLang="zh-CN" sz="1600" dirty="0">
                <a:solidFill>
                  <a:srgbClr val="FF0000"/>
                </a:solidFill>
              </a:rPr>
              <a:t>if ( cc1+cc2+cc3+cc4+cc5+cc6 </a:t>
            </a:r>
            <a:r>
              <a:rPr lang="en-US" altLang="zh-CN" sz="1600" dirty="0" smtClean="0">
                <a:solidFill>
                  <a:srgbClr val="FF0000"/>
                </a:solidFill>
              </a:rPr>
              <a:t>= = </a:t>
            </a:r>
            <a:r>
              <a:rPr lang="en-US" altLang="zh-CN" sz="1600" dirty="0">
                <a:solidFill>
                  <a:srgbClr val="FF0000"/>
                </a:solidFill>
              </a:rPr>
              <a:t>6 )  </a:t>
            </a:r>
            <a:r>
              <a:rPr lang="en-US" altLang="zh-CN" sz="1600" dirty="0">
                <a:solidFill>
                  <a:srgbClr val="0000CC"/>
                </a:solidFill>
              </a:rPr>
              <a:t>//6</a:t>
            </a:r>
            <a:r>
              <a:rPr lang="zh-CN" altLang="en-US" sz="1600" dirty="0">
                <a:solidFill>
                  <a:srgbClr val="0000CC"/>
                </a:solidFill>
              </a:rPr>
              <a:t>句供词都是真的</a:t>
            </a:r>
          </a:p>
          <a:p>
            <a:pPr>
              <a:lnSpc>
                <a:spcPct val="100000"/>
              </a:lnSpc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en-US" altLang="zh-CN" sz="1600" dirty="0">
                <a:solidFill>
                  <a:srgbClr val="000000"/>
                </a:solidFill>
              </a:rPr>
              <a:t>             { //</a:t>
            </a:r>
            <a:r>
              <a:rPr lang="zh-CN" altLang="en-US" sz="1600" dirty="0">
                <a:solidFill>
                  <a:srgbClr val="000000"/>
                </a:solidFill>
              </a:rPr>
              <a:t>输出判断结果</a:t>
            </a:r>
          </a:p>
          <a:p>
            <a:pPr>
              <a:lnSpc>
                <a:spcPct val="100000"/>
              </a:lnSpc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zh-CN" altLang="en-US" sz="1600" dirty="0">
                <a:solidFill>
                  <a:srgbClr val="000000"/>
                </a:solidFill>
              </a:rPr>
              <a:t>     	     </a:t>
            </a:r>
            <a:r>
              <a:rPr lang="zh-CN" altLang="en-US" sz="1600" dirty="0" smtClean="0">
                <a:solidFill>
                  <a:srgbClr val="000000"/>
                </a:solidFill>
              </a:rPr>
              <a:t> </a:t>
            </a:r>
            <a:r>
              <a:rPr lang="en-US" altLang="zh-CN" sz="1600" dirty="0" smtClean="0">
                <a:solidFill>
                  <a:srgbClr val="000000"/>
                </a:solidFill>
              </a:rPr>
              <a:t>if </a:t>
            </a:r>
            <a:r>
              <a:rPr lang="en-US" altLang="zh-CN" sz="1600" dirty="0">
                <a:solidFill>
                  <a:srgbClr val="000000"/>
                </a:solidFill>
              </a:rPr>
              <a:t>(A= =1) </a:t>
            </a:r>
            <a:r>
              <a:rPr lang="en-US" altLang="zh-CN" sz="1600" dirty="0" err="1">
                <a:solidFill>
                  <a:srgbClr val="000000"/>
                </a:solidFill>
              </a:rPr>
              <a:t>printf</a:t>
            </a:r>
            <a:r>
              <a:rPr lang="en-US" altLang="zh-CN" sz="1600" dirty="0">
                <a:solidFill>
                  <a:srgbClr val="000000"/>
                </a:solidFill>
              </a:rPr>
              <a:t>(“A</a:t>
            </a:r>
            <a:r>
              <a:rPr lang="zh-CN" altLang="en-US" sz="1600" dirty="0">
                <a:solidFill>
                  <a:srgbClr val="000000"/>
                </a:solidFill>
              </a:rPr>
              <a:t>是罪犯</a:t>
            </a:r>
            <a:r>
              <a:rPr lang="en-US" altLang="zh-CN" sz="1600" dirty="0">
                <a:solidFill>
                  <a:srgbClr val="000000"/>
                </a:solidFill>
              </a:rPr>
              <a:t>\n”);</a:t>
            </a:r>
            <a:r>
              <a:rPr lang="zh-CN" altLang="en-US" sz="1600" dirty="0">
                <a:solidFill>
                  <a:srgbClr val="000000"/>
                </a:solidFill>
              </a:rPr>
              <a:t> </a:t>
            </a:r>
            <a:r>
              <a:rPr lang="en-US" altLang="zh-CN" sz="1600" dirty="0">
                <a:solidFill>
                  <a:srgbClr val="000000"/>
                </a:solidFill>
              </a:rPr>
              <a:t>else </a:t>
            </a:r>
            <a:r>
              <a:rPr lang="en-US" altLang="zh-CN" sz="1600" dirty="0" err="1">
                <a:solidFill>
                  <a:srgbClr val="000000"/>
                </a:solidFill>
              </a:rPr>
              <a:t>printf</a:t>
            </a:r>
            <a:r>
              <a:rPr lang="en-US" altLang="zh-CN" sz="1600" dirty="0">
                <a:solidFill>
                  <a:srgbClr val="000000"/>
                </a:solidFill>
              </a:rPr>
              <a:t>(“A</a:t>
            </a:r>
            <a:r>
              <a:rPr lang="zh-CN" altLang="en-US" sz="1600" dirty="0">
                <a:solidFill>
                  <a:srgbClr val="000000"/>
                </a:solidFill>
              </a:rPr>
              <a:t>不是罪犯</a:t>
            </a:r>
            <a:r>
              <a:rPr lang="en-US" altLang="zh-CN" sz="1600" dirty="0">
                <a:solidFill>
                  <a:srgbClr val="000000"/>
                </a:solidFill>
              </a:rPr>
              <a:t>\n”);</a:t>
            </a:r>
            <a:r>
              <a:rPr lang="zh-CN" altLang="en-US" sz="1600" dirty="0">
                <a:solidFill>
                  <a:srgbClr val="000000"/>
                </a:solidFill>
              </a:rPr>
              <a:t> </a:t>
            </a:r>
            <a:endParaRPr lang="en-US" altLang="zh-CN" sz="1600" dirty="0">
              <a:solidFill>
                <a:srgbClr val="000000"/>
              </a:solidFill>
            </a:endParaRPr>
          </a:p>
          <a:p>
            <a:pPr>
              <a:lnSpc>
                <a:spcPct val="100000"/>
              </a:lnSpc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en-US" altLang="zh-CN" sz="1600" dirty="0">
                <a:solidFill>
                  <a:srgbClr val="000000"/>
                </a:solidFill>
              </a:rPr>
              <a:t>     	     </a:t>
            </a:r>
            <a:r>
              <a:rPr lang="zh-CN" altLang="en-US" sz="1600" dirty="0" smtClean="0">
                <a:solidFill>
                  <a:srgbClr val="000000"/>
                </a:solidFill>
              </a:rPr>
              <a:t> </a:t>
            </a:r>
            <a:r>
              <a:rPr lang="en-US" altLang="zh-CN" sz="1600" dirty="0">
                <a:solidFill>
                  <a:srgbClr val="000000"/>
                </a:solidFill>
              </a:rPr>
              <a:t>if (B= =1) </a:t>
            </a:r>
            <a:r>
              <a:rPr lang="en-US" altLang="zh-CN" sz="1600" dirty="0" err="1">
                <a:solidFill>
                  <a:srgbClr val="000000"/>
                </a:solidFill>
              </a:rPr>
              <a:t>printf</a:t>
            </a:r>
            <a:r>
              <a:rPr lang="en-US" altLang="zh-CN" sz="1600" dirty="0">
                <a:solidFill>
                  <a:srgbClr val="000000"/>
                </a:solidFill>
              </a:rPr>
              <a:t>(“B</a:t>
            </a:r>
            <a:r>
              <a:rPr lang="zh-CN" altLang="en-US" sz="1600" dirty="0">
                <a:solidFill>
                  <a:srgbClr val="000000"/>
                </a:solidFill>
              </a:rPr>
              <a:t>是罪犯</a:t>
            </a:r>
            <a:r>
              <a:rPr lang="en-US" altLang="zh-CN" sz="1600" dirty="0">
                <a:solidFill>
                  <a:srgbClr val="000000"/>
                </a:solidFill>
              </a:rPr>
              <a:t>\n”);</a:t>
            </a:r>
            <a:r>
              <a:rPr lang="zh-CN" altLang="en-US" sz="1600" dirty="0">
                <a:solidFill>
                  <a:srgbClr val="000000"/>
                </a:solidFill>
              </a:rPr>
              <a:t> </a:t>
            </a:r>
            <a:r>
              <a:rPr lang="en-US" altLang="zh-CN" sz="1600" dirty="0">
                <a:solidFill>
                  <a:srgbClr val="000000"/>
                </a:solidFill>
              </a:rPr>
              <a:t>else </a:t>
            </a:r>
            <a:r>
              <a:rPr lang="en-US" altLang="zh-CN" sz="1600" dirty="0" err="1">
                <a:solidFill>
                  <a:srgbClr val="000000"/>
                </a:solidFill>
              </a:rPr>
              <a:t>printf</a:t>
            </a:r>
            <a:r>
              <a:rPr lang="en-US" altLang="zh-CN" sz="1600" dirty="0">
                <a:solidFill>
                  <a:srgbClr val="000000"/>
                </a:solidFill>
              </a:rPr>
              <a:t>(“B</a:t>
            </a:r>
            <a:r>
              <a:rPr lang="zh-CN" altLang="en-US" sz="1600" dirty="0">
                <a:solidFill>
                  <a:srgbClr val="000000"/>
                </a:solidFill>
              </a:rPr>
              <a:t>不是罪犯</a:t>
            </a:r>
            <a:r>
              <a:rPr lang="en-US" altLang="zh-CN" sz="1600" dirty="0">
                <a:solidFill>
                  <a:srgbClr val="000000"/>
                </a:solidFill>
              </a:rPr>
              <a:t>\n”);</a:t>
            </a:r>
            <a:r>
              <a:rPr lang="zh-CN" altLang="en-US" sz="1600" dirty="0">
                <a:solidFill>
                  <a:srgbClr val="000000"/>
                </a:solidFill>
              </a:rPr>
              <a:t> </a:t>
            </a:r>
            <a:endParaRPr lang="en-US" altLang="zh-CN" sz="1600" dirty="0">
              <a:solidFill>
                <a:srgbClr val="000000"/>
              </a:solidFill>
            </a:endParaRPr>
          </a:p>
          <a:p>
            <a:pPr>
              <a:lnSpc>
                <a:spcPct val="100000"/>
              </a:lnSpc>
              <a:spcBef>
                <a:spcPct val="10000"/>
              </a:spcBef>
              <a:buNone/>
            </a:pPr>
            <a:r>
              <a:rPr lang="en-US" altLang="zh-CN" sz="1600" dirty="0">
                <a:solidFill>
                  <a:srgbClr val="000000"/>
                </a:solidFill>
              </a:rPr>
              <a:t>                    if (C= =1) </a:t>
            </a:r>
            <a:r>
              <a:rPr lang="en-US" altLang="zh-CN" sz="1600" dirty="0" err="1">
                <a:solidFill>
                  <a:srgbClr val="000000"/>
                </a:solidFill>
              </a:rPr>
              <a:t>printf</a:t>
            </a:r>
            <a:r>
              <a:rPr lang="en-US" altLang="zh-CN" sz="1600" dirty="0">
                <a:solidFill>
                  <a:srgbClr val="000000"/>
                </a:solidFill>
              </a:rPr>
              <a:t>(“C</a:t>
            </a:r>
            <a:r>
              <a:rPr lang="zh-CN" altLang="en-US" sz="1600" dirty="0">
                <a:solidFill>
                  <a:srgbClr val="000000"/>
                </a:solidFill>
              </a:rPr>
              <a:t>是罪犯</a:t>
            </a:r>
            <a:r>
              <a:rPr lang="en-US" altLang="zh-CN" sz="1600" dirty="0">
                <a:solidFill>
                  <a:srgbClr val="000000"/>
                </a:solidFill>
              </a:rPr>
              <a:t>\n”);</a:t>
            </a:r>
            <a:r>
              <a:rPr lang="zh-CN" altLang="en-US" sz="1600" dirty="0">
                <a:solidFill>
                  <a:srgbClr val="000000"/>
                </a:solidFill>
              </a:rPr>
              <a:t> </a:t>
            </a:r>
            <a:r>
              <a:rPr lang="en-US" altLang="zh-CN" sz="1600" dirty="0">
                <a:solidFill>
                  <a:srgbClr val="000000"/>
                </a:solidFill>
              </a:rPr>
              <a:t>else </a:t>
            </a:r>
            <a:r>
              <a:rPr lang="en-US" altLang="zh-CN" sz="1600" dirty="0" err="1">
                <a:solidFill>
                  <a:srgbClr val="000000"/>
                </a:solidFill>
              </a:rPr>
              <a:t>printf</a:t>
            </a:r>
            <a:r>
              <a:rPr lang="en-US" altLang="zh-CN" sz="1600" dirty="0">
                <a:solidFill>
                  <a:srgbClr val="000000"/>
                </a:solidFill>
              </a:rPr>
              <a:t>(“C</a:t>
            </a:r>
            <a:r>
              <a:rPr lang="zh-CN" altLang="en-US" sz="1600" dirty="0">
                <a:solidFill>
                  <a:srgbClr val="000000"/>
                </a:solidFill>
              </a:rPr>
              <a:t>不是罪犯</a:t>
            </a:r>
            <a:r>
              <a:rPr lang="en-US" altLang="zh-CN" sz="1600" dirty="0">
                <a:solidFill>
                  <a:srgbClr val="000000"/>
                </a:solidFill>
              </a:rPr>
              <a:t>\n”);</a:t>
            </a:r>
            <a:r>
              <a:rPr lang="zh-CN" altLang="en-US" sz="1600" dirty="0">
                <a:solidFill>
                  <a:srgbClr val="000000"/>
                </a:solidFill>
              </a:rPr>
              <a:t> </a:t>
            </a:r>
            <a:endParaRPr lang="en-US" altLang="zh-CN" sz="1600" dirty="0">
              <a:solidFill>
                <a:srgbClr val="000000"/>
              </a:solidFill>
            </a:endParaRPr>
          </a:p>
          <a:p>
            <a:pPr>
              <a:lnSpc>
                <a:spcPct val="100000"/>
              </a:lnSpc>
              <a:spcBef>
                <a:spcPct val="10000"/>
              </a:spcBef>
              <a:buNone/>
            </a:pPr>
            <a:r>
              <a:rPr lang="en-US" altLang="zh-CN" sz="1600" dirty="0">
                <a:solidFill>
                  <a:srgbClr val="000000"/>
                </a:solidFill>
              </a:rPr>
              <a:t>                    if (D= =1) </a:t>
            </a:r>
            <a:r>
              <a:rPr lang="en-US" altLang="zh-CN" sz="1600" dirty="0" err="1">
                <a:solidFill>
                  <a:srgbClr val="000000"/>
                </a:solidFill>
              </a:rPr>
              <a:t>printf</a:t>
            </a:r>
            <a:r>
              <a:rPr lang="en-US" altLang="zh-CN" sz="1600" dirty="0">
                <a:solidFill>
                  <a:srgbClr val="000000"/>
                </a:solidFill>
              </a:rPr>
              <a:t>(“D</a:t>
            </a:r>
            <a:r>
              <a:rPr lang="zh-CN" altLang="en-US" sz="1600" dirty="0">
                <a:solidFill>
                  <a:srgbClr val="000000"/>
                </a:solidFill>
              </a:rPr>
              <a:t>是罪犯</a:t>
            </a:r>
            <a:r>
              <a:rPr lang="en-US" altLang="zh-CN" sz="1600" dirty="0">
                <a:solidFill>
                  <a:srgbClr val="000000"/>
                </a:solidFill>
              </a:rPr>
              <a:t>\n”);</a:t>
            </a:r>
            <a:r>
              <a:rPr lang="zh-CN" altLang="en-US" sz="1600" dirty="0">
                <a:solidFill>
                  <a:srgbClr val="000000"/>
                </a:solidFill>
              </a:rPr>
              <a:t> </a:t>
            </a:r>
            <a:r>
              <a:rPr lang="en-US" altLang="zh-CN" sz="1600" dirty="0">
                <a:solidFill>
                  <a:srgbClr val="000000"/>
                </a:solidFill>
              </a:rPr>
              <a:t>else </a:t>
            </a:r>
            <a:r>
              <a:rPr lang="en-US" altLang="zh-CN" sz="1600" dirty="0" err="1">
                <a:solidFill>
                  <a:srgbClr val="000000"/>
                </a:solidFill>
              </a:rPr>
              <a:t>printf</a:t>
            </a:r>
            <a:r>
              <a:rPr lang="en-US" altLang="zh-CN" sz="1600" dirty="0">
                <a:solidFill>
                  <a:srgbClr val="000000"/>
                </a:solidFill>
              </a:rPr>
              <a:t>(“D</a:t>
            </a:r>
            <a:r>
              <a:rPr lang="zh-CN" altLang="en-US" sz="1600" dirty="0">
                <a:solidFill>
                  <a:srgbClr val="000000"/>
                </a:solidFill>
              </a:rPr>
              <a:t>不是罪犯</a:t>
            </a:r>
            <a:r>
              <a:rPr lang="en-US" altLang="zh-CN" sz="1600" dirty="0">
                <a:solidFill>
                  <a:srgbClr val="000000"/>
                </a:solidFill>
              </a:rPr>
              <a:t>\n”);</a:t>
            </a:r>
            <a:r>
              <a:rPr lang="zh-CN" altLang="en-US" sz="1600" dirty="0">
                <a:solidFill>
                  <a:srgbClr val="000000"/>
                </a:solidFill>
              </a:rPr>
              <a:t> </a:t>
            </a:r>
            <a:endParaRPr lang="en-US" altLang="zh-CN" sz="1600" dirty="0">
              <a:solidFill>
                <a:srgbClr val="000000"/>
              </a:solidFill>
            </a:endParaRPr>
          </a:p>
          <a:p>
            <a:pPr>
              <a:lnSpc>
                <a:spcPct val="100000"/>
              </a:lnSpc>
              <a:spcBef>
                <a:spcPct val="10000"/>
              </a:spcBef>
              <a:buNone/>
            </a:pPr>
            <a:r>
              <a:rPr lang="en-US" altLang="zh-CN" sz="1600" dirty="0">
                <a:solidFill>
                  <a:srgbClr val="000000"/>
                </a:solidFill>
              </a:rPr>
              <a:t>                    if (E= =1) </a:t>
            </a:r>
            <a:r>
              <a:rPr lang="en-US" altLang="zh-CN" sz="1600" dirty="0" err="1">
                <a:solidFill>
                  <a:srgbClr val="000000"/>
                </a:solidFill>
              </a:rPr>
              <a:t>printf</a:t>
            </a:r>
            <a:r>
              <a:rPr lang="en-US" altLang="zh-CN" sz="1600" dirty="0">
                <a:solidFill>
                  <a:srgbClr val="000000"/>
                </a:solidFill>
              </a:rPr>
              <a:t>(“E</a:t>
            </a:r>
            <a:r>
              <a:rPr lang="zh-CN" altLang="en-US" sz="1600" dirty="0">
                <a:solidFill>
                  <a:srgbClr val="000000"/>
                </a:solidFill>
              </a:rPr>
              <a:t>是罪犯</a:t>
            </a:r>
            <a:r>
              <a:rPr lang="en-US" altLang="zh-CN" sz="1600" dirty="0">
                <a:solidFill>
                  <a:srgbClr val="000000"/>
                </a:solidFill>
              </a:rPr>
              <a:t>\n”);</a:t>
            </a:r>
            <a:r>
              <a:rPr lang="zh-CN" altLang="en-US" sz="1600" dirty="0">
                <a:solidFill>
                  <a:srgbClr val="000000"/>
                </a:solidFill>
              </a:rPr>
              <a:t>  </a:t>
            </a:r>
            <a:r>
              <a:rPr lang="en-US" altLang="zh-CN" sz="1600" dirty="0">
                <a:solidFill>
                  <a:srgbClr val="000000"/>
                </a:solidFill>
              </a:rPr>
              <a:t>else </a:t>
            </a:r>
            <a:r>
              <a:rPr lang="en-US" altLang="zh-CN" sz="1600" dirty="0" err="1">
                <a:solidFill>
                  <a:srgbClr val="000000"/>
                </a:solidFill>
              </a:rPr>
              <a:t>printf</a:t>
            </a:r>
            <a:r>
              <a:rPr lang="en-US" altLang="zh-CN" sz="1600" dirty="0">
                <a:solidFill>
                  <a:srgbClr val="000000"/>
                </a:solidFill>
              </a:rPr>
              <a:t>(“E</a:t>
            </a:r>
            <a:r>
              <a:rPr lang="zh-CN" altLang="en-US" sz="1600" dirty="0">
                <a:solidFill>
                  <a:srgbClr val="000000"/>
                </a:solidFill>
              </a:rPr>
              <a:t>不是罪犯</a:t>
            </a:r>
            <a:r>
              <a:rPr lang="en-US" altLang="zh-CN" sz="1600" dirty="0">
                <a:solidFill>
                  <a:srgbClr val="000000"/>
                </a:solidFill>
              </a:rPr>
              <a:t>\n”);</a:t>
            </a:r>
            <a:r>
              <a:rPr lang="zh-CN" altLang="en-US" sz="1600" dirty="0">
                <a:solidFill>
                  <a:srgbClr val="000000"/>
                </a:solidFill>
              </a:rPr>
              <a:t> </a:t>
            </a:r>
            <a:endParaRPr lang="en-US" altLang="zh-CN" sz="1600" dirty="0">
              <a:solidFill>
                <a:srgbClr val="000000"/>
              </a:solidFill>
            </a:endParaRPr>
          </a:p>
          <a:p>
            <a:pPr>
              <a:lnSpc>
                <a:spcPct val="100000"/>
              </a:lnSpc>
              <a:spcBef>
                <a:spcPct val="10000"/>
              </a:spcBef>
              <a:buNone/>
            </a:pPr>
            <a:r>
              <a:rPr lang="en-US" altLang="zh-CN" sz="1600" dirty="0">
                <a:solidFill>
                  <a:srgbClr val="000000"/>
                </a:solidFill>
              </a:rPr>
              <a:t>                    if (F= =1) </a:t>
            </a:r>
            <a:r>
              <a:rPr lang="en-US" altLang="zh-CN" sz="1600" dirty="0" err="1">
                <a:solidFill>
                  <a:srgbClr val="000000"/>
                </a:solidFill>
              </a:rPr>
              <a:t>printf</a:t>
            </a:r>
            <a:r>
              <a:rPr lang="en-US" altLang="zh-CN" sz="1600" dirty="0">
                <a:solidFill>
                  <a:srgbClr val="000000"/>
                </a:solidFill>
              </a:rPr>
              <a:t>(“F</a:t>
            </a:r>
            <a:r>
              <a:rPr lang="zh-CN" altLang="en-US" sz="1600" dirty="0">
                <a:solidFill>
                  <a:srgbClr val="000000"/>
                </a:solidFill>
              </a:rPr>
              <a:t>是罪犯</a:t>
            </a:r>
            <a:r>
              <a:rPr lang="en-US" altLang="zh-CN" sz="1600" dirty="0">
                <a:solidFill>
                  <a:srgbClr val="000000"/>
                </a:solidFill>
              </a:rPr>
              <a:t>\n”);</a:t>
            </a:r>
            <a:r>
              <a:rPr lang="zh-CN" altLang="en-US" sz="1600" dirty="0">
                <a:solidFill>
                  <a:srgbClr val="000000"/>
                </a:solidFill>
              </a:rPr>
              <a:t>   </a:t>
            </a:r>
            <a:r>
              <a:rPr lang="en-US" altLang="zh-CN" sz="1600" dirty="0">
                <a:solidFill>
                  <a:srgbClr val="000000"/>
                </a:solidFill>
              </a:rPr>
              <a:t>else </a:t>
            </a:r>
            <a:r>
              <a:rPr lang="en-US" altLang="zh-CN" sz="1600" dirty="0" err="1">
                <a:solidFill>
                  <a:srgbClr val="000000"/>
                </a:solidFill>
              </a:rPr>
              <a:t>printf</a:t>
            </a:r>
            <a:r>
              <a:rPr lang="en-US" altLang="zh-CN" sz="1600" dirty="0">
                <a:solidFill>
                  <a:srgbClr val="000000"/>
                </a:solidFill>
              </a:rPr>
              <a:t>(“F</a:t>
            </a:r>
            <a:r>
              <a:rPr lang="zh-CN" altLang="en-US" sz="1600" dirty="0">
                <a:solidFill>
                  <a:srgbClr val="000000"/>
                </a:solidFill>
              </a:rPr>
              <a:t>不是罪犯</a:t>
            </a:r>
            <a:r>
              <a:rPr lang="en-US" altLang="zh-CN" sz="1600" dirty="0">
                <a:solidFill>
                  <a:srgbClr val="000000"/>
                </a:solidFill>
              </a:rPr>
              <a:t>\n”);</a:t>
            </a:r>
          </a:p>
          <a:p>
            <a:pPr>
              <a:lnSpc>
                <a:spcPct val="100000"/>
              </a:lnSpc>
              <a:spcBef>
                <a:spcPct val="10000"/>
              </a:spcBef>
              <a:buNone/>
            </a:pPr>
            <a:r>
              <a:rPr lang="en-US" altLang="zh-CN" sz="1600" dirty="0">
                <a:solidFill>
                  <a:srgbClr val="000000"/>
                </a:solidFill>
              </a:rPr>
              <a:t>                    </a:t>
            </a:r>
            <a:r>
              <a:rPr lang="en-US" altLang="zh-CN" sz="1600" dirty="0" err="1">
                <a:solidFill>
                  <a:srgbClr val="0000CC"/>
                </a:solidFill>
              </a:rPr>
              <a:t>goto</a:t>
            </a:r>
            <a:r>
              <a:rPr lang="en-US" altLang="zh-CN" sz="1600" dirty="0">
                <a:solidFill>
                  <a:srgbClr val="0000CC"/>
                </a:solidFill>
              </a:rPr>
              <a:t>  </a:t>
            </a:r>
            <a:r>
              <a:rPr lang="en-US" altLang="zh-CN" sz="1600" dirty="0">
                <a:solidFill>
                  <a:srgbClr val="C00000"/>
                </a:solidFill>
              </a:rPr>
              <a:t>EXIT</a:t>
            </a:r>
            <a:r>
              <a:rPr lang="en-US" altLang="zh-CN" sz="1600" dirty="0">
                <a:solidFill>
                  <a:srgbClr val="0000CC"/>
                </a:solidFill>
              </a:rPr>
              <a:t>;</a:t>
            </a:r>
            <a:r>
              <a:rPr lang="zh-CN" altLang="en-US" sz="1600" dirty="0">
                <a:solidFill>
                  <a:srgbClr val="0000CC"/>
                </a:solidFill>
              </a:rPr>
              <a:t> </a:t>
            </a:r>
            <a:endParaRPr lang="en-US" altLang="zh-CN" sz="1600" dirty="0">
              <a:solidFill>
                <a:srgbClr val="0000CC"/>
              </a:solidFill>
            </a:endParaRPr>
          </a:p>
          <a:p>
            <a:pPr>
              <a:lnSpc>
                <a:spcPct val="100000"/>
              </a:lnSpc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en-US" altLang="zh-CN" sz="1600" dirty="0">
                <a:solidFill>
                  <a:srgbClr val="000000"/>
                </a:solidFill>
              </a:rPr>
              <a:t> </a:t>
            </a:r>
            <a:r>
              <a:rPr lang="en-US" altLang="zh-CN" sz="1600" dirty="0" smtClean="0">
                <a:solidFill>
                  <a:srgbClr val="000000"/>
                </a:solidFill>
              </a:rPr>
              <a:t>             } </a:t>
            </a:r>
            <a:r>
              <a:rPr lang="en-US" altLang="zh-CN" sz="1600" dirty="0">
                <a:solidFill>
                  <a:srgbClr val="000000"/>
                </a:solidFill>
              </a:rPr>
              <a:t>//if                //</a:t>
            </a:r>
            <a:r>
              <a:rPr lang="zh-CN" altLang="en-US" sz="1600" dirty="0">
                <a:solidFill>
                  <a:srgbClr val="000000"/>
                </a:solidFill>
              </a:rPr>
              <a:t>输出结束</a:t>
            </a:r>
          </a:p>
          <a:p>
            <a:pPr>
              <a:lnSpc>
                <a:spcPct val="100000"/>
              </a:lnSpc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zh-CN" altLang="en-US" sz="1600" dirty="0">
                <a:solidFill>
                  <a:srgbClr val="000000"/>
                </a:solidFill>
              </a:rPr>
              <a:t>         </a:t>
            </a:r>
            <a:r>
              <a:rPr lang="en-US" altLang="zh-CN" sz="1600" dirty="0">
                <a:solidFill>
                  <a:srgbClr val="000000"/>
                </a:solidFill>
              </a:rPr>
              <a:t>}    //for               //</a:t>
            </a:r>
            <a:r>
              <a:rPr lang="zh-CN" altLang="en-US" sz="1600" dirty="0">
                <a:solidFill>
                  <a:srgbClr val="000000"/>
                </a:solidFill>
              </a:rPr>
              <a:t>循环结束</a:t>
            </a:r>
            <a:endParaRPr lang="en-US" altLang="zh-CN" sz="1600" dirty="0">
              <a:solidFill>
                <a:srgbClr val="000000"/>
              </a:solidFill>
            </a:endParaRPr>
          </a:p>
          <a:p>
            <a:pPr>
              <a:lnSpc>
                <a:spcPct val="100000"/>
              </a:lnSpc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en-US" altLang="zh-CN" sz="1600" dirty="0">
                <a:solidFill>
                  <a:srgbClr val="000000"/>
                </a:solidFill>
              </a:rPr>
              <a:t>     </a:t>
            </a:r>
            <a:r>
              <a:rPr lang="en-US" altLang="zh-CN" sz="1600" dirty="0">
                <a:solidFill>
                  <a:srgbClr val="C00000"/>
                </a:solidFill>
              </a:rPr>
              <a:t>EXIT</a:t>
            </a:r>
            <a:r>
              <a:rPr lang="en-US" altLang="zh-CN" sz="1600" dirty="0">
                <a:solidFill>
                  <a:srgbClr val="000000"/>
                </a:solidFill>
              </a:rPr>
              <a:t>:    //</a:t>
            </a:r>
            <a:r>
              <a:rPr lang="en-US" altLang="zh-CN" sz="1600" dirty="0">
                <a:solidFill>
                  <a:srgbClr val="0000CC"/>
                </a:solidFill>
              </a:rPr>
              <a:t>EXIT</a:t>
            </a:r>
            <a:r>
              <a:rPr lang="zh-CN" altLang="en-US" sz="1600" dirty="0">
                <a:solidFill>
                  <a:srgbClr val="0000CC"/>
                </a:solidFill>
              </a:rPr>
              <a:t>之后至少有一条语句，是条空语句也可，这里有条</a:t>
            </a:r>
            <a:r>
              <a:rPr lang="en-US" altLang="zh-CN" sz="1600" dirty="0">
                <a:solidFill>
                  <a:srgbClr val="0000CC"/>
                </a:solidFill>
              </a:rPr>
              <a:t>return 0</a:t>
            </a:r>
            <a:r>
              <a:rPr lang="zh-CN" altLang="en-US" sz="1600" dirty="0">
                <a:solidFill>
                  <a:srgbClr val="0000CC"/>
                </a:solidFill>
              </a:rPr>
              <a:t>；</a:t>
            </a:r>
            <a:endParaRPr lang="en-US" altLang="zh-CN" sz="1600" dirty="0">
              <a:solidFill>
                <a:srgbClr val="0000CC"/>
              </a:solidFill>
            </a:endParaRPr>
          </a:p>
          <a:p>
            <a:pPr>
              <a:lnSpc>
                <a:spcPct val="100000"/>
              </a:lnSpc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en-US" altLang="zh-CN" sz="1600" dirty="0">
                <a:solidFill>
                  <a:srgbClr val="0000CC"/>
                </a:solidFill>
              </a:rPr>
              <a:t>                   //</a:t>
            </a:r>
            <a:r>
              <a:rPr lang="en-US" altLang="zh-CN" sz="1600" dirty="0" err="1">
                <a:solidFill>
                  <a:srgbClr val="0000CC"/>
                </a:solidFill>
              </a:rPr>
              <a:t>goto</a:t>
            </a:r>
            <a:r>
              <a:rPr lang="en-US" altLang="zh-CN" sz="1600" dirty="0">
                <a:solidFill>
                  <a:srgbClr val="0000CC"/>
                </a:solidFill>
              </a:rPr>
              <a:t> EXIT;</a:t>
            </a:r>
            <a:r>
              <a:rPr lang="zh-CN" altLang="en-US" sz="1600" dirty="0">
                <a:solidFill>
                  <a:srgbClr val="0000CC"/>
                </a:solidFill>
              </a:rPr>
              <a:t>与</a:t>
            </a:r>
            <a:r>
              <a:rPr lang="en-US" altLang="zh-CN" sz="1600" dirty="0">
                <a:solidFill>
                  <a:srgbClr val="0000CC"/>
                </a:solidFill>
              </a:rPr>
              <a:t>EXIT</a:t>
            </a:r>
            <a:r>
              <a:rPr lang="zh-CN" altLang="en-US" sz="1600" dirty="0">
                <a:solidFill>
                  <a:srgbClr val="0000CC"/>
                </a:solidFill>
              </a:rPr>
              <a:t>之间不能声明定义变量；</a:t>
            </a:r>
            <a:endParaRPr lang="en-US" altLang="zh-CN" sz="1600" dirty="0">
              <a:solidFill>
                <a:srgbClr val="0000CC"/>
              </a:solidFill>
            </a:endParaRPr>
          </a:p>
          <a:p>
            <a:pPr>
              <a:lnSpc>
                <a:spcPct val="100000"/>
              </a:lnSpc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en-US" altLang="zh-CN" sz="1600" dirty="0">
                <a:solidFill>
                  <a:srgbClr val="000000"/>
                </a:solidFill>
              </a:rPr>
              <a:t>      return 0</a:t>
            </a:r>
            <a:r>
              <a:rPr lang="zh-CN" altLang="en-US" sz="1600" dirty="0">
                <a:solidFill>
                  <a:srgbClr val="000000"/>
                </a:solidFill>
              </a:rPr>
              <a:t>；</a:t>
            </a:r>
          </a:p>
          <a:p>
            <a:pPr>
              <a:lnSpc>
                <a:spcPct val="100000"/>
              </a:lnSpc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zh-CN" altLang="en-US" sz="1600" dirty="0">
                <a:solidFill>
                  <a:srgbClr val="000000"/>
                </a:solidFill>
              </a:rPr>
              <a:t> </a:t>
            </a:r>
            <a:r>
              <a:rPr lang="en-US" altLang="zh-CN" sz="1600" dirty="0">
                <a:solidFill>
                  <a:srgbClr val="000000"/>
                </a:solidFill>
              </a:rPr>
              <a:t>}</a:t>
            </a:r>
            <a:endParaRPr lang="zh-CN" altLang="en-US" sz="1600" dirty="0">
              <a:solidFill>
                <a:srgbClr val="000000"/>
              </a:solidFill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03319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0303DF"/>
                </a:solidFill>
              </a:rPr>
              <a:t>关系运算符</a:t>
            </a:r>
            <a:r>
              <a:rPr lang="zh-CN" altLang="en-US" dirty="0"/>
              <a:t>的优先级</a:t>
            </a:r>
            <a:r>
              <a:rPr lang="zh-CN" altLang="en-US" dirty="0">
                <a:solidFill>
                  <a:srgbClr val="C00000"/>
                </a:solidFill>
              </a:rPr>
              <a:t>低于</a:t>
            </a:r>
            <a:r>
              <a:rPr lang="zh-CN" altLang="en-US" dirty="0">
                <a:solidFill>
                  <a:srgbClr val="0303DF"/>
                </a:solidFill>
              </a:rPr>
              <a:t>算术运算符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dirty="0"/>
              <a:t>假设  </a:t>
            </a:r>
            <a:r>
              <a:rPr lang="en-US" altLang="zh-CN" sz="2000" dirty="0" err="1"/>
              <a:t>int</a:t>
            </a:r>
            <a:r>
              <a:rPr lang="en-US" altLang="zh-CN" sz="2000" dirty="0"/>
              <a:t> a=3,b=4,c=5,d=6;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dirty="0" smtClean="0"/>
              <a:t>问条件 </a:t>
            </a:r>
            <a:r>
              <a:rPr lang="en-US" altLang="zh-CN" sz="2000" dirty="0" err="1"/>
              <a:t>a+b</a:t>
            </a:r>
            <a:r>
              <a:rPr lang="en-US" altLang="zh-CN" sz="2000" dirty="0"/>
              <a:t>&gt;</a:t>
            </a:r>
            <a:r>
              <a:rPr lang="en-US" altLang="zh-CN" sz="2000" dirty="0" err="1"/>
              <a:t>c+d</a:t>
            </a:r>
            <a:r>
              <a:rPr lang="en-US" altLang="zh-CN" sz="2000" dirty="0"/>
              <a:t> </a:t>
            </a:r>
            <a:r>
              <a:rPr lang="zh-CN" altLang="en-US" sz="2000" dirty="0"/>
              <a:t>是否成立</a:t>
            </a:r>
            <a:r>
              <a:rPr lang="en-US" altLang="zh-CN" sz="2000" dirty="0"/>
              <a:t>?</a:t>
            </a:r>
          </a:p>
          <a:p>
            <a:pPr marL="971550" lvl="1"/>
            <a:r>
              <a:rPr lang="zh-CN" altLang="en-US" sz="1800" dirty="0"/>
              <a:t>由于</a:t>
            </a:r>
            <a:r>
              <a:rPr lang="zh-CN" altLang="en-US" sz="1800" dirty="0">
                <a:solidFill>
                  <a:srgbClr val="0000CC"/>
                </a:solidFill>
              </a:rPr>
              <a:t>算术运算符的优先级高于关系运算符的优先级</a:t>
            </a:r>
            <a:r>
              <a:rPr lang="zh-CN" altLang="en-US" sz="1800" dirty="0"/>
              <a:t>，因此先进行算数运算，再进行比较；</a:t>
            </a:r>
            <a:endParaRPr lang="en-US" altLang="zh-CN" sz="1800" dirty="0"/>
          </a:p>
          <a:p>
            <a:pPr marL="971550" lvl="1"/>
            <a:r>
              <a:rPr lang="en-US" altLang="zh-CN" sz="1800" dirty="0" err="1">
                <a:solidFill>
                  <a:srgbClr val="006600"/>
                </a:solidFill>
              </a:rPr>
              <a:t>a+b</a:t>
            </a:r>
            <a:r>
              <a:rPr lang="en-US" altLang="zh-CN" sz="1800" dirty="0">
                <a:solidFill>
                  <a:srgbClr val="006600"/>
                </a:solidFill>
              </a:rPr>
              <a:t>=7</a:t>
            </a:r>
            <a:r>
              <a:rPr lang="zh-CN" altLang="en-US" sz="1800" dirty="0">
                <a:solidFill>
                  <a:srgbClr val="006600"/>
                </a:solidFill>
              </a:rPr>
              <a:t>，</a:t>
            </a:r>
            <a:r>
              <a:rPr lang="en-US" altLang="zh-CN" sz="1800" dirty="0" err="1">
                <a:solidFill>
                  <a:srgbClr val="006600"/>
                </a:solidFill>
              </a:rPr>
              <a:t>c+d</a:t>
            </a:r>
            <a:r>
              <a:rPr lang="en-US" altLang="zh-CN" sz="1800" dirty="0">
                <a:solidFill>
                  <a:srgbClr val="006600"/>
                </a:solidFill>
              </a:rPr>
              <a:t>=11</a:t>
            </a:r>
            <a:r>
              <a:rPr lang="zh-CN" altLang="en-US" sz="1800" dirty="0">
                <a:solidFill>
                  <a:srgbClr val="006600"/>
                </a:solidFill>
              </a:rPr>
              <a:t>，因此</a:t>
            </a:r>
            <a:r>
              <a:rPr lang="en-US" altLang="zh-CN" sz="1800" dirty="0" err="1"/>
              <a:t>a+b</a:t>
            </a:r>
            <a:r>
              <a:rPr lang="en-US" altLang="zh-CN" sz="1800" dirty="0"/>
              <a:t>&gt;</a:t>
            </a:r>
            <a:r>
              <a:rPr lang="en-US" altLang="zh-CN" sz="1800" dirty="0" err="1"/>
              <a:t>c+d</a:t>
            </a:r>
            <a:r>
              <a:rPr lang="zh-CN" altLang="en-US" sz="1800" dirty="0">
                <a:solidFill>
                  <a:srgbClr val="C00000"/>
                </a:solidFill>
              </a:rPr>
              <a:t>不成立</a:t>
            </a:r>
            <a:r>
              <a:rPr lang="zh-CN" altLang="en-US" sz="1800" dirty="0">
                <a:solidFill>
                  <a:srgbClr val="0000CC"/>
                </a:solidFill>
              </a:rPr>
              <a:t>，</a:t>
            </a:r>
            <a:r>
              <a:rPr lang="en-US" altLang="zh-CN" sz="1800" dirty="0">
                <a:solidFill>
                  <a:srgbClr val="0000CC"/>
                </a:solidFill>
              </a:rPr>
              <a:t> </a:t>
            </a:r>
            <a:r>
              <a:rPr lang="en-US" altLang="zh-CN" sz="1800" dirty="0" err="1">
                <a:solidFill>
                  <a:srgbClr val="0000CC"/>
                </a:solidFill>
              </a:rPr>
              <a:t>a+b</a:t>
            </a:r>
            <a:r>
              <a:rPr lang="en-US" altLang="zh-CN" sz="1800" dirty="0">
                <a:solidFill>
                  <a:srgbClr val="0000CC"/>
                </a:solidFill>
              </a:rPr>
              <a:t>&gt;</a:t>
            </a:r>
            <a:r>
              <a:rPr lang="en-US" altLang="zh-CN" sz="1800" dirty="0" err="1">
                <a:solidFill>
                  <a:srgbClr val="0000CC"/>
                </a:solidFill>
              </a:rPr>
              <a:t>c+d</a:t>
            </a:r>
            <a:r>
              <a:rPr lang="zh-CN" altLang="en-US" sz="1800" dirty="0">
                <a:solidFill>
                  <a:srgbClr val="0000CC"/>
                </a:solidFill>
              </a:rPr>
              <a:t>的值为</a:t>
            </a:r>
            <a:r>
              <a:rPr lang="en-US" altLang="zh-CN" sz="1800" dirty="0">
                <a:solidFill>
                  <a:srgbClr val="0000CC"/>
                </a:solidFill>
              </a:rPr>
              <a:t>false</a:t>
            </a:r>
            <a:r>
              <a:rPr lang="zh-CN" altLang="en-US" sz="1800" dirty="0">
                <a:solidFill>
                  <a:srgbClr val="0000CC"/>
                </a:solidFill>
              </a:rPr>
              <a:t>，或</a:t>
            </a:r>
            <a:r>
              <a:rPr lang="en-US" altLang="zh-CN" sz="1800" dirty="0">
                <a:solidFill>
                  <a:srgbClr val="0000CC"/>
                </a:solidFill>
              </a:rPr>
              <a:t>0</a:t>
            </a:r>
          </a:p>
          <a:p>
            <a:pPr marL="971550" lvl="1"/>
            <a:r>
              <a:rPr lang="zh-CN" altLang="en-US" sz="1800" dirty="0">
                <a:solidFill>
                  <a:srgbClr val="C00000"/>
                </a:solidFill>
              </a:rPr>
              <a:t>建议：利用</a:t>
            </a:r>
            <a:r>
              <a:rPr lang="en-US" altLang="zh-CN" sz="1800" dirty="0">
                <a:solidFill>
                  <a:srgbClr val="C00000"/>
                </a:solidFill>
              </a:rPr>
              <a:t>()</a:t>
            </a:r>
            <a:r>
              <a:rPr lang="zh-CN" altLang="en-US" sz="1800" dirty="0">
                <a:solidFill>
                  <a:srgbClr val="C00000"/>
                </a:solidFill>
              </a:rPr>
              <a:t>加以限制，以便清晰明了；</a:t>
            </a:r>
            <a:endParaRPr lang="en-US" altLang="zh-CN" sz="1800" dirty="0">
              <a:solidFill>
                <a:srgbClr val="C00000"/>
              </a:solidFill>
            </a:endParaRPr>
          </a:p>
          <a:p>
            <a:pPr marL="1200150" lvl="2"/>
            <a:r>
              <a:rPr lang="zh-CN" altLang="en-US" sz="1800" dirty="0"/>
              <a:t>括号</a:t>
            </a:r>
            <a:r>
              <a:rPr lang="en-US" altLang="zh-CN" sz="1800" dirty="0"/>
              <a:t>()</a:t>
            </a:r>
            <a:r>
              <a:rPr lang="zh-CN" altLang="en-US" sz="1800" dirty="0"/>
              <a:t>运算符的优先级</a:t>
            </a:r>
            <a:r>
              <a:rPr lang="zh-CN" altLang="en-US" sz="1800" dirty="0">
                <a:solidFill>
                  <a:srgbClr val="FF0000"/>
                </a:solidFill>
              </a:rPr>
              <a:t>相当高</a:t>
            </a:r>
            <a:r>
              <a:rPr lang="zh-CN" altLang="en-US" sz="1800" dirty="0"/>
              <a:t>；</a:t>
            </a:r>
            <a:endParaRPr lang="en-US" altLang="zh-CN" sz="1800" dirty="0"/>
          </a:p>
          <a:p>
            <a:pPr marL="1200150" lvl="2"/>
            <a:r>
              <a:rPr lang="zh-CN" altLang="en-US" sz="1800" b="1" u="sng" dirty="0" smtClean="0">
                <a:solidFill>
                  <a:srgbClr val="C00000"/>
                </a:solidFill>
              </a:rPr>
              <a:t>强烈推荐采用：</a:t>
            </a:r>
            <a:r>
              <a:rPr lang="en-US" altLang="zh-CN" sz="1800" b="1" u="sng" dirty="0" smtClean="0">
                <a:solidFill>
                  <a:srgbClr val="C00000"/>
                </a:solidFill>
              </a:rPr>
              <a:t>(</a:t>
            </a:r>
            <a:r>
              <a:rPr lang="en-US" altLang="zh-CN" sz="1800" b="1" u="sng" dirty="0" err="1" smtClean="0">
                <a:solidFill>
                  <a:srgbClr val="0303DF"/>
                </a:solidFill>
              </a:rPr>
              <a:t>a+b</a:t>
            </a:r>
            <a:r>
              <a:rPr lang="en-US" altLang="zh-CN" sz="1800" b="1" u="sng" dirty="0">
                <a:solidFill>
                  <a:srgbClr val="C00000"/>
                </a:solidFill>
              </a:rPr>
              <a:t>) </a:t>
            </a:r>
            <a:r>
              <a:rPr lang="en-US" altLang="zh-CN" sz="1800" b="1" u="sng" dirty="0">
                <a:solidFill>
                  <a:srgbClr val="0303DF"/>
                </a:solidFill>
              </a:rPr>
              <a:t>&gt; </a:t>
            </a:r>
            <a:r>
              <a:rPr lang="en-US" altLang="zh-CN" sz="1800" b="1" u="sng" dirty="0">
                <a:solidFill>
                  <a:srgbClr val="C00000"/>
                </a:solidFill>
              </a:rPr>
              <a:t>(</a:t>
            </a:r>
            <a:r>
              <a:rPr lang="en-US" altLang="zh-CN" sz="1800" b="1" u="sng" dirty="0" err="1">
                <a:solidFill>
                  <a:srgbClr val="0303DF"/>
                </a:solidFill>
              </a:rPr>
              <a:t>c+d</a:t>
            </a:r>
            <a:r>
              <a:rPr lang="en-US" altLang="zh-CN" sz="1800" b="1" u="sng" dirty="0" smtClean="0">
                <a:solidFill>
                  <a:srgbClr val="C00000"/>
                </a:solidFill>
              </a:rPr>
              <a:t>)</a:t>
            </a:r>
            <a:r>
              <a:rPr lang="zh-CN" altLang="en-US" sz="1800" b="1" u="sng" dirty="0">
                <a:solidFill>
                  <a:srgbClr val="C00000"/>
                </a:solidFill>
              </a:rPr>
              <a:t> </a:t>
            </a:r>
            <a:r>
              <a:rPr lang="zh-CN" altLang="en-US" sz="1800" b="1" u="sng" dirty="0" smtClean="0"/>
              <a:t>进行</a:t>
            </a:r>
            <a:r>
              <a:rPr lang="zh-CN" altLang="en-US" sz="1800" b="1" u="sng" dirty="0"/>
              <a:t>清晰</a:t>
            </a:r>
            <a:r>
              <a:rPr lang="zh-CN" altLang="en-US" sz="1800" b="1" u="sng" dirty="0" smtClean="0"/>
              <a:t>表达</a:t>
            </a:r>
            <a:endParaRPr lang="en-US" altLang="zh-CN" sz="1800" b="1" u="sng" dirty="0">
              <a:solidFill>
                <a:srgbClr val="0303DF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dirty="0"/>
              <a:t>问 </a:t>
            </a:r>
            <a:r>
              <a:rPr lang="en-US" altLang="zh-CN" sz="2000" dirty="0"/>
              <a:t>a*10= =c*d </a:t>
            </a:r>
            <a:r>
              <a:rPr lang="zh-CN" altLang="en-US" sz="2000" dirty="0"/>
              <a:t>是否成立</a:t>
            </a:r>
            <a:r>
              <a:rPr lang="en-US" altLang="zh-CN" sz="2000" dirty="0"/>
              <a:t>?</a:t>
            </a:r>
          </a:p>
          <a:p>
            <a:pPr marL="971550" lvl="1"/>
            <a:r>
              <a:rPr lang="zh-CN" altLang="en-US" sz="1800" dirty="0"/>
              <a:t>先进行算数运算，再进行比较；</a:t>
            </a:r>
            <a:endParaRPr lang="en-US" altLang="zh-CN" sz="1800" dirty="0"/>
          </a:p>
          <a:p>
            <a:pPr marL="971550" lvl="1"/>
            <a:r>
              <a:rPr lang="en-US" altLang="zh-CN" sz="1800" dirty="0">
                <a:solidFill>
                  <a:srgbClr val="006600"/>
                </a:solidFill>
              </a:rPr>
              <a:t>a*10=30</a:t>
            </a:r>
            <a:r>
              <a:rPr lang="zh-CN" altLang="en-US" sz="1800" dirty="0">
                <a:solidFill>
                  <a:srgbClr val="006600"/>
                </a:solidFill>
              </a:rPr>
              <a:t>，</a:t>
            </a:r>
            <a:r>
              <a:rPr lang="en-US" altLang="zh-CN" sz="1800" dirty="0">
                <a:solidFill>
                  <a:srgbClr val="006600"/>
                </a:solidFill>
              </a:rPr>
              <a:t>c*d=30</a:t>
            </a:r>
            <a:r>
              <a:rPr lang="zh-CN" altLang="en-US" sz="1800" dirty="0">
                <a:solidFill>
                  <a:srgbClr val="006600"/>
                </a:solidFill>
              </a:rPr>
              <a:t>，因此条件</a:t>
            </a:r>
            <a:r>
              <a:rPr lang="en-US" altLang="zh-CN" sz="1800" dirty="0"/>
              <a:t>a*10= =c*d</a:t>
            </a:r>
            <a:r>
              <a:rPr lang="zh-CN" altLang="en-US" sz="1800" dirty="0">
                <a:solidFill>
                  <a:srgbClr val="C00000"/>
                </a:solidFill>
              </a:rPr>
              <a:t>成立，</a:t>
            </a:r>
            <a:r>
              <a:rPr lang="zh-CN" altLang="en-US" sz="1800" dirty="0">
                <a:solidFill>
                  <a:srgbClr val="0000CC"/>
                </a:solidFill>
              </a:rPr>
              <a:t>值为</a:t>
            </a:r>
            <a:r>
              <a:rPr lang="en-US" altLang="zh-CN" sz="1800" dirty="0">
                <a:solidFill>
                  <a:srgbClr val="0000CC"/>
                </a:solidFill>
              </a:rPr>
              <a:t>true</a:t>
            </a:r>
            <a:r>
              <a:rPr lang="zh-CN" altLang="en-US" sz="1800" dirty="0">
                <a:solidFill>
                  <a:srgbClr val="0000CC"/>
                </a:solidFill>
              </a:rPr>
              <a:t>，或</a:t>
            </a:r>
            <a:r>
              <a:rPr lang="en-US" altLang="zh-CN" sz="1800" dirty="0">
                <a:solidFill>
                  <a:srgbClr val="0000CC"/>
                </a:solidFill>
              </a:rPr>
              <a:t>1</a:t>
            </a:r>
            <a:r>
              <a:rPr lang="zh-CN" altLang="en-US" sz="1800" dirty="0">
                <a:solidFill>
                  <a:srgbClr val="0000CC"/>
                </a:solidFill>
              </a:rPr>
              <a:t>；</a:t>
            </a:r>
            <a:endParaRPr lang="en-US" altLang="zh-CN" sz="1800" dirty="0">
              <a:solidFill>
                <a:srgbClr val="C00000"/>
              </a:solidFill>
            </a:endParaRPr>
          </a:p>
          <a:p>
            <a:pPr marL="971550" lvl="1"/>
            <a:r>
              <a:rPr lang="zh-CN" altLang="en-US" sz="1800" b="1" u="sng" dirty="0">
                <a:solidFill>
                  <a:srgbClr val="C00000"/>
                </a:solidFill>
              </a:rPr>
              <a:t>强烈推荐采用：</a:t>
            </a:r>
            <a:r>
              <a:rPr lang="en-US" altLang="zh-CN" sz="1800" b="1" u="sng" dirty="0" smtClean="0"/>
              <a:t>(</a:t>
            </a:r>
            <a:r>
              <a:rPr lang="en-US" altLang="zh-CN" sz="1800" b="1" u="sng" dirty="0"/>
              <a:t>a*10) = = (c*d)  </a:t>
            </a:r>
            <a:r>
              <a:rPr lang="zh-CN" altLang="en-US" sz="1800" b="1" u="sng" dirty="0" smtClean="0"/>
              <a:t>进行清晰表达</a:t>
            </a:r>
            <a:endParaRPr lang="en-US" altLang="zh-CN" sz="1800" b="1" u="sng" dirty="0">
              <a:solidFill>
                <a:srgbClr val="C00000"/>
              </a:solidFill>
            </a:endParaRPr>
          </a:p>
          <a:p>
            <a:pPr marL="971550" lvl="1"/>
            <a:endParaRPr lang="en-US" altLang="zh-CN" dirty="0"/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zh-CN" dirty="0"/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zh-CN" dirty="0"/>
          </a:p>
          <a:p>
            <a:pPr marL="342900" indent="-342900">
              <a:buFont typeface="Wingdings" panose="05000000000000000000" pitchFamily="2" charset="2"/>
              <a:buChar char="l"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54938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利用循环结构</a:t>
            </a:r>
            <a:r>
              <a:rPr lang="en-US" altLang="zh-CN" dirty="0"/>
              <a:t>+</a:t>
            </a:r>
            <a:r>
              <a:rPr lang="zh-CN" altLang="en-US" dirty="0"/>
              <a:t>枚举</a:t>
            </a:r>
            <a:r>
              <a:rPr lang="en-US" altLang="zh-CN" dirty="0"/>
              <a:t>(</a:t>
            </a:r>
            <a:r>
              <a:rPr lang="zh-CN" altLang="en-US" dirty="0"/>
              <a:t>穷举</a:t>
            </a:r>
            <a:r>
              <a:rPr lang="en-US" altLang="zh-CN" dirty="0"/>
              <a:t>)</a:t>
            </a:r>
            <a:r>
              <a:rPr lang="zh-CN" altLang="en-US" dirty="0"/>
              <a:t>解</a:t>
            </a:r>
            <a:r>
              <a:rPr lang="zh-CN" altLang="en-US" dirty="0">
                <a:solidFill>
                  <a:srgbClr val="0000CC"/>
                </a:solidFill>
              </a:rPr>
              <a:t>整数解</a:t>
            </a:r>
            <a:r>
              <a:rPr lang="zh-CN" altLang="en-US" dirty="0"/>
              <a:t>方程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zh-CN" dirty="0"/>
              <a:t>3</a:t>
            </a:r>
            <a:r>
              <a:rPr lang="zh-CN" altLang="en-US" dirty="0"/>
              <a:t>位密码锁的密码由下述方程确定，如何打开该密码锁？</a:t>
            </a:r>
            <a:endParaRPr lang="en-US" altLang="zh-CN" dirty="0"/>
          </a:p>
          <a:p>
            <a:pPr lvl="1">
              <a:buNone/>
            </a:pPr>
            <a:r>
              <a:rPr lang="en-US" altLang="zh-CN" sz="2400" dirty="0"/>
              <a:t>2x+3y+z==28</a:t>
            </a:r>
          </a:p>
          <a:p>
            <a:pPr lvl="1">
              <a:buNone/>
            </a:pPr>
            <a:r>
              <a:rPr lang="en-US" altLang="zh-CN" sz="2400" dirty="0"/>
              <a:t>x-y+2z==12</a:t>
            </a:r>
          </a:p>
          <a:p>
            <a:pPr lvl="1">
              <a:buNone/>
            </a:pPr>
            <a:r>
              <a:rPr lang="en-US" altLang="zh-CN" sz="2400" dirty="0"/>
              <a:t>x+2y-z==6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zh-CN" dirty="0"/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zh-CN" dirty="0"/>
          </a:p>
          <a:p>
            <a:pPr marL="342900" indent="-342900">
              <a:buFont typeface="Wingdings" panose="05000000000000000000" pitchFamily="2" charset="2"/>
              <a:buChar char="l"/>
            </a:pPr>
            <a:endParaRPr lang="zh-CN" altLang="en-US" dirty="0"/>
          </a:p>
        </p:txBody>
      </p:sp>
      <p:sp>
        <p:nvSpPr>
          <p:cNvPr id="4" name="圆角矩形标注 3"/>
          <p:cNvSpPr/>
          <p:nvPr/>
        </p:nvSpPr>
        <p:spPr bwMode="auto">
          <a:xfrm>
            <a:off x="4006735" y="2377439"/>
            <a:ext cx="2926080" cy="1180407"/>
          </a:xfrm>
          <a:prstGeom prst="wedgeRoundRectCallout">
            <a:avLst>
              <a:gd name="adj1" fmla="val -21117"/>
              <a:gd name="adj2" fmla="val 51689"/>
              <a:gd name="adj3" fmla="val 16667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en-US" altLang="zh-CN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Fact: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lang="en-US" altLang="zh-CN" sz="1600" dirty="0">
                <a:solidFill>
                  <a:srgbClr val="000000"/>
                </a:solidFill>
                <a:ea typeface="宋体" panose="02010600030101010101" pitchFamily="2" charset="-122"/>
              </a:rPr>
              <a:t> </a:t>
            </a:r>
            <a:r>
              <a:rPr lang="en-US" altLang="zh-CN" sz="1600" dirty="0" smtClean="0">
                <a:solidFill>
                  <a:srgbClr val="000000"/>
                </a:solidFill>
                <a:ea typeface="宋体" panose="02010600030101010101" pitchFamily="2" charset="-122"/>
              </a:rPr>
              <a:t>  </a:t>
            </a:r>
            <a:r>
              <a:rPr lang="zh-CN" altLang="en-US" sz="1600" dirty="0" smtClean="0">
                <a:solidFill>
                  <a:srgbClr val="000000"/>
                </a:solidFill>
                <a:ea typeface="宋体" panose="02010600030101010101" pitchFamily="2" charset="-122"/>
              </a:rPr>
              <a:t>变量</a:t>
            </a:r>
            <a:r>
              <a:rPr lang="en-US" altLang="zh-CN" sz="1600" dirty="0" err="1" smtClean="0">
                <a:solidFill>
                  <a:srgbClr val="000000"/>
                </a:solidFill>
                <a:ea typeface="宋体" panose="02010600030101010101" pitchFamily="2" charset="-122"/>
              </a:rPr>
              <a:t>x</a:t>
            </a:r>
            <a:r>
              <a:rPr kumimoji="0" lang="en-US" altLang="zh-CN" sz="16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,y,z</a:t>
            </a:r>
            <a:r>
              <a:rPr kumimoji="0" lang="zh-CN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都是整数</a:t>
            </a:r>
            <a:endParaRPr kumimoji="0" lang="en-US" altLang="zh-CN" sz="16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en-US" altLang="zh-CN" sz="16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zh-CN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可以利用循环枚举</a:t>
            </a:r>
          </a:p>
        </p:txBody>
      </p:sp>
    </p:spTree>
    <p:extLst>
      <p:ext uri="{BB962C8B-B14F-4D97-AF65-F5344CB8AC3E}">
        <p14:creationId xmlns:p14="http://schemas.microsoft.com/office/powerpoint/2010/main" val="2775795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7030A0"/>
                </a:solidFill>
              </a:rPr>
              <a:t>课后练习：</a:t>
            </a:r>
            <a:r>
              <a:rPr lang="zh-CN" altLang="en-US" dirty="0" smtClean="0"/>
              <a:t>利用</a:t>
            </a:r>
            <a:r>
              <a:rPr lang="zh-CN" altLang="en-US" dirty="0"/>
              <a:t>循环结构</a:t>
            </a:r>
            <a:r>
              <a:rPr lang="en-US" altLang="zh-CN" dirty="0"/>
              <a:t>+</a:t>
            </a:r>
            <a:r>
              <a:rPr lang="zh-CN" altLang="en-US" dirty="0"/>
              <a:t>枚举</a:t>
            </a:r>
            <a:r>
              <a:rPr lang="en-US" altLang="zh-CN" dirty="0"/>
              <a:t>(</a:t>
            </a:r>
            <a:r>
              <a:rPr lang="zh-CN" altLang="en-US" dirty="0"/>
              <a:t>穷举</a:t>
            </a:r>
            <a:r>
              <a:rPr lang="en-US" altLang="zh-CN" dirty="0"/>
              <a:t>)</a:t>
            </a:r>
            <a:r>
              <a:rPr lang="zh-CN" altLang="en-US" dirty="0"/>
              <a:t>解整数解方程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dirty="0">
                <a:solidFill>
                  <a:srgbClr val="000000"/>
                </a:solidFill>
              </a:rPr>
              <a:t>#include &lt;</a:t>
            </a:r>
            <a:r>
              <a:rPr lang="en-US" altLang="zh-CN" sz="1600" dirty="0" err="1">
                <a:solidFill>
                  <a:srgbClr val="000000"/>
                </a:solidFill>
              </a:rPr>
              <a:t>stdio.h</a:t>
            </a:r>
            <a:r>
              <a:rPr lang="en-US" altLang="zh-CN" sz="1600" dirty="0">
                <a:solidFill>
                  <a:srgbClr val="000000"/>
                </a:solidFill>
              </a:rPr>
              <a:t>&gt;</a:t>
            </a:r>
          </a:p>
          <a:p>
            <a:pPr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dirty="0" err="1">
                <a:solidFill>
                  <a:srgbClr val="000000"/>
                </a:solidFill>
              </a:rPr>
              <a:t>int</a:t>
            </a:r>
            <a:r>
              <a:rPr lang="en-US" altLang="zh-CN" sz="1600" dirty="0">
                <a:solidFill>
                  <a:srgbClr val="000000"/>
                </a:solidFill>
              </a:rPr>
              <a:t> main(</a:t>
            </a:r>
            <a:r>
              <a:rPr lang="en-US" altLang="zh-CN" sz="1600" dirty="0" err="1">
                <a:solidFill>
                  <a:srgbClr val="000000"/>
                </a:solidFill>
              </a:rPr>
              <a:t>int</a:t>
            </a:r>
            <a:r>
              <a:rPr lang="en-US" altLang="zh-CN" sz="1600" dirty="0">
                <a:solidFill>
                  <a:srgbClr val="000000"/>
                </a:solidFill>
              </a:rPr>
              <a:t> </a:t>
            </a:r>
            <a:r>
              <a:rPr lang="en-US" altLang="zh-CN" sz="1600" dirty="0" err="1">
                <a:solidFill>
                  <a:srgbClr val="000000"/>
                </a:solidFill>
              </a:rPr>
              <a:t>argc</a:t>
            </a:r>
            <a:r>
              <a:rPr lang="en-US" altLang="zh-CN" sz="1600" dirty="0">
                <a:solidFill>
                  <a:srgbClr val="000000"/>
                </a:solidFill>
              </a:rPr>
              <a:t>, char* </a:t>
            </a:r>
            <a:r>
              <a:rPr lang="en-US" altLang="zh-CN" sz="1600" dirty="0" err="1">
                <a:solidFill>
                  <a:srgbClr val="000000"/>
                </a:solidFill>
              </a:rPr>
              <a:t>argv</a:t>
            </a:r>
            <a:r>
              <a:rPr lang="en-US" altLang="zh-CN" sz="1600" dirty="0">
                <a:solidFill>
                  <a:srgbClr val="000000"/>
                </a:solidFill>
              </a:rPr>
              <a:t>[])</a:t>
            </a:r>
          </a:p>
          <a:p>
            <a:pPr>
              <a:spcBef>
                <a:spcPts val="0"/>
              </a:spcBef>
              <a:buNone/>
            </a:pPr>
            <a:r>
              <a:rPr lang="en-US" altLang="zh-CN" sz="1600" dirty="0">
                <a:solidFill>
                  <a:srgbClr val="000000"/>
                </a:solidFill>
              </a:rPr>
              <a:t>{</a:t>
            </a:r>
          </a:p>
          <a:p>
            <a:pPr>
              <a:spcBef>
                <a:spcPts val="0"/>
              </a:spcBef>
              <a:buNone/>
            </a:pPr>
            <a:r>
              <a:rPr lang="en-US" altLang="zh-CN" sz="1600" dirty="0">
                <a:solidFill>
                  <a:srgbClr val="000000"/>
                </a:solidFill>
              </a:rPr>
              <a:t>    short </a:t>
            </a:r>
            <a:r>
              <a:rPr lang="en-US" altLang="zh-CN" sz="1600" dirty="0" err="1">
                <a:solidFill>
                  <a:srgbClr val="000000"/>
                </a:solidFill>
              </a:rPr>
              <a:t>x,y,z</a:t>
            </a:r>
            <a:r>
              <a:rPr lang="en-US" altLang="zh-CN" sz="1600" dirty="0">
                <a:solidFill>
                  <a:srgbClr val="000000"/>
                </a:solidFill>
              </a:rPr>
              <a:t>;</a:t>
            </a:r>
          </a:p>
          <a:p>
            <a:pPr>
              <a:spcBef>
                <a:spcPts val="0"/>
              </a:spcBef>
              <a:buNone/>
            </a:pPr>
            <a:r>
              <a:rPr lang="en-US" altLang="zh-CN" sz="1600" dirty="0">
                <a:solidFill>
                  <a:srgbClr val="000000"/>
                </a:solidFill>
              </a:rPr>
              <a:t>    </a:t>
            </a:r>
            <a:r>
              <a:rPr lang="en-US" altLang="zh-CN" sz="1600" dirty="0">
                <a:solidFill>
                  <a:srgbClr val="7030A0"/>
                </a:solidFill>
              </a:rPr>
              <a:t>for (x=0;x&lt;=9;x++)      //</a:t>
            </a:r>
            <a:r>
              <a:rPr lang="zh-CN" altLang="en-US" sz="1600" dirty="0">
                <a:solidFill>
                  <a:srgbClr val="7030A0"/>
                </a:solidFill>
              </a:rPr>
              <a:t>密码由数字</a:t>
            </a:r>
            <a:r>
              <a:rPr lang="en-US" altLang="zh-CN" sz="1600" dirty="0">
                <a:solidFill>
                  <a:srgbClr val="7030A0"/>
                </a:solidFill>
              </a:rPr>
              <a:t>0~9</a:t>
            </a:r>
            <a:r>
              <a:rPr lang="zh-CN" altLang="en-US" sz="1600" dirty="0">
                <a:solidFill>
                  <a:srgbClr val="7030A0"/>
                </a:solidFill>
              </a:rPr>
              <a:t>组成</a:t>
            </a:r>
            <a:endParaRPr lang="en-US" altLang="zh-CN" sz="1600" dirty="0">
              <a:solidFill>
                <a:srgbClr val="7030A0"/>
              </a:solidFill>
            </a:endParaRPr>
          </a:p>
          <a:p>
            <a:pPr>
              <a:spcBef>
                <a:spcPts val="0"/>
              </a:spcBef>
              <a:buNone/>
            </a:pPr>
            <a:r>
              <a:rPr lang="en-US" altLang="zh-CN" sz="1600" dirty="0">
                <a:solidFill>
                  <a:srgbClr val="7030A0"/>
                </a:solidFill>
              </a:rPr>
              <a:t>       for (y=0;y&lt;=9;y++)</a:t>
            </a:r>
          </a:p>
          <a:p>
            <a:pPr>
              <a:spcBef>
                <a:spcPts val="0"/>
              </a:spcBef>
              <a:buNone/>
            </a:pPr>
            <a:r>
              <a:rPr lang="en-US" altLang="zh-CN" sz="1600" dirty="0">
                <a:solidFill>
                  <a:srgbClr val="7030A0"/>
                </a:solidFill>
              </a:rPr>
              <a:t>    	   for (z=0;z&lt;=9;z++)</a:t>
            </a:r>
          </a:p>
          <a:p>
            <a:pPr>
              <a:spcBef>
                <a:spcPts val="0"/>
              </a:spcBef>
              <a:buNone/>
            </a:pPr>
            <a:r>
              <a:rPr lang="en-US" altLang="zh-CN" sz="1600" dirty="0">
                <a:solidFill>
                  <a:srgbClr val="000000"/>
                </a:solidFill>
              </a:rPr>
              <a:t>	       </a:t>
            </a:r>
            <a:r>
              <a:rPr lang="en-US" altLang="zh-CN" sz="1600" dirty="0">
                <a:solidFill>
                  <a:srgbClr val="0000CC"/>
                </a:solidFill>
              </a:rPr>
              <a:t>if (x-y+2*z==12)&amp;&amp;(x+2*y-z==6)&amp;&amp; ((2*x+3*</a:t>
            </a:r>
            <a:r>
              <a:rPr lang="en-US" altLang="zh-CN" sz="1600" dirty="0" err="1">
                <a:solidFill>
                  <a:srgbClr val="0000CC"/>
                </a:solidFill>
              </a:rPr>
              <a:t>y+z</a:t>
            </a:r>
            <a:r>
              <a:rPr lang="en-US" altLang="zh-CN" sz="1600" dirty="0">
                <a:solidFill>
                  <a:srgbClr val="0000CC"/>
                </a:solidFill>
              </a:rPr>
              <a:t>==28))</a:t>
            </a:r>
          </a:p>
          <a:p>
            <a:pPr>
              <a:spcBef>
                <a:spcPts val="0"/>
              </a:spcBef>
              <a:buNone/>
            </a:pPr>
            <a:r>
              <a:rPr lang="en-US" altLang="zh-CN" sz="1600" dirty="0">
                <a:solidFill>
                  <a:srgbClr val="000000"/>
                </a:solidFill>
              </a:rPr>
              <a:t>	       {</a:t>
            </a:r>
          </a:p>
          <a:p>
            <a:pPr>
              <a:spcBef>
                <a:spcPts val="0"/>
              </a:spcBef>
              <a:buNone/>
            </a:pPr>
            <a:r>
              <a:rPr lang="en-US" altLang="zh-CN" sz="1600" dirty="0">
                <a:solidFill>
                  <a:srgbClr val="000000"/>
                </a:solidFill>
              </a:rPr>
              <a:t>		   </a:t>
            </a:r>
            <a:r>
              <a:rPr lang="en-US" altLang="zh-CN" sz="1600" dirty="0" err="1">
                <a:solidFill>
                  <a:srgbClr val="000000"/>
                </a:solidFill>
              </a:rPr>
              <a:t>printf</a:t>
            </a:r>
            <a:r>
              <a:rPr lang="en-US" altLang="zh-CN" sz="1600" dirty="0">
                <a:solidFill>
                  <a:srgbClr val="000000"/>
                </a:solidFill>
              </a:rPr>
              <a:t> ("Solution: x=%</a:t>
            </a:r>
            <a:r>
              <a:rPr lang="en-US" altLang="zh-CN" sz="1600" dirty="0" err="1">
                <a:solidFill>
                  <a:srgbClr val="000000"/>
                </a:solidFill>
              </a:rPr>
              <a:t>hd</a:t>
            </a:r>
            <a:r>
              <a:rPr lang="en-US" altLang="zh-CN" sz="1600" dirty="0">
                <a:solidFill>
                  <a:srgbClr val="000000"/>
                </a:solidFill>
              </a:rPr>
              <a:t>, y=%</a:t>
            </a:r>
            <a:r>
              <a:rPr lang="en-US" altLang="zh-CN" sz="1600" dirty="0" err="1">
                <a:solidFill>
                  <a:srgbClr val="000000"/>
                </a:solidFill>
              </a:rPr>
              <a:t>hd,z</a:t>
            </a:r>
            <a:r>
              <a:rPr lang="en-US" altLang="zh-CN" sz="1600" dirty="0">
                <a:solidFill>
                  <a:srgbClr val="000000"/>
                </a:solidFill>
              </a:rPr>
              <a:t>=%</a:t>
            </a:r>
            <a:r>
              <a:rPr lang="en-US" altLang="zh-CN" sz="1600" dirty="0" err="1">
                <a:solidFill>
                  <a:srgbClr val="000000"/>
                </a:solidFill>
              </a:rPr>
              <a:t>hd</a:t>
            </a:r>
            <a:r>
              <a:rPr lang="en-US" altLang="zh-CN" sz="1600" dirty="0">
                <a:solidFill>
                  <a:srgbClr val="000000"/>
                </a:solidFill>
              </a:rPr>
              <a:t>\n",</a:t>
            </a:r>
            <a:r>
              <a:rPr lang="en-US" altLang="zh-CN" sz="1600" dirty="0" err="1">
                <a:solidFill>
                  <a:srgbClr val="000000"/>
                </a:solidFill>
              </a:rPr>
              <a:t>x,y,z</a:t>
            </a:r>
            <a:r>
              <a:rPr lang="en-US" altLang="zh-CN" sz="1600" dirty="0">
                <a:solidFill>
                  <a:srgbClr val="000000"/>
                </a:solidFill>
              </a:rPr>
              <a:t>);</a:t>
            </a:r>
          </a:p>
          <a:p>
            <a:pPr>
              <a:spcBef>
                <a:spcPts val="0"/>
              </a:spcBef>
              <a:buNone/>
            </a:pPr>
            <a:r>
              <a:rPr lang="en-US" altLang="zh-CN" sz="1600" dirty="0">
                <a:solidFill>
                  <a:srgbClr val="000000"/>
                </a:solidFill>
              </a:rPr>
              <a:t>                       </a:t>
            </a:r>
            <a:r>
              <a:rPr lang="en-US" altLang="zh-CN" sz="1600" dirty="0" smtClean="0">
                <a:solidFill>
                  <a:srgbClr val="000000"/>
                </a:solidFill>
              </a:rPr>
              <a:t>       </a:t>
            </a:r>
            <a:r>
              <a:rPr lang="en-US" altLang="zh-CN" sz="1600" dirty="0">
                <a:solidFill>
                  <a:srgbClr val="000000"/>
                </a:solidFill>
              </a:rPr>
              <a:t>//</a:t>
            </a:r>
            <a:r>
              <a:rPr lang="zh-CN" altLang="en-US" sz="1600" dirty="0">
                <a:solidFill>
                  <a:srgbClr val="000000"/>
                </a:solidFill>
              </a:rPr>
              <a:t>由于有唯一解，找到解后可退出循环</a:t>
            </a:r>
            <a:endParaRPr lang="en-US" altLang="zh-CN" sz="1600" dirty="0">
              <a:solidFill>
                <a:srgbClr val="000000"/>
              </a:solidFill>
            </a:endParaRPr>
          </a:p>
          <a:p>
            <a:pPr>
              <a:spcBef>
                <a:spcPts val="0"/>
              </a:spcBef>
              <a:buNone/>
            </a:pPr>
            <a:r>
              <a:rPr lang="en-US" altLang="zh-CN" sz="1600" dirty="0">
                <a:solidFill>
                  <a:srgbClr val="000000"/>
                </a:solidFill>
              </a:rPr>
              <a:t>		   </a:t>
            </a:r>
            <a:r>
              <a:rPr lang="en-US" altLang="zh-CN" sz="1600" dirty="0" err="1">
                <a:solidFill>
                  <a:srgbClr val="000000"/>
                </a:solidFill>
              </a:rPr>
              <a:t>goto</a:t>
            </a:r>
            <a:r>
              <a:rPr lang="en-US" altLang="zh-CN" sz="1600" dirty="0">
                <a:solidFill>
                  <a:srgbClr val="000000"/>
                </a:solidFill>
              </a:rPr>
              <a:t> EXIT;</a:t>
            </a:r>
          </a:p>
          <a:p>
            <a:pPr>
              <a:spcBef>
                <a:spcPts val="0"/>
              </a:spcBef>
              <a:buNone/>
            </a:pPr>
            <a:r>
              <a:rPr lang="en-US" altLang="zh-CN" sz="1600" dirty="0">
                <a:solidFill>
                  <a:srgbClr val="000000"/>
                </a:solidFill>
              </a:rPr>
              <a:t>                 }</a:t>
            </a:r>
          </a:p>
          <a:p>
            <a:pPr>
              <a:spcBef>
                <a:spcPts val="0"/>
              </a:spcBef>
              <a:buNone/>
            </a:pPr>
            <a:r>
              <a:rPr lang="en-US" altLang="zh-CN" sz="1600" dirty="0">
                <a:solidFill>
                  <a:srgbClr val="000000"/>
                </a:solidFill>
              </a:rPr>
              <a:t>    </a:t>
            </a:r>
            <a:r>
              <a:rPr lang="en-US" altLang="zh-CN" sz="1600" dirty="0" err="1">
                <a:solidFill>
                  <a:srgbClr val="000000"/>
                </a:solidFill>
              </a:rPr>
              <a:t>printtf</a:t>
            </a:r>
            <a:r>
              <a:rPr lang="en-US" altLang="zh-CN" sz="1600" dirty="0">
                <a:solidFill>
                  <a:srgbClr val="000000"/>
                </a:solidFill>
              </a:rPr>
              <a:t>(“No solution</a:t>
            </a:r>
            <a:r>
              <a:rPr lang="zh-CN" altLang="en-US" sz="1600" dirty="0">
                <a:solidFill>
                  <a:srgbClr val="000000"/>
                </a:solidFill>
              </a:rPr>
              <a:t>！</a:t>
            </a:r>
            <a:r>
              <a:rPr lang="en-US" altLang="zh-CN" sz="1600" dirty="0">
                <a:solidFill>
                  <a:srgbClr val="000000"/>
                </a:solidFill>
              </a:rPr>
              <a:t>\n”);</a:t>
            </a:r>
          </a:p>
          <a:p>
            <a:pPr>
              <a:spcBef>
                <a:spcPts val="0"/>
              </a:spcBef>
              <a:buNone/>
            </a:pPr>
            <a:r>
              <a:rPr lang="en-US" altLang="zh-CN" sz="1600" dirty="0">
                <a:solidFill>
                  <a:srgbClr val="000000"/>
                </a:solidFill>
              </a:rPr>
              <a:t>    return 0;</a:t>
            </a:r>
          </a:p>
          <a:p>
            <a:pPr>
              <a:spcBef>
                <a:spcPts val="0"/>
              </a:spcBef>
              <a:buNone/>
            </a:pPr>
            <a:r>
              <a:rPr lang="en-US" altLang="zh-CN" sz="1600" dirty="0">
                <a:solidFill>
                  <a:srgbClr val="000000"/>
                </a:solidFill>
              </a:rPr>
              <a:t>    EXIT: </a:t>
            </a:r>
            <a:r>
              <a:rPr lang="en-US" altLang="zh-CN" sz="1600" dirty="0" smtClean="0">
                <a:solidFill>
                  <a:srgbClr val="000000"/>
                </a:solidFill>
              </a:rPr>
              <a:t>;</a:t>
            </a:r>
            <a:endParaRPr lang="en-US" altLang="zh-CN" sz="1600" dirty="0">
              <a:solidFill>
                <a:srgbClr val="000000"/>
              </a:solidFill>
            </a:endParaRPr>
          </a:p>
          <a:p>
            <a:pPr>
              <a:spcBef>
                <a:spcPts val="0"/>
              </a:spcBef>
              <a:buNone/>
            </a:pPr>
            <a:r>
              <a:rPr lang="en-US" altLang="zh-CN" sz="1600" dirty="0">
                <a:solidFill>
                  <a:srgbClr val="000000"/>
                </a:solidFill>
              </a:rPr>
              <a:t>    return 0</a:t>
            </a:r>
            <a:r>
              <a:rPr lang="zh-CN" altLang="en-US" sz="1600" dirty="0">
                <a:solidFill>
                  <a:srgbClr val="000000"/>
                </a:solidFill>
              </a:rPr>
              <a:t>；</a:t>
            </a:r>
            <a:endParaRPr lang="en-US" altLang="zh-CN" sz="1600" dirty="0">
              <a:solidFill>
                <a:srgbClr val="000000"/>
              </a:solidFill>
            </a:endParaRPr>
          </a:p>
          <a:p>
            <a:pPr>
              <a:spcBef>
                <a:spcPts val="0"/>
              </a:spcBef>
              <a:buNone/>
            </a:pPr>
            <a:r>
              <a:rPr lang="en-US" altLang="zh-CN" sz="1600" dirty="0">
                <a:solidFill>
                  <a:srgbClr val="000000"/>
                </a:solidFill>
              </a:rPr>
              <a:t>}</a:t>
            </a:r>
            <a:endParaRPr lang="zh-CN" altLang="en-US" sz="16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6220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7030A0"/>
                </a:solidFill>
              </a:rPr>
              <a:t>课后练习：</a:t>
            </a:r>
            <a:r>
              <a:rPr lang="zh-CN" altLang="en-US" b="1" dirty="0" smtClean="0"/>
              <a:t>百</a:t>
            </a:r>
            <a:r>
              <a:rPr lang="zh-CN" altLang="en-US" b="1" dirty="0"/>
              <a:t>元百鸡问题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zh-CN" dirty="0"/>
              <a:t>100</a:t>
            </a:r>
            <a:r>
              <a:rPr lang="zh-CN" altLang="en-US" dirty="0"/>
              <a:t>元买</a:t>
            </a:r>
            <a:r>
              <a:rPr lang="en-US" altLang="zh-CN" dirty="0"/>
              <a:t>100</a:t>
            </a:r>
            <a:r>
              <a:rPr lang="zh-CN" altLang="en-US" dirty="0"/>
              <a:t>只鸡，公鸡</a:t>
            </a:r>
            <a:r>
              <a:rPr lang="en-US" altLang="zh-CN" dirty="0"/>
              <a:t>5</a:t>
            </a:r>
            <a:r>
              <a:rPr lang="zh-CN" altLang="en-US" dirty="0"/>
              <a:t>元一只，母鸡三元一只，小鸡一元</a:t>
            </a:r>
            <a:r>
              <a:rPr lang="en-US" altLang="zh-CN" dirty="0"/>
              <a:t>3</a:t>
            </a:r>
            <a:r>
              <a:rPr lang="zh-CN" altLang="en-US" dirty="0"/>
              <a:t>只，问：应各种鸡各买几只？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67488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百元百鸡问题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zh-CN" sz="1600" dirty="0"/>
              <a:t>100</a:t>
            </a:r>
            <a:r>
              <a:rPr lang="zh-CN" altLang="en-US" sz="1600" dirty="0"/>
              <a:t>元买</a:t>
            </a:r>
            <a:r>
              <a:rPr lang="en-US" altLang="zh-CN" sz="1600" dirty="0"/>
              <a:t>100</a:t>
            </a:r>
            <a:r>
              <a:rPr lang="zh-CN" altLang="en-US" sz="1600" dirty="0"/>
              <a:t>只鸡，公鸡</a:t>
            </a:r>
            <a:r>
              <a:rPr lang="en-US" altLang="zh-CN" sz="1600" dirty="0"/>
              <a:t>5</a:t>
            </a:r>
            <a:r>
              <a:rPr lang="zh-CN" altLang="en-US" sz="1600" dirty="0"/>
              <a:t>元一只，母鸡三元一只，小鸡一元</a:t>
            </a:r>
            <a:r>
              <a:rPr lang="en-US" altLang="zh-CN" sz="1600" dirty="0"/>
              <a:t>3</a:t>
            </a:r>
            <a:r>
              <a:rPr lang="zh-CN" altLang="en-US" sz="1600" dirty="0"/>
              <a:t>只，问：各种鸡可各买多少只？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1600" dirty="0">
                <a:solidFill>
                  <a:srgbClr val="000000"/>
                </a:solidFill>
              </a:rPr>
              <a:t>设可买公鸡</a:t>
            </a:r>
            <a:r>
              <a:rPr lang="en-US" altLang="zh-CN" sz="1600" dirty="0">
                <a:solidFill>
                  <a:srgbClr val="000000"/>
                </a:solidFill>
              </a:rPr>
              <a:t>x</a:t>
            </a:r>
            <a:r>
              <a:rPr lang="zh-CN" altLang="en-US" sz="1600" dirty="0">
                <a:solidFill>
                  <a:srgbClr val="000000"/>
                </a:solidFill>
              </a:rPr>
              <a:t>只，母鸡</a:t>
            </a:r>
            <a:r>
              <a:rPr lang="en-US" altLang="zh-CN" sz="1600" dirty="0">
                <a:solidFill>
                  <a:srgbClr val="000000"/>
                </a:solidFill>
              </a:rPr>
              <a:t>y</a:t>
            </a:r>
            <a:r>
              <a:rPr lang="zh-CN" altLang="en-US" sz="1600" dirty="0">
                <a:solidFill>
                  <a:srgbClr val="000000"/>
                </a:solidFill>
              </a:rPr>
              <a:t>只，小鸡</a:t>
            </a:r>
            <a:r>
              <a:rPr lang="en-US" altLang="zh-CN" sz="1600" dirty="0">
                <a:solidFill>
                  <a:srgbClr val="000000"/>
                </a:solidFill>
              </a:rPr>
              <a:t>z</a:t>
            </a:r>
            <a:r>
              <a:rPr lang="zh-CN" altLang="en-US" sz="1600" dirty="0">
                <a:solidFill>
                  <a:srgbClr val="000000"/>
                </a:solidFill>
              </a:rPr>
              <a:t>只</a:t>
            </a:r>
            <a:endParaRPr lang="en-US" altLang="zh-CN" sz="1600" dirty="0">
              <a:solidFill>
                <a:srgbClr val="0000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1600" dirty="0">
                <a:solidFill>
                  <a:srgbClr val="000000"/>
                </a:solidFill>
              </a:rPr>
              <a:t>根据题意，有</a:t>
            </a:r>
            <a:r>
              <a:rPr lang="en-US" altLang="zh-CN" sz="1600" dirty="0" err="1">
                <a:solidFill>
                  <a:srgbClr val="000000"/>
                </a:solidFill>
              </a:rPr>
              <a:t>x+y+z</a:t>
            </a:r>
            <a:r>
              <a:rPr lang="en-US" altLang="zh-CN" sz="1600" dirty="0">
                <a:solidFill>
                  <a:srgbClr val="000000"/>
                </a:solidFill>
              </a:rPr>
              <a:t>=100</a:t>
            </a:r>
            <a:r>
              <a:rPr lang="zh-CN" altLang="en-US" sz="1600" dirty="0">
                <a:solidFill>
                  <a:srgbClr val="000000"/>
                </a:solidFill>
              </a:rPr>
              <a:t>，</a:t>
            </a:r>
            <a:r>
              <a:rPr lang="en-US" altLang="zh-CN" sz="1600" dirty="0">
                <a:solidFill>
                  <a:srgbClr val="000000"/>
                </a:solidFill>
              </a:rPr>
              <a:t>5x+3y+z/3=100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1600" dirty="0">
                <a:solidFill>
                  <a:srgbClr val="000000"/>
                </a:solidFill>
              </a:rPr>
              <a:t>伪代码：</a:t>
            </a:r>
            <a:endParaRPr lang="en-US" altLang="zh-CN" sz="1600" dirty="0">
              <a:solidFill>
                <a:srgbClr val="000000"/>
              </a:solidFill>
            </a:endParaRPr>
          </a:p>
          <a:p>
            <a:pPr>
              <a:spcBef>
                <a:spcPts val="600"/>
              </a:spcBef>
              <a:buNone/>
            </a:pPr>
            <a:r>
              <a:rPr lang="en-US" altLang="zh-CN" sz="1600" dirty="0">
                <a:solidFill>
                  <a:srgbClr val="000000"/>
                </a:solidFill>
              </a:rPr>
              <a:t>    </a:t>
            </a:r>
            <a:r>
              <a:rPr lang="en-US" altLang="zh-CN" sz="1600" dirty="0" smtClean="0">
                <a:solidFill>
                  <a:srgbClr val="000000"/>
                </a:solidFill>
              </a:rPr>
              <a:t>   for </a:t>
            </a:r>
            <a:r>
              <a:rPr lang="en-US" altLang="zh-CN" sz="1600" dirty="0">
                <a:solidFill>
                  <a:srgbClr val="000000"/>
                </a:solidFill>
              </a:rPr>
              <a:t>(x=0;x&lt;=100;x++)</a:t>
            </a:r>
          </a:p>
          <a:p>
            <a:pPr>
              <a:spcBef>
                <a:spcPts val="600"/>
              </a:spcBef>
              <a:buNone/>
            </a:pPr>
            <a:r>
              <a:rPr lang="en-US" altLang="zh-CN" sz="1600" dirty="0">
                <a:solidFill>
                  <a:srgbClr val="000000"/>
                </a:solidFill>
              </a:rPr>
              <a:t>       </a:t>
            </a:r>
            <a:r>
              <a:rPr lang="en-US" altLang="zh-CN" sz="1600" dirty="0" smtClean="0">
                <a:solidFill>
                  <a:srgbClr val="000000"/>
                </a:solidFill>
              </a:rPr>
              <a:t>   for </a:t>
            </a:r>
            <a:r>
              <a:rPr lang="en-US" altLang="zh-CN" sz="1600" dirty="0">
                <a:solidFill>
                  <a:srgbClr val="000000"/>
                </a:solidFill>
              </a:rPr>
              <a:t>(y=0;y&lt;=100;y++)</a:t>
            </a:r>
          </a:p>
          <a:p>
            <a:pPr>
              <a:spcBef>
                <a:spcPts val="600"/>
              </a:spcBef>
              <a:buNone/>
            </a:pPr>
            <a:r>
              <a:rPr lang="en-US" altLang="zh-CN" sz="1600" dirty="0">
                <a:solidFill>
                  <a:srgbClr val="000000"/>
                </a:solidFill>
              </a:rPr>
              <a:t>         </a:t>
            </a:r>
            <a:r>
              <a:rPr lang="en-US" altLang="zh-CN" sz="1600" dirty="0" smtClean="0">
                <a:solidFill>
                  <a:srgbClr val="000000"/>
                </a:solidFill>
              </a:rPr>
              <a:t>     for </a:t>
            </a:r>
            <a:r>
              <a:rPr lang="en-US" altLang="zh-CN" sz="1600" dirty="0">
                <a:solidFill>
                  <a:srgbClr val="000000"/>
                </a:solidFill>
              </a:rPr>
              <a:t>(z=0;z&lt;=100;z++)</a:t>
            </a:r>
          </a:p>
          <a:p>
            <a:pPr>
              <a:spcBef>
                <a:spcPts val="600"/>
              </a:spcBef>
              <a:buNone/>
            </a:pPr>
            <a:r>
              <a:rPr lang="en-US" altLang="zh-CN" sz="1600" dirty="0"/>
              <a:t>              </a:t>
            </a:r>
            <a:r>
              <a:rPr lang="en-US" altLang="zh-CN" sz="1600" dirty="0" smtClean="0"/>
              <a:t>    </a:t>
            </a:r>
            <a:r>
              <a:rPr lang="zh-CN" altLang="en-US" sz="1600" dirty="0" smtClean="0">
                <a:solidFill>
                  <a:srgbClr val="006600"/>
                </a:solidFill>
              </a:rPr>
              <a:t>如果 </a:t>
            </a:r>
            <a:r>
              <a:rPr lang="en-US" altLang="zh-CN" sz="1600" dirty="0" err="1">
                <a:solidFill>
                  <a:srgbClr val="006600"/>
                </a:solidFill>
              </a:rPr>
              <a:t>x+y+z</a:t>
            </a:r>
            <a:r>
              <a:rPr lang="en-US" altLang="zh-CN" sz="1600" dirty="0">
                <a:solidFill>
                  <a:srgbClr val="006600"/>
                </a:solidFill>
              </a:rPr>
              <a:t>=100</a:t>
            </a:r>
            <a:r>
              <a:rPr lang="zh-CN" altLang="en-US" sz="1600" dirty="0">
                <a:solidFill>
                  <a:srgbClr val="006600"/>
                </a:solidFill>
              </a:rPr>
              <a:t>，并且</a:t>
            </a:r>
            <a:r>
              <a:rPr lang="en-US" altLang="zh-CN" sz="1600" dirty="0">
                <a:solidFill>
                  <a:srgbClr val="006600"/>
                </a:solidFill>
              </a:rPr>
              <a:t>5x+4y+z/3=100</a:t>
            </a:r>
            <a:r>
              <a:rPr lang="zh-CN" altLang="en-US" sz="1600" dirty="0">
                <a:solidFill>
                  <a:srgbClr val="006600"/>
                </a:solidFill>
              </a:rPr>
              <a:t>，</a:t>
            </a:r>
            <a:endParaRPr lang="en-US" altLang="zh-CN" sz="1600" dirty="0">
              <a:solidFill>
                <a:srgbClr val="006600"/>
              </a:solidFill>
            </a:endParaRPr>
          </a:p>
          <a:p>
            <a:pPr>
              <a:spcBef>
                <a:spcPts val="600"/>
              </a:spcBef>
              <a:buNone/>
            </a:pPr>
            <a:r>
              <a:rPr lang="en-US" altLang="zh-CN" sz="1600" dirty="0"/>
              <a:t>              </a:t>
            </a:r>
            <a:r>
              <a:rPr lang="en-US" altLang="zh-CN" sz="1600" dirty="0" smtClean="0"/>
              <a:t>    </a:t>
            </a:r>
            <a:r>
              <a:rPr lang="zh-CN" altLang="en-US" sz="1600" dirty="0" smtClean="0">
                <a:solidFill>
                  <a:srgbClr val="7030A0"/>
                </a:solidFill>
              </a:rPr>
              <a:t>则</a:t>
            </a:r>
            <a:r>
              <a:rPr lang="zh-CN" altLang="en-US" sz="1600" dirty="0">
                <a:solidFill>
                  <a:srgbClr val="7030A0"/>
                </a:solidFill>
              </a:rPr>
              <a:t>输出解</a:t>
            </a:r>
            <a:r>
              <a:rPr lang="en-US" altLang="zh-CN" sz="1600" dirty="0">
                <a:solidFill>
                  <a:srgbClr val="7030A0"/>
                </a:solidFill>
              </a:rPr>
              <a:t>(</a:t>
            </a:r>
            <a:r>
              <a:rPr lang="en-US" altLang="zh-CN" sz="1600" dirty="0" err="1">
                <a:solidFill>
                  <a:srgbClr val="7030A0"/>
                </a:solidFill>
              </a:rPr>
              <a:t>x,y,z</a:t>
            </a:r>
            <a:r>
              <a:rPr lang="en-US" altLang="zh-CN" sz="1600" dirty="0">
                <a:solidFill>
                  <a:srgbClr val="7030A0"/>
                </a:solidFill>
              </a:rPr>
              <a:t>)   </a:t>
            </a:r>
          </a:p>
          <a:p>
            <a:pPr>
              <a:spcBef>
                <a:spcPts val="600"/>
              </a:spcBef>
              <a:buNone/>
            </a:pPr>
            <a:r>
              <a:rPr lang="en-US" altLang="zh-CN" sz="1600" dirty="0">
                <a:solidFill>
                  <a:srgbClr val="0303DF"/>
                </a:solidFill>
              </a:rPr>
              <a:t>             </a:t>
            </a:r>
            <a:r>
              <a:rPr lang="en-US" altLang="zh-CN" sz="1600" dirty="0" smtClean="0">
                <a:solidFill>
                  <a:srgbClr val="0303DF"/>
                </a:solidFill>
              </a:rPr>
              <a:t>    //</a:t>
            </a:r>
            <a:r>
              <a:rPr lang="zh-CN" altLang="en-US" sz="1600" dirty="0">
                <a:solidFill>
                  <a:srgbClr val="0303DF"/>
                </a:solidFill>
              </a:rPr>
              <a:t>注：合理安排逻辑表达式中各条件的顺序可提高程序的执行效率</a:t>
            </a:r>
            <a:endParaRPr lang="en-US" altLang="zh-CN" sz="1600" dirty="0">
              <a:solidFill>
                <a:srgbClr val="0303DF"/>
              </a:solidFill>
            </a:endParaRPr>
          </a:p>
          <a:p>
            <a:pPr>
              <a:spcBef>
                <a:spcPts val="600"/>
              </a:spcBef>
              <a:buNone/>
            </a:pPr>
            <a:r>
              <a:rPr lang="en-US" altLang="zh-CN" sz="1600" dirty="0">
                <a:solidFill>
                  <a:srgbClr val="7030A0"/>
                </a:solidFill>
              </a:rPr>
              <a:t>     </a:t>
            </a:r>
            <a:r>
              <a:rPr lang="zh-CN" altLang="en-US" sz="1600" dirty="0">
                <a:solidFill>
                  <a:srgbClr val="7030A0"/>
                </a:solidFill>
              </a:rPr>
              <a:t>如果循环结束后，没有满足条件的</a:t>
            </a:r>
            <a:r>
              <a:rPr lang="en-US" altLang="zh-CN" sz="1600" dirty="0" err="1">
                <a:solidFill>
                  <a:srgbClr val="7030A0"/>
                </a:solidFill>
              </a:rPr>
              <a:t>x,y,z</a:t>
            </a:r>
            <a:r>
              <a:rPr lang="zh-CN" altLang="en-US" sz="1600" dirty="0">
                <a:solidFill>
                  <a:srgbClr val="7030A0"/>
                </a:solidFill>
              </a:rPr>
              <a:t>，输出无解；</a:t>
            </a:r>
            <a:endParaRPr lang="en-US" altLang="zh-CN" sz="1600" dirty="0">
              <a:solidFill>
                <a:srgbClr val="7030A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zh-CN" sz="1600" dirty="0">
              <a:solidFill>
                <a:srgbClr val="7030A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zh-CN" dirty="0"/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zh-CN" dirty="0"/>
          </a:p>
          <a:p>
            <a:pPr marL="342900" indent="-342900">
              <a:buFont typeface="Wingdings" panose="05000000000000000000" pitchFamily="2" charset="2"/>
              <a:buChar char="l"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45559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7030A0"/>
                </a:solidFill>
              </a:rPr>
              <a:t>课后练习</a:t>
            </a:r>
            <a:r>
              <a:rPr lang="zh-CN" altLang="en-US" dirty="0" smtClean="0">
                <a:solidFill>
                  <a:srgbClr val="7030A0"/>
                </a:solidFill>
              </a:rPr>
              <a:t>：计算</a:t>
            </a:r>
            <a:r>
              <a:rPr lang="en-US" altLang="zh-CN" dirty="0" smtClean="0">
                <a:solidFill>
                  <a:srgbClr val="7030A0"/>
                </a:solidFill>
              </a:rPr>
              <a:t>sin(x)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85775" y="1135063"/>
                <a:ext cx="8442094" cy="5345112"/>
              </a:xfrm>
            </p:spPr>
            <p:txBody>
              <a:bodyPr/>
              <a:lstStyle/>
              <a:p>
                <a:pPr marL="342900" indent="-342900">
                  <a:buFont typeface="Wingdings" panose="05000000000000000000" pitchFamily="2" charset="2"/>
                  <a:buChar char="l"/>
                </a:pPr>
                <a:r>
                  <a:rPr lang="en-US" altLang="zh-CN" dirty="0" smtClean="0"/>
                  <a:t>sin(x)</a:t>
                </a:r>
                <a:r>
                  <a:rPr lang="zh-CN" altLang="en-US" dirty="0" smtClean="0"/>
                  <a:t>的级数展开式</a:t>
                </a:r>
                <a:endParaRPr lang="en-US" altLang="zh-CN" dirty="0" smtClean="0"/>
              </a:p>
              <a:p>
                <a:pPr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18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num>
                        <m:den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3!</m:t>
                          </m:r>
                        </m:den>
                      </m:f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p>
                          </m:sSup>
                        </m:num>
                        <m:den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altLang="zh-CN" sz="1800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zh-CN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p>
                          </m:sSup>
                        </m:num>
                        <m:den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+…=</m:t>
                      </m:r>
                      <m:nary>
                        <m:naryPr>
                          <m:chr m:val="∑"/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altLang="zh-CN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CN" sz="1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1800" b="0" i="1" smtClean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altLang="zh-CN" sz="18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altLang="zh-CN" sz="1800" b="0" i="1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altLang="zh-CN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CN" sz="1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altLang="zh-CN" sz="18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altLang="zh-CN" sz="18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</m:num>
                            <m:den>
                              <m:d>
                                <m:dPr>
                                  <m:ctrlPr>
                                    <a:rPr lang="en-US" altLang="zh-CN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altLang="zh-CN" sz="18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altLang="zh-CN" sz="18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!</m:t>
                              </m:r>
                            </m:den>
                          </m:f>
                        </m:e>
                      </m:nary>
                      <m:r>
                        <a:rPr lang="zh-CN" altLang="en-US" sz="1800" i="1">
                          <a:latin typeface="Cambria Math" panose="02040503050406030204" pitchFamily="18" charset="0"/>
                        </a:rPr>
                        <m:t>，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CN" altLang="en-US" sz="1800" i="1" smtClean="0">
                          <a:latin typeface="Cambria Math" panose="02040503050406030204" pitchFamily="18" charset="0"/>
                        </a:rPr>
                        <m:t>∞</m:t>
                      </m:r>
                      <m:r>
                        <a:rPr lang="en-US" altLang="zh-CN" sz="1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&lt;∞</m:t>
                      </m:r>
                    </m:oMath>
                  </m:oMathPara>
                </a14:m>
                <a:endParaRPr lang="en-US" altLang="zh-CN" sz="1800" dirty="0"/>
              </a:p>
              <a:p>
                <a:pPr marL="342900" indent="-342900">
                  <a:buFont typeface="Wingdings" panose="05000000000000000000" pitchFamily="2" charset="2"/>
                  <a:buChar char="l"/>
                </a:pPr>
                <a:r>
                  <a:rPr lang="zh-CN" altLang="en-US" dirty="0" smtClean="0"/>
                  <a:t>提示：</a:t>
                </a:r>
                <a:endParaRPr lang="en-US" altLang="zh-CN" dirty="0" smtClean="0"/>
              </a:p>
              <a:p>
                <a:pPr marL="971550" lvl="1"/>
                <a:r>
                  <a:rPr lang="zh-CN" altLang="en-US" dirty="0" smtClean="0"/>
                  <a:t>当精度要求比较高，迭代次数比较多时，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!</m:t>
                    </m:r>
                  </m:oMath>
                </a14:m>
                <a:r>
                  <a:rPr lang="zh-CN" altLang="en-US" dirty="0" smtClean="0"/>
                  <a:t>容易溢出；</a:t>
                </a:r>
                <a:endParaRPr lang="en-US" altLang="zh-CN" dirty="0" smtClean="0"/>
              </a:p>
              <a:p>
                <a:pPr marL="971550" lvl="1"/>
                <a:r>
                  <a:rPr lang="zh-CN" altLang="en-US" dirty="0" smtClean="0"/>
                  <a:t>当</a:t>
                </a:r>
                <a:r>
                  <a:rPr lang="en-US" altLang="zh-CN" dirty="0" smtClean="0"/>
                  <a:t>x</a:t>
                </a:r>
                <a:r>
                  <a:rPr lang="zh-CN" altLang="en-US" dirty="0" smtClean="0"/>
                  <a:t>比较大时，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zh-CN" altLang="en-US" dirty="0" smtClean="0"/>
                  <a:t>容易溢出；</a:t>
                </a:r>
                <a:endParaRPr lang="en-US" altLang="zh-CN" dirty="0" smtClean="0"/>
              </a:p>
              <a:p>
                <a:pPr marL="971550" lvl="1"/>
                <a:r>
                  <a:rPr lang="zh-CN" altLang="en-US" dirty="0" smtClean="0"/>
                  <a:t>考虑一种解决方案，对于比较大的</a:t>
                </a:r>
                <a:r>
                  <a:rPr lang="en-US" altLang="zh-CN" dirty="0" smtClean="0"/>
                  <a:t>x</a:t>
                </a:r>
                <a:r>
                  <a:rPr lang="zh-CN" altLang="en-US" dirty="0" smtClean="0"/>
                  <a:t>与</a:t>
                </a:r>
                <a:r>
                  <a:rPr lang="en-US" altLang="zh-CN" dirty="0" smtClean="0"/>
                  <a:t>n</a:t>
                </a:r>
                <a:r>
                  <a:rPr lang="zh-CN" altLang="en-US" dirty="0" smtClean="0"/>
                  <a:t>，避免出现溢出；</a:t>
                </a:r>
                <a:endParaRPr lang="en-US" altLang="zh-CN" dirty="0" smtClean="0"/>
              </a:p>
              <a:p>
                <a:pPr marL="342900" indent="-342900">
                  <a:buFont typeface="Wingdings" panose="05000000000000000000" pitchFamily="2" charset="2"/>
                  <a:buChar char="l"/>
                </a:pPr>
                <a:r>
                  <a:rPr lang="zh-CN" altLang="en-US" dirty="0" smtClean="0"/>
                  <a:t>当要求精度比较高，</a:t>
                </a:r>
                <a:r>
                  <a:rPr lang="zh-CN" altLang="en-US" dirty="0" smtClean="0">
                    <a:solidFill>
                      <a:srgbClr val="0000CC"/>
                    </a:solidFill>
                  </a:rPr>
                  <a:t>如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rgbClr val="0000CC"/>
                        </a:solidFill>
                        <a:latin typeface="Cambria Math" panose="02040503050406030204" pitchFamily="18" charset="0"/>
                      </a:rPr>
                      <m:t>|</m:t>
                    </m:r>
                    <m:f>
                      <m:fPr>
                        <m:ctrlPr>
                          <a:rPr lang="en-US" altLang="zh-CN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i="1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 altLang="zh-CN" i="1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</a:rPr>
                              <m:t>n</m:t>
                            </m:r>
                          </m:sup>
                        </m:sSup>
                      </m:num>
                      <m:den>
                        <m:r>
                          <a:rPr lang="en-US" altLang="zh-CN" b="0" i="1" smtClean="0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  <m:t>!</m:t>
                        </m:r>
                      </m:den>
                    </m:f>
                    <m:r>
                      <a:rPr lang="en-US" altLang="zh-CN" b="0" i="1" smtClean="0">
                        <a:solidFill>
                          <a:srgbClr val="0000CC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zh-CN" i="1">
                        <a:solidFill>
                          <a:srgbClr val="0000C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altLang="zh-CN" i="1" smtClean="0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CN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b="0" i="1" smtClean="0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200</m:t>
                        </m:r>
                      </m:sup>
                    </m:sSup>
                  </m:oMath>
                </a14:m>
                <a:r>
                  <a:rPr lang="zh-CN" altLang="en-US" dirty="0" smtClean="0"/>
                  <a:t>时，停止循环，输出结果。</a:t>
                </a:r>
                <a:endParaRPr lang="en-US" altLang="zh-CN" dirty="0" smtClean="0"/>
              </a:p>
              <a:p>
                <a:pPr marL="342900" indent="-342900">
                  <a:buFont typeface="Wingdings" panose="05000000000000000000" pitchFamily="2" charset="2"/>
                  <a:buChar char="l"/>
                </a:pPr>
                <a:r>
                  <a:rPr lang="zh-CN" altLang="en-US" dirty="0" smtClean="0"/>
                  <a:t>将自己的计算结果与</a:t>
                </a:r>
                <a:r>
                  <a:rPr lang="en-US" altLang="zh-CN" dirty="0" smtClean="0"/>
                  <a:t>C</a:t>
                </a:r>
                <a:r>
                  <a:rPr lang="zh-CN" altLang="en-US" dirty="0" smtClean="0"/>
                  <a:t>库函数</a:t>
                </a:r>
                <a:r>
                  <a:rPr lang="en-US" altLang="zh-CN" dirty="0" smtClean="0"/>
                  <a:t>sin(x)</a:t>
                </a:r>
                <a:r>
                  <a:rPr lang="zh-CN" altLang="en-US" dirty="0" smtClean="0"/>
                  <a:t>的结果做一比较</a:t>
                </a:r>
                <a:endParaRPr lang="en-US" altLang="zh-CN" dirty="0" smtClean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85775" y="1135063"/>
                <a:ext cx="8442094" cy="5345112"/>
              </a:xfrm>
              <a:blipFill>
                <a:blip r:embed="rId2"/>
                <a:stretch>
                  <a:fillRect l="-144" t="-19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AutoShape 2" descr="https://bkimg.cdn.bcebos.com/formula/4a7c858e1ed257c7aea8d52c0edaf3a4.sv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4363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rgbClr val="7030A0"/>
                </a:solidFill>
              </a:rPr>
              <a:t>实验：</a:t>
            </a:r>
            <a:r>
              <a:rPr lang="zh-CN" altLang="en-US" dirty="0" smtClean="0"/>
              <a:t>喝</a:t>
            </a:r>
            <a:r>
              <a:rPr lang="zh-CN" altLang="en-US" dirty="0"/>
              <a:t>不完的啤酒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zh-CN" dirty="0"/>
              <a:t>啤酒</a:t>
            </a:r>
            <a:r>
              <a:rPr lang="en-US" altLang="zh-CN" dirty="0"/>
              <a:t>2</a:t>
            </a:r>
            <a:r>
              <a:rPr lang="zh-CN" altLang="zh-CN" dirty="0"/>
              <a:t>元</a:t>
            </a:r>
            <a:r>
              <a:rPr lang="en-US" altLang="zh-CN" dirty="0"/>
              <a:t>1</a:t>
            </a:r>
            <a:r>
              <a:rPr lang="zh-CN" altLang="zh-CN" dirty="0"/>
              <a:t>瓶，</a:t>
            </a:r>
            <a:r>
              <a:rPr lang="en-US" altLang="zh-CN" dirty="0"/>
              <a:t>2</a:t>
            </a:r>
            <a:r>
              <a:rPr lang="zh-CN" altLang="zh-CN" dirty="0"/>
              <a:t>个空瓶换</a:t>
            </a:r>
            <a:r>
              <a:rPr lang="en-US" altLang="zh-CN" dirty="0"/>
              <a:t>1</a:t>
            </a:r>
            <a:r>
              <a:rPr lang="zh-CN" altLang="zh-CN" dirty="0"/>
              <a:t>瓶，</a:t>
            </a:r>
            <a:r>
              <a:rPr lang="en-US" altLang="zh-CN" dirty="0"/>
              <a:t>4</a:t>
            </a:r>
            <a:r>
              <a:rPr lang="zh-CN" altLang="zh-CN" dirty="0"/>
              <a:t>个瓶盖换</a:t>
            </a:r>
            <a:r>
              <a:rPr lang="en-US" altLang="zh-CN" dirty="0"/>
              <a:t>1</a:t>
            </a:r>
            <a:r>
              <a:rPr lang="zh-CN" altLang="zh-CN" dirty="0"/>
              <a:t>瓶，问</a:t>
            </a:r>
            <a:r>
              <a:rPr lang="en-US" altLang="zh-CN" dirty="0"/>
              <a:t>10</a:t>
            </a:r>
            <a:r>
              <a:rPr lang="zh-CN" altLang="zh-CN" dirty="0"/>
              <a:t>元钱最多可以喝几瓶？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zh-CN" dirty="0"/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dirty="0"/>
              <a:t>参考答案：</a:t>
            </a:r>
            <a:endParaRPr lang="en-US" altLang="zh-CN" dirty="0"/>
          </a:p>
          <a:p>
            <a:pPr marL="971550" lvl="1"/>
            <a:r>
              <a:rPr lang="zh-CN" altLang="en-US" sz="1800" dirty="0" smtClean="0">
                <a:solidFill>
                  <a:srgbClr val="7030A0"/>
                </a:solidFill>
              </a:rPr>
              <a:t>如果</a:t>
            </a:r>
            <a:r>
              <a:rPr lang="zh-CN" altLang="zh-CN" sz="1800" dirty="0" smtClean="0">
                <a:solidFill>
                  <a:srgbClr val="7030A0"/>
                </a:solidFill>
              </a:rPr>
              <a:t>不</a:t>
            </a:r>
            <a:r>
              <a:rPr lang="zh-CN" altLang="zh-CN" sz="1800" dirty="0">
                <a:solidFill>
                  <a:srgbClr val="7030A0"/>
                </a:solidFill>
              </a:rPr>
              <a:t>允许赊账</a:t>
            </a:r>
            <a:r>
              <a:rPr lang="zh-CN" altLang="zh-CN" sz="1800" dirty="0"/>
              <a:t>：喝瓶酒</a:t>
            </a:r>
            <a:r>
              <a:rPr lang="en-US" altLang="zh-CN" sz="1800" dirty="0"/>
              <a:t>15</a:t>
            </a:r>
            <a:r>
              <a:rPr lang="zh-CN" altLang="zh-CN" sz="1800" dirty="0"/>
              <a:t>瓶，剩余空瓶</a:t>
            </a:r>
            <a:r>
              <a:rPr lang="en-US" altLang="zh-CN" sz="1800" dirty="0"/>
              <a:t>1</a:t>
            </a:r>
            <a:r>
              <a:rPr lang="zh-CN" altLang="zh-CN" sz="1800" dirty="0"/>
              <a:t>个，瓶盖</a:t>
            </a:r>
            <a:r>
              <a:rPr lang="en-US" altLang="zh-CN" sz="1800" dirty="0"/>
              <a:t>3</a:t>
            </a:r>
            <a:r>
              <a:rPr lang="zh-CN" altLang="zh-CN" sz="1800" dirty="0"/>
              <a:t>个，钱</a:t>
            </a:r>
            <a:r>
              <a:rPr lang="en-US" altLang="zh-CN" sz="1800" dirty="0"/>
              <a:t>0</a:t>
            </a:r>
            <a:r>
              <a:rPr lang="zh-CN" altLang="zh-CN" sz="1800" dirty="0"/>
              <a:t>元；</a:t>
            </a:r>
          </a:p>
          <a:p>
            <a:pPr marL="971550" lvl="1"/>
            <a:r>
              <a:rPr lang="zh-CN" altLang="zh-CN" sz="1800" dirty="0">
                <a:solidFill>
                  <a:srgbClr val="7030A0"/>
                </a:solidFill>
              </a:rPr>
              <a:t>如果允许赊账</a:t>
            </a:r>
            <a:r>
              <a:rPr lang="zh-CN" altLang="zh-CN" sz="1800" dirty="0"/>
              <a:t>，最多可以喝</a:t>
            </a:r>
            <a:r>
              <a:rPr lang="en-US" altLang="zh-CN" sz="1800" dirty="0"/>
              <a:t>20</a:t>
            </a:r>
            <a:r>
              <a:rPr lang="zh-CN" altLang="zh-CN" sz="1800" dirty="0"/>
              <a:t>瓶</a:t>
            </a:r>
            <a:r>
              <a:rPr lang="zh-CN" altLang="en-US" sz="1800" dirty="0"/>
              <a:t>；</a:t>
            </a:r>
            <a:endParaRPr lang="zh-CN" altLang="zh-CN" sz="1800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69652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332BE8-D83D-4232-B428-999C2F6655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rgbClr val="7030A0"/>
                </a:solidFill>
              </a:rPr>
              <a:t>实验：</a:t>
            </a:r>
            <a:r>
              <a:rPr lang="zh-CN" altLang="en-US" dirty="0" smtClean="0"/>
              <a:t>取</a:t>
            </a:r>
            <a:r>
              <a:rPr lang="zh-CN" altLang="en-US" dirty="0"/>
              <a:t>球问题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D78D21B-1E61-4AF0-AC9A-BE2B5FB380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zh-CN" sz="2000" dirty="0"/>
              <a:t>口袋中有红、黄、蓝、白、黑</a:t>
            </a:r>
            <a:r>
              <a:rPr lang="en-US" altLang="zh-CN" sz="2000" dirty="0"/>
              <a:t>5</a:t>
            </a:r>
            <a:r>
              <a:rPr lang="zh-CN" altLang="zh-CN" sz="2000" dirty="0"/>
              <a:t>种颜色的球若干个；</a:t>
            </a:r>
          </a:p>
          <a:p>
            <a:pPr marL="342900" indent="-342900"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zh-CN" sz="2000" dirty="0"/>
              <a:t>每次从口袋中先后取出</a:t>
            </a:r>
            <a:r>
              <a:rPr lang="en-US" altLang="zh-CN" sz="2000" dirty="0"/>
              <a:t>3</a:t>
            </a:r>
            <a:r>
              <a:rPr lang="zh-CN" altLang="zh-CN" sz="2000" dirty="0"/>
              <a:t>个球，计算得到</a:t>
            </a:r>
            <a:r>
              <a:rPr lang="en-US" altLang="zh-CN" sz="2000" dirty="0"/>
              <a:t>3</a:t>
            </a:r>
            <a:r>
              <a:rPr lang="zh-CN" altLang="zh-CN" sz="2000" dirty="0"/>
              <a:t>种不同色的球的可能取法，输出每种排列的情况；</a:t>
            </a:r>
          </a:p>
          <a:p>
            <a:pPr marL="342900" indent="-342900"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zh-CN" sz="2000" dirty="0">
                <a:solidFill>
                  <a:srgbClr val="7030A0"/>
                </a:solidFill>
              </a:rPr>
              <a:t>测试用例：</a:t>
            </a:r>
          </a:p>
          <a:p>
            <a:pPr marL="514350" lvl="2" indent="0">
              <a:spcBef>
                <a:spcPts val="600"/>
              </a:spcBef>
              <a:buNone/>
            </a:pPr>
            <a:r>
              <a:rPr lang="en-US" altLang="zh-CN" sz="1800" dirty="0"/>
              <a:t>1 red yellow blue</a:t>
            </a:r>
            <a:endParaRPr lang="zh-CN" altLang="zh-CN" sz="1800" dirty="0"/>
          </a:p>
          <a:p>
            <a:pPr marL="514350" lvl="2" indent="0">
              <a:spcBef>
                <a:spcPts val="600"/>
              </a:spcBef>
              <a:buNone/>
            </a:pPr>
            <a:r>
              <a:rPr lang="en-US" altLang="zh-CN" sz="1800" dirty="0"/>
              <a:t>2 red yellow white</a:t>
            </a:r>
            <a:endParaRPr lang="zh-CN" altLang="zh-CN" sz="1800" dirty="0"/>
          </a:p>
          <a:p>
            <a:pPr marL="514350" lvl="2" indent="0">
              <a:spcBef>
                <a:spcPts val="600"/>
              </a:spcBef>
              <a:buNone/>
            </a:pPr>
            <a:r>
              <a:rPr lang="en-US" altLang="zh-CN" sz="1800" dirty="0"/>
              <a:t>3 red yellow black</a:t>
            </a:r>
            <a:endParaRPr lang="zh-CN" altLang="zh-CN" sz="1800" dirty="0"/>
          </a:p>
          <a:p>
            <a:pPr marL="514350" lvl="2" indent="0">
              <a:spcBef>
                <a:spcPts val="600"/>
              </a:spcBef>
              <a:buNone/>
            </a:pPr>
            <a:r>
              <a:rPr lang="en-US" altLang="zh-CN" sz="1800" dirty="0"/>
              <a:t>…………</a:t>
            </a:r>
            <a:endParaRPr lang="zh-CN" altLang="zh-CN" sz="1800" dirty="0"/>
          </a:p>
          <a:p>
            <a:pPr marL="514350" lvl="2" indent="0">
              <a:spcBef>
                <a:spcPts val="600"/>
              </a:spcBef>
              <a:buNone/>
            </a:pPr>
            <a:r>
              <a:rPr lang="en-US" altLang="zh-CN" sz="1800" dirty="0"/>
              <a:t>58 black white red</a:t>
            </a:r>
            <a:endParaRPr lang="zh-CN" altLang="zh-CN" sz="1800" dirty="0"/>
          </a:p>
          <a:p>
            <a:pPr marL="514350" lvl="2" indent="0">
              <a:spcBef>
                <a:spcPts val="600"/>
              </a:spcBef>
              <a:buNone/>
            </a:pPr>
            <a:r>
              <a:rPr lang="en-US" altLang="zh-CN" sz="1800" dirty="0"/>
              <a:t>59 black white yellow</a:t>
            </a:r>
            <a:endParaRPr lang="zh-CN" altLang="zh-CN" sz="1800" dirty="0"/>
          </a:p>
          <a:p>
            <a:pPr marL="514350" lvl="2" indent="0">
              <a:spcBef>
                <a:spcPts val="600"/>
              </a:spcBef>
              <a:buNone/>
            </a:pPr>
            <a:r>
              <a:rPr lang="en-US" altLang="zh-CN" sz="1800" dirty="0"/>
              <a:t>60 black white blue</a:t>
            </a:r>
            <a:endParaRPr lang="zh-CN" altLang="zh-CN" sz="1800" dirty="0"/>
          </a:p>
          <a:p>
            <a:pPr marL="514350" lvl="2" indent="0">
              <a:spcBef>
                <a:spcPts val="600"/>
              </a:spcBef>
              <a:buNone/>
            </a:pPr>
            <a:r>
              <a:rPr lang="en-US" altLang="zh-CN" sz="1800" dirty="0"/>
              <a:t>total:60  </a:t>
            </a:r>
            <a:r>
              <a:rPr lang="zh-CN" altLang="zh-CN" sz="1800" dirty="0"/>
              <a:t>（总共有</a:t>
            </a:r>
            <a:r>
              <a:rPr lang="en-US" altLang="zh-CN" sz="1800" dirty="0"/>
              <a:t>60</a:t>
            </a:r>
            <a:r>
              <a:rPr lang="zh-CN" altLang="zh-CN" sz="1800" dirty="0"/>
              <a:t>种取法）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74981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课后练习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zh-CN" dirty="0"/>
              <a:t>P62 </a:t>
            </a:r>
            <a:r>
              <a:rPr lang="zh-CN" altLang="en-US" dirty="0"/>
              <a:t>习题</a:t>
            </a:r>
            <a:r>
              <a:rPr lang="en-US" altLang="zh-CN" dirty="0"/>
              <a:t>1~7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78203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Rectangle 2"/>
          <p:cNvSpPr>
            <a:spLocks noGrp="1" noChangeArrowheads="1"/>
          </p:cNvSpPr>
          <p:nvPr>
            <p:ph type="title"/>
          </p:nvPr>
        </p:nvSpPr>
        <p:spPr>
          <a:xfrm>
            <a:off x="485775" y="255588"/>
            <a:ext cx="8077200" cy="584200"/>
          </a:xfrm>
        </p:spPr>
        <p:txBody>
          <a:bodyPr/>
          <a:lstStyle/>
          <a:p>
            <a:r>
              <a:rPr lang="zh-CN" altLang="en-US" sz="3200" dirty="0"/>
              <a:t>主要内容</a:t>
            </a:r>
            <a:endParaRPr lang="en-US" altLang="zh-CN" sz="3200" dirty="0"/>
          </a:p>
        </p:txBody>
      </p:sp>
      <p:sp>
        <p:nvSpPr>
          <p:cNvPr id="52226" name="Rectangle 3"/>
          <p:cNvSpPr>
            <a:spLocks noGrp="1" noChangeArrowheads="1"/>
          </p:cNvSpPr>
          <p:nvPr>
            <p:ph idx="1"/>
          </p:nvPr>
        </p:nvSpPr>
        <p:spPr>
          <a:xfrm>
            <a:off x="485775" y="1136649"/>
            <a:ext cx="8080375" cy="5002893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1800" dirty="0"/>
              <a:t>关系运算和关系表达式</a:t>
            </a:r>
            <a:endParaRPr lang="en-US" altLang="zh-CN" sz="1800" dirty="0"/>
          </a:p>
          <a:p>
            <a:pPr marL="971550" lvl="1"/>
            <a:r>
              <a:rPr lang="zh-CN" altLang="en-US" sz="1600" dirty="0"/>
              <a:t>关系运算符及其优先级</a:t>
            </a:r>
            <a:r>
              <a:rPr lang="en-US" altLang="zh-CN" sz="1600" dirty="0"/>
              <a:t>: &lt; ,&lt;=,&gt;,&gt;=, ==,!= </a:t>
            </a:r>
          </a:p>
          <a:p>
            <a:pPr marL="971550" lvl="1"/>
            <a:r>
              <a:rPr lang="zh-CN" altLang="en-US" sz="1600" dirty="0"/>
              <a:t>由关系运算符构成关系表达式；</a:t>
            </a:r>
            <a:endParaRPr lang="en-US" altLang="zh-CN" sz="1600" dirty="0"/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1800" dirty="0"/>
              <a:t>逻辑运算</a:t>
            </a:r>
            <a:endParaRPr lang="en-US" altLang="zh-CN" sz="1800" dirty="0"/>
          </a:p>
          <a:p>
            <a:pPr marL="971550" lvl="1"/>
            <a:r>
              <a:rPr lang="zh-CN" altLang="en-US" sz="1600" dirty="0"/>
              <a:t>逻辑运算符及其优先级；</a:t>
            </a:r>
            <a:endParaRPr lang="en-US" altLang="zh-CN" sz="1600" dirty="0"/>
          </a:p>
          <a:p>
            <a:pPr marL="971550" lvl="1"/>
            <a:r>
              <a:rPr lang="zh-CN" altLang="en-US" sz="1600" dirty="0"/>
              <a:t>逻辑表达式；</a:t>
            </a:r>
            <a:endParaRPr lang="en-US" altLang="zh-CN" sz="1600" dirty="0"/>
          </a:p>
          <a:p>
            <a:pPr marL="971550" lvl="1"/>
            <a:r>
              <a:rPr lang="zh-CN" altLang="en-US" sz="1600" dirty="0"/>
              <a:t>如何将实际问题表示成逻辑表达式</a:t>
            </a:r>
            <a:r>
              <a:rPr lang="zh-CN" altLang="en-US" sz="1600" dirty="0" smtClean="0"/>
              <a:t>；</a:t>
            </a:r>
            <a:endParaRPr lang="en-US" altLang="zh-CN" sz="1600" dirty="0" smtClean="0"/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1800" dirty="0"/>
              <a:t>分支结构</a:t>
            </a:r>
            <a:endParaRPr lang="en-US" altLang="zh-CN" sz="1800" dirty="0"/>
          </a:p>
          <a:p>
            <a:pPr marL="971550" lvl="1"/>
            <a:r>
              <a:rPr lang="en-US" altLang="zh-CN" sz="1600" dirty="0"/>
              <a:t>if  </a:t>
            </a:r>
            <a:r>
              <a:rPr lang="zh-CN" altLang="en-US" sz="1600" dirty="0"/>
              <a:t>语句；</a:t>
            </a:r>
            <a:endParaRPr lang="en-US" altLang="zh-CN" sz="1600" dirty="0"/>
          </a:p>
          <a:p>
            <a:pPr marL="971550" lvl="1"/>
            <a:r>
              <a:rPr lang="en-US" altLang="zh-CN" sz="1600" dirty="0"/>
              <a:t>if else</a:t>
            </a:r>
            <a:r>
              <a:rPr lang="zh-CN" altLang="en-US" sz="1600" dirty="0"/>
              <a:t>语句；</a:t>
            </a:r>
            <a:endParaRPr lang="en-US" altLang="zh-CN" sz="1600" dirty="0"/>
          </a:p>
          <a:p>
            <a:pPr marL="971550" lvl="1"/>
            <a:r>
              <a:rPr lang="zh-CN" altLang="en-US" sz="1600" dirty="0"/>
              <a:t>条件表达式，或问号表达式；</a:t>
            </a:r>
            <a:endParaRPr lang="en-US" altLang="zh-CN" sz="1600" dirty="0"/>
          </a:p>
          <a:p>
            <a:pPr marL="971550" lvl="1"/>
            <a:r>
              <a:rPr lang="en-US" altLang="zh-CN" sz="1600" dirty="0"/>
              <a:t>switch</a:t>
            </a:r>
            <a:r>
              <a:rPr lang="zh-CN" altLang="en-US" sz="1600" dirty="0"/>
              <a:t>语句；</a:t>
            </a:r>
            <a:endParaRPr lang="en-US" altLang="zh-CN" sz="1600" dirty="0"/>
          </a:p>
          <a:p>
            <a:pPr marL="971550" lvl="1"/>
            <a:r>
              <a:rPr lang="zh-CN" altLang="en-US" sz="1600" dirty="0"/>
              <a:t>枚举数据类型；</a:t>
            </a:r>
            <a:endParaRPr lang="en-US" altLang="zh-CN" sz="1600" dirty="0"/>
          </a:p>
          <a:p>
            <a:pPr marL="971550" lvl="1"/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027334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Rectangle 2"/>
          <p:cNvSpPr>
            <a:spLocks noGrp="1" noChangeArrowheads="1"/>
          </p:cNvSpPr>
          <p:nvPr>
            <p:ph type="title"/>
          </p:nvPr>
        </p:nvSpPr>
        <p:spPr>
          <a:xfrm>
            <a:off x="485775" y="255588"/>
            <a:ext cx="8077200" cy="584200"/>
          </a:xfrm>
        </p:spPr>
        <p:txBody>
          <a:bodyPr/>
          <a:lstStyle/>
          <a:p>
            <a:r>
              <a:rPr lang="zh-CN" altLang="en-US" sz="3200" dirty="0"/>
              <a:t>主要内容</a:t>
            </a:r>
            <a:endParaRPr lang="en-US" altLang="zh-CN" sz="3200" dirty="0"/>
          </a:p>
        </p:txBody>
      </p:sp>
      <p:sp>
        <p:nvSpPr>
          <p:cNvPr id="52226" name="Rectangle 3"/>
          <p:cNvSpPr>
            <a:spLocks noGrp="1" noChangeArrowheads="1"/>
          </p:cNvSpPr>
          <p:nvPr>
            <p:ph idx="1"/>
          </p:nvPr>
        </p:nvSpPr>
        <p:spPr>
          <a:xfrm>
            <a:off x="485775" y="1136649"/>
            <a:ext cx="8080375" cy="5002893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dirty="0" smtClean="0"/>
              <a:t>循环结构</a:t>
            </a:r>
            <a:endParaRPr lang="en-US" altLang="zh-CN" sz="2000" dirty="0" smtClean="0"/>
          </a:p>
          <a:p>
            <a:pPr marL="971550" lvl="1"/>
            <a:r>
              <a:rPr lang="en-US" altLang="zh-CN" sz="1800" dirty="0" smtClean="0"/>
              <a:t>for</a:t>
            </a:r>
            <a:r>
              <a:rPr lang="zh-CN" altLang="en-US" sz="1800" dirty="0"/>
              <a:t>、</a:t>
            </a:r>
            <a:r>
              <a:rPr lang="en-US" altLang="zh-CN" sz="1800" dirty="0"/>
              <a:t>while</a:t>
            </a:r>
            <a:r>
              <a:rPr lang="zh-CN" altLang="en-US" sz="1800" dirty="0"/>
              <a:t>、</a:t>
            </a:r>
            <a:r>
              <a:rPr lang="en-US" altLang="zh-CN" sz="1800" dirty="0"/>
              <a:t>do {} while </a:t>
            </a:r>
            <a:r>
              <a:rPr lang="zh-CN" altLang="en-US" sz="1800" dirty="0"/>
              <a:t>循环；</a:t>
            </a:r>
            <a:endParaRPr lang="en-US" altLang="zh-CN" sz="1800" dirty="0"/>
          </a:p>
          <a:p>
            <a:pPr marL="971550" lvl="1"/>
            <a:r>
              <a:rPr lang="zh-CN" altLang="en-US" sz="1800" dirty="0"/>
              <a:t>多重循环；</a:t>
            </a:r>
            <a:endParaRPr lang="en-US" altLang="zh-CN" sz="1800" dirty="0"/>
          </a:p>
          <a:p>
            <a:pPr marL="971550" lvl="1"/>
            <a:r>
              <a:rPr lang="en-US" altLang="zh-CN" sz="1800" dirty="0"/>
              <a:t>break, continue, </a:t>
            </a:r>
            <a:r>
              <a:rPr lang="en-US" altLang="zh-CN" sz="1800" dirty="0" err="1"/>
              <a:t>goto</a:t>
            </a:r>
            <a:r>
              <a:rPr lang="zh-CN" altLang="en-US" sz="1800" dirty="0"/>
              <a:t>语句的使用；</a:t>
            </a:r>
            <a:endParaRPr lang="en-US" altLang="zh-CN" sz="1800" dirty="0"/>
          </a:p>
          <a:p>
            <a:pPr marL="971550" lvl="1"/>
            <a:r>
              <a:rPr lang="zh-CN" altLang="en-US" sz="1800" dirty="0"/>
              <a:t>逗号表达式；</a:t>
            </a:r>
            <a:endParaRPr lang="en-US" altLang="zh-CN" sz="1800" dirty="0"/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dirty="0"/>
              <a:t>利用循环结构，采用枚举法解决实际问题；</a:t>
            </a:r>
            <a:endParaRPr lang="en-US" altLang="zh-CN" sz="2000" dirty="0"/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zh-CN" dirty="0"/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514085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 smtClean="0">
                <a:solidFill>
                  <a:srgbClr val="7030A0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自学：</a:t>
            </a:r>
            <a:r>
              <a:rPr lang="zh-CN" altLang="en-US" b="1" dirty="0" smtClean="0">
                <a:solidFill>
                  <a:srgbClr val="0303DF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关系</a:t>
            </a:r>
            <a:r>
              <a:rPr lang="zh-CN" altLang="en-US" b="1" dirty="0">
                <a:solidFill>
                  <a:srgbClr val="0303DF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运算符</a:t>
            </a:r>
            <a:r>
              <a:rPr lang="zh-CN" altLang="en-US" b="1" dirty="0">
                <a:solidFill>
                  <a:srgbClr val="080808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的优先级</a:t>
            </a:r>
            <a:r>
              <a:rPr lang="zh-CN" altLang="en-US" b="1" dirty="0">
                <a:solidFill>
                  <a:srgbClr val="C00000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高于</a:t>
            </a:r>
            <a:r>
              <a:rPr lang="zh-CN" altLang="en-US" b="1" dirty="0">
                <a:solidFill>
                  <a:srgbClr val="006600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赋值运算符</a:t>
            </a:r>
            <a:endParaRPr lang="en-US" altLang="zh-CN" b="1" dirty="0">
              <a:solidFill>
                <a:srgbClr val="006600"/>
              </a:solidFill>
              <a:latin typeface="华文宋体" panose="02010600040101010101" pitchFamily="2" charset="-122"/>
              <a:ea typeface="华文宋体" panose="0201060004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 sz="1800" dirty="0"/>
              <a:t>假设   </a:t>
            </a:r>
            <a:r>
              <a:rPr lang="en-US" altLang="zh-CN" sz="1800" dirty="0" err="1"/>
              <a:t>int</a:t>
            </a:r>
            <a:r>
              <a:rPr lang="en-US" altLang="zh-CN" sz="1800" dirty="0"/>
              <a:t> </a:t>
            </a:r>
            <a:r>
              <a:rPr lang="en-US" altLang="zh-CN" sz="1800" dirty="0">
                <a:solidFill>
                  <a:srgbClr val="0303DF"/>
                </a:solidFill>
              </a:rPr>
              <a:t>a=3,b=4,c=5,d=6</a:t>
            </a:r>
            <a:r>
              <a:rPr lang="en-US" altLang="zh-CN" sz="1800" dirty="0"/>
              <a:t>;</a:t>
            </a:r>
          </a:p>
          <a:p>
            <a:pPr marL="342900" indent="-342900"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 sz="1800" dirty="0"/>
              <a:t>表达式 </a:t>
            </a:r>
            <a:r>
              <a:rPr lang="en-US" altLang="zh-CN" sz="1800" dirty="0">
                <a:solidFill>
                  <a:srgbClr val="0303DF"/>
                </a:solidFill>
              </a:rPr>
              <a:t>a=b&gt;c</a:t>
            </a:r>
            <a:r>
              <a:rPr lang="en-US" altLang="zh-CN" sz="1800" dirty="0"/>
              <a:t> </a:t>
            </a:r>
            <a:r>
              <a:rPr lang="zh-CN" altLang="en-US" sz="1800" dirty="0"/>
              <a:t>的值是什么</a:t>
            </a:r>
            <a:r>
              <a:rPr lang="en-US" altLang="zh-CN" sz="1800" dirty="0"/>
              <a:t>? </a:t>
            </a:r>
            <a:endParaRPr lang="en-US" altLang="zh-CN" sz="1800" dirty="0" smtClean="0"/>
          </a:p>
          <a:p>
            <a:pPr marL="342900" indent="-342900"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 sz="1800" dirty="0" smtClean="0"/>
              <a:t>表达式 </a:t>
            </a:r>
            <a:r>
              <a:rPr lang="en-US" altLang="zh-CN" sz="1800" dirty="0">
                <a:solidFill>
                  <a:srgbClr val="0303DF"/>
                </a:solidFill>
              </a:rPr>
              <a:t>a=b&lt;c </a:t>
            </a:r>
            <a:r>
              <a:rPr lang="zh-CN" altLang="en-US" sz="1800" dirty="0"/>
              <a:t>的值是什么</a:t>
            </a:r>
            <a:r>
              <a:rPr lang="en-US" altLang="zh-CN" sz="1800" dirty="0"/>
              <a:t>? </a:t>
            </a:r>
          </a:p>
          <a:p>
            <a:pPr marL="342900" indent="-342900"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 sz="1800" dirty="0" smtClean="0"/>
              <a:t>表达式 </a:t>
            </a:r>
            <a:r>
              <a:rPr lang="en-US" altLang="zh-CN" sz="1800" dirty="0">
                <a:solidFill>
                  <a:srgbClr val="0303DF"/>
                </a:solidFill>
              </a:rPr>
              <a:t>(a=b)&gt;c </a:t>
            </a:r>
            <a:r>
              <a:rPr lang="zh-CN" altLang="en-US" sz="1800" dirty="0"/>
              <a:t>的值是什么</a:t>
            </a:r>
            <a:r>
              <a:rPr lang="zh-CN" altLang="en-US" sz="1800" dirty="0" smtClean="0"/>
              <a:t>？</a:t>
            </a:r>
            <a:endParaRPr lang="en-US" altLang="zh-CN" sz="1800" dirty="0"/>
          </a:p>
          <a:p>
            <a:pPr marL="342900" indent="-342900"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 sz="1800" dirty="0"/>
              <a:t>表达式 </a:t>
            </a:r>
            <a:r>
              <a:rPr lang="en-US" altLang="zh-CN" sz="1800" dirty="0">
                <a:solidFill>
                  <a:srgbClr val="0303DF"/>
                </a:solidFill>
              </a:rPr>
              <a:t>a&lt;b=c</a:t>
            </a:r>
            <a:r>
              <a:rPr lang="en-US" altLang="zh-CN" sz="1800" dirty="0"/>
              <a:t> </a:t>
            </a:r>
            <a:r>
              <a:rPr lang="zh-CN" altLang="en-US" sz="1800" dirty="0"/>
              <a:t>的值是什么</a:t>
            </a:r>
            <a:r>
              <a:rPr lang="en-US" altLang="zh-CN" sz="1800" dirty="0"/>
              <a:t>?</a:t>
            </a:r>
          </a:p>
          <a:p>
            <a:pPr marL="342900" indent="-342900"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 sz="1800" dirty="0"/>
              <a:t>表达式 </a:t>
            </a:r>
            <a:r>
              <a:rPr lang="en-US" altLang="zh-CN" sz="1800" dirty="0">
                <a:solidFill>
                  <a:srgbClr val="0303DF"/>
                </a:solidFill>
              </a:rPr>
              <a:t>a&lt;(b=c) </a:t>
            </a:r>
            <a:r>
              <a:rPr lang="zh-CN" altLang="en-US" sz="1800" dirty="0"/>
              <a:t>的值是什么</a:t>
            </a:r>
            <a:r>
              <a:rPr lang="en-US" altLang="zh-CN" sz="1800" dirty="0"/>
              <a:t>?  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zh-CN" dirty="0"/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zh-CN" dirty="0"/>
          </a:p>
          <a:p>
            <a:pPr marL="342900" indent="-342900">
              <a:buFont typeface="Wingdings" panose="05000000000000000000" pitchFamily="2" charset="2"/>
              <a:buChar char="l"/>
            </a:pP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CD048EA-FACB-47B7-BDE7-EF045F2BB5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627" y="3233651"/>
            <a:ext cx="7244637" cy="2676698"/>
          </a:xfrm>
          <a:prstGeom prst="rect">
            <a:avLst/>
          </a:prstGeom>
        </p:spPr>
      </p:pic>
      <p:sp>
        <p:nvSpPr>
          <p:cNvPr id="5" name="对话气泡: 圆角矩形 3">
            <a:extLst>
              <a:ext uri="{FF2B5EF4-FFF2-40B4-BE49-F238E27FC236}">
                <a16:creationId xmlns:a16="http://schemas.microsoft.com/office/drawing/2014/main" id="{3F4564EE-B7CB-4124-AB15-E55E6AA16C79}"/>
              </a:ext>
            </a:extLst>
          </p:cNvPr>
          <p:cNvSpPr/>
          <p:nvPr/>
        </p:nvSpPr>
        <p:spPr bwMode="auto">
          <a:xfrm>
            <a:off x="3766198" y="1477238"/>
            <a:ext cx="3657067" cy="279689"/>
          </a:xfrm>
          <a:prstGeom prst="wedgeRoundRectCallout">
            <a:avLst>
              <a:gd name="adj1" fmla="val -49979"/>
              <a:gd name="adj2" fmla="val 13229"/>
              <a:gd name="adj3" fmla="val 16667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0" rIns="91440" bIns="0" numCol="1" rtlCol="0" anchor="t" anchorCtr="0" compatLnSpc="1"/>
          <a:lstStyle/>
          <a:p>
            <a:r>
              <a:rPr lang="en-US" altLang="zh-CN" sz="1600" dirty="0" smtClean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a=b&gt;</a:t>
            </a:r>
            <a:r>
              <a:rPr lang="en-US" altLang="zh-CN" sz="1600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</a:t>
            </a:r>
            <a:r>
              <a:rPr lang="en-US" altLang="zh-CN" sz="1600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Wingdings" panose="05000000000000000000" pitchFamily="2" charset="2"/>
              </a:rPr>
              <a:t>a</a:t>
            </a:r>
            <a:r>
              <a:rPr lang="en-US" altLang="zh-CN" sz="1600" dirty="0" smtClean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Wingdings" panose="05000000000000000000" pitchFamily="2" charset="2"/>
              </a:rPr>
              <a:t>=3&gt;4a=00</a:t>
            </a:r>
            <a:r>
              <a:rPr lang="zh-CN" altLang="en-US" sz="1600" dirty="0" smtClean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Wingdings" panose="05000000000000000000" pitchFamily="2" charset="2"/>
              </a:rPr>
              <a:t>假</a:t>
            </a:r>
            <a:r>
              <a:rPr lang="en-US" altLang="zh-CN" sz="1600" dirty="0" smtClean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Wingdings" panose="05000000000000000000" pitchFamily="2" charset="2"/>
              </a:rPr>
              <a:t>, a</a:t>
            </a:r>
            <a:r>
              <a:rPr lang="zh-CN" altLang="en-US" sz="1600" dirty="0" smtClean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Wingdings" panose="05000000000000000000" pitchFamily="2" charset="2"/>
              </a:rPr>
              <a:t>的值是</a:t>
            </a:r>
            <a:r>
              <a:rPr lang="en-US" altLang="zh-CN" sz="1600" dirty="0" smtClean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Wingdings" panose="05000000000000000000" pitchFamily="2" charset="2"/>
              </a:rPr>
              <a:t>0</a:t>
            </a:r>
            <a:endParaRPr kumimoji="0" lang="zh-CN" altLang="en-US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7" name="对话气泡: 圆角矩形 3">
            <a:extLst>
              <a:ext uri="{FF2B5EF4-FFF2-40B4-BE49-F238E27FC236}">
                <a16:creationId xmlns:a16="http://schemas.microsoft.com/office/drawing/2014/main" id="{3F4564EE-B7CB-4124-AB15-E55E6AA16C79}"/>
              </a:ext>
            </a:extLst>
          </p:cNvPr>
          <p:cNvSpPr/>
          <p:nvPr/>
        </p:nvSpPr>
        <p:spPr bwMode="auto">
          <a:xfrm>
            <a:off x="3766199" y="1800360"/>
            <a:ext cx="3657066" cy="279689"/>
          </a:xfrm>
          <a:prstGeom prst="wedgeRoundRectCallout">
            <a:avLst>
              <a:gd name="adj1" fmla="val -49979"/>
              <a:gd name="adj2" fmla="val 13229"/>
              <a:gd name="adj3" fmla="val 16667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0" rIns="91440" bIns="0" numCol="1" rtlCol="0" anchor="t" anchorCtr="0" compatLnSpc="1"/>
          <a:lstStyle/>
          <a:p>
            <a:r>
              <a:rPr lang="en-US" altLang="zh-CN" sz="1600" dirty="0" smtClean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a=b&lt;</a:t>
            </a:r>
            <a:r>
              <a:rPr lang="en-US" altLang="zh-CN" sz="1600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</a:t>
            </a:r>
            <a:r>
              <a:rPr lang="en-US" altLang="zh-CN" sz="1600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Wingdings" panose="05000000000000000000" pitchFamily="2" charset="2"/>
              </a:rPr>
              <a:t>a</a:t>
            </a:r>
            <a:r>
              <a:rPr lang="en-US" altLang="zh-CN" sz="1600" dirty="0" smtClean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Wingdings" panose="05000000000000000000" pitchFamily="2" charset="2"/>
              </a:rPr>
              <a:t>=3&lt;4a=11</a:t>
            </a:r>
            <a:r>
              <a:rPr lang="zh-CN" altLang="en-US" sz="1600" dirty="0" smtClean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Wingdings" panose="05000000000000000000" pitchFamily="2" charset="2"/>
              </a:rPr>
              <a:t>真</a:t>
            </a:r>
            <a:r>
              <a:rPr lang="en-US" altLang="zh-CN" sz="16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Wingdings" panose="05000000000000000000" pitchFamily="2" charset="2"/>
              </a:rPr>
              <a:t>, </a:t>
            </a:r>
            <a:r>
              <a:rPr lang="en-US" altLang="zh-CN" sz="1600" dirty="0" smtClean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Wingdings" panose="05000000000000000000" pitchFamily="2" charset="2"/>
              </a:rPr>
              <a:t>a</a:t>
            </a:r>
            <a:r>
              <a:rPr lang="zh-CN" altLang="en-US" sz="16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Wingdings" panose="05000000000000000000" pitchFamily="2" charset="2"/>
              </a:rPr>
              <a:t>的值</a:t>
            </a:r>
            <a:r>
              <a:rPr lang="zh-CN" altLang="en-US" sz="1600" dirty="0" smtClean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Wingdings" panose="05000000000000000000" pitchFamily="2" charset="2"/>
              </a:rPr>
              <a:t>是</a:t>
            </a:r>
            <a:r>
              <a:rPr lang="en-US" altLang="zh-CN" sz="1600" dirty="0" smtClean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Wingdings" panose="05000000000000000000" pitchFamily="2" charset="2"/>
              </a:rPr>
              <a:t>1</a:t>
            </a:r>
            <a:endParaRPr lang="zh-CN" altLang="en-US" sz="1600" dirty="0">
              <a:solidFill>
                <a:srgbClr val="0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8" name="对话气泡: 圆角矩形 3">
            <a:extLst>
              <a:ext uri="{FF2B5EF4-FFF2-40B4-BE49-F238E27FC236}">
                <a16:creationId xmlns:a16="http://schemas.microsoft.com/office/drawing/2014/main" id="{3F4564EE-B7CB-4124-AB15-E55E6AA16C79}"/>
              </a:ext>
            </a:extLst>
          </p:cNvPr>
          <p:cNvSpPr/>
          <p:nvPr/>
        </p:nvSpPr>
        <p:spPr bwMode="auto">
          <a:xfrm>
            <a:off x="3791135" y="2142219"/>
            <a:ext cx="4347025" cy="279689"/>
          </a:xfrm>
          <a:prstGeom prst="wedgeRoundRectCallout">
            <a:avLst>
              <a:gd name="adj1" fmla="val -49979"/>
              <a:gd name="adj2" fmla="val 13229"/>
              <a:gd name="adj3" fmla="val 16667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0" rIns="91440" bIns="0" numCol="1" rtlCol="0" anchor="t" anchorCtr="0" compatLnSpc="1"/>
          <a:lstStyle/>
          <a:p>
            <a:r>
              <a:rPr lang="en-US" altLang="zh-CN" sz="1600" dirty="0" smtClean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(a=b)&gt;c</a:t>
            </a:r>
            <a:r>
              <a:rPr lang="en-US" altLang="zh-CN" sz="1600" dirty="0" smtClean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Wingdings" panose="05000000000000000000" pitchFamily="2" charset="2"/>
              </a:rPr>
              <a:t>4&gt;50</a:t>
            </a:r>
            <a:r>
              <a:rPr lang="zh-CN" altLang="en-US" sz="1600" dirty="0" smtClean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Wingdings" panose="05000000000000000000" pitchFamily="2" charset="2"/>
              </a:rPr>
              <a:t>假</a:t>
            </a:r>
            <a:r>
              <a:rPr lang="en-US" altLang="zh-CN" sz="1600" dirty="0" smtClean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Wingdings" panose="05000000000000000000" pitchFamily="2" charset="2"/>
              </a:rPr>
              <a:t>,</a:t>
            </a:r>
            <a:r>
              <a:rPr lang="en-US" altLang="zh-CN" sz="16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Wingdings" panose="05000000000000000000" pitchFamily="2" charset="2"/>
              </a:rPr>
              <a:t>a</a:t>
            </a:r>
            <a:r>
              <a:rPr lang="zh-CN" altLang="en-US" sz="16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Wingdings" panose="05000000000000000000" pitchFamily="2" charset="2"/>
              </a:rPr>
              <a:t>的值</a:t>
            </a:r>
            <a:r>
              <a:rPr lang="zh-CN" altLang="en-US" sz="1600" dirty="0" smtClean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Wingdings" panose="05000000000000000000" pitchFamily="2" charset="2"/>
              </a:rPr>
              <a:t>是</a:t>
            </a:r>
            <a:r>
              <a:rPr lang="en-US" altLang="zh-CN" sz="1600" dirty="0" smtClean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Wingdings" panose="05000000000000000000" pitchFamily="2" charset="2"/>
              </a:rPr>
              <a:t>4</a:t>
            </a:r>
            <a:r>
              <a:rPr lang="en-US" altLang="zh-CN" sz="16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Wingdings" panose="05000000000000000000" pitchFamily="2" charset="2"/>
              </a:rPr>
              <a:t>;</a:t>
            </a:r>
            <a:r>
              <a:rPr lang="zh-CN" altLang="en-US" sz="1600" dirty="0" smtClean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先赋值</a:t>
            </a:r>
            <a:r>
              <a:rPr lang="en-US" altLang="zh-CN" sz="1600" dirty="0" smtClean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,</a:t>
            </a:r>
            <a:r>
              <a:rPr lang="zh-CN" altLang="en-US" sz="1600" dirty="0" smtClean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后</a:t>
            </a:r>
            <a:r>
              <a:rPr lang="zh-CN" altLang="en-US" sz="16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比较</a:t>
            </a:r>
          </a:p>
        </p:txBody>
      </p:sp>
      <p:sp>
        <p:nvSpPr>
          <p:cNvPr id="9" name="对话气泡: 圆角矩形 3">
            <a:extLst>
              <a:ext uri="{FF2B5EF4-FFF2-40B4-BE49-F238E27FC236}">
                <a16:creationId xmlns:a16="http://schemas.microsoft.com/office/drawing/2014/main" id="{3F4564EE-B7CB-4124-AB15-E55E6AA16C79}"/>
              </a:ext>
            </a:extLst>
          </p:cNvPr>
          <p:cNvSpPr/>
          <p:nvPr/>
        </p:nvSpPr>
        <p:spPr bwMode="auto">
          <a:xfrm>
            <a:off x="3791135" y="2473654"/>
            <a:ext cx="3723570" cy="279689"/>
          </a:xfrm>
          <a:prstGeom prst="wedgeRoundRectCallout">
            <a:avLst>
              <a:gd name="adj1" fmla="val -49979"/>
              <a:gd name="adj2" fmla="val 13229"/>
              <a:gd name="adj3" fmla="val 16667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0" rIns="91440" bIns="0" numCol="1" rtlCol="0" anchor="t" anchorCtr="0" compatLnSpc="1"/>
          <a:lstStyle/>
          <a:p>
            <a:r>
              <a:rPr lang="en-US" altLang="zh-CN" sz="1600" dirty="0" smtClean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a&lt;b=c</a:t>
            </a:r>
            <a:r>
              <a:rPr lang="en-US" altLang="zh-CN" sz="1600" dirty="0" smtClean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n-US" altLang="zh-CN" sz="1600" dirty="0" smtClean="0">
                <a:solidFill>
                  <a:srgbClr val="C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Wingdings" panose="05000000000000000000" pitchFamily="2" charset="2"/>
              </a:rPr>
              <a:t>0=c,</a:t>
            </a:r>
            <a:r>
              <a:rPr lang="zh-CN" altLang="en-US" sz="1600" b="1" dirty="0">
                <a:solidFill>
                  <a:srgbClr val="7030A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无法完成</a:t>
            </a:r>
            <a:r>
              <a:rPr lang="zh-CN" altLang="en-US" sz="1600" b="1" dirty="0" smtClean="0">
                <a:solidFill>
                  <a:srgbClr val="7030A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赋值运算，错误</a:t>
            </a:r>
            <a:endParaRPr lang="zh-CN" altLang="en-US" sz="160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" name="对话气泡: 圆角矩形 3">
            <a:extLst>
              <a:ext uri="{FF2B5EF4-FFF2-40B4-BE49-F238E27FC236}">
                <a16:creationId xmlns:a16="http://schemas.microsoft.com/office/drawing/2014/main" id="{3F4564EE-B7CB-4124-AB15-E55E6AA16C79}"/>
              </a:ext>
            </a:extLst>
          </p:cNvPr>
          <p:cNvSpPr/>
          <p:nvPr/>
        </p:nvSpPr>
        <p:spPr bwMode="auto">
          <a:xfrm>
            <a:off x="3791135" y="2804012"/>
            <a:ext cx="4662909" cy="279689"/>
          </a:xfrm>
          <a:prstGeom prst="wedgeRoundRectCallout">
            <a:avLst>
              <a:gd name="adj1" fmla="val -49979"/>
              <a:gd name="adj2" fmla="val 13229"/>
              <a:gd name="adj3" fmla="val 16667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0" rIns="91440" bIns="0" numCol="1" rtlCol="0" anchor="t" anchorCtr="0" compatLnSpc="1"/>
          <a:lstStyle/>
          <a:p>
            <a:r>
              <a:rPr lang="en-US" altLang="zh-CN" sz="1600" dirty="0" smtClean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a&lt;</a:t>
            </a:r>
            <a:r>
              <a:rPr lang="en-US" altLang="zh-CN" sz="16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</a:t>
            </a:r>
            <a:r>
              <a:rPr lang="en-US" altLang="zh-CN" sz="1600" dirty="0" smtClean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b=c</a:t>
            </a:r>
            <a:r>
              <a:rPr lang="en-US" altLang="zh-CN" sz="16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)</a:t>
            </a:r>
            <a:r>
              <a:rPr lang="en-US" altLang="zh-CN" sz="16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n-US" altLang="zh-CN" sz="1600" dirty="0" smtClean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Wingdings" panose="05000000000000000000" pitchFamily="2" charset="2"/>
              </a:rPr>
              <a:t>a&lt;53&lt;50</a:t>
            </a:r>
            <a:r>
              <a:rPr lang="en-US" altLang="zh-CN" sz="16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Wingdings" panose="05000000000000000000" pitchFamily="2" charset="2"/>
              </a:rPr>
              <a:t>,</a:t>
            </a:r>
            <a:r>
              <a:rPr lang="zh-CN" altLang="en-US" sz="1600" dirty="0" smtClean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真</a:t>
            </a:r>
            <a:r>
              <a:rPr lang="en-US" altLang="zh-CN" sz="1600" dirty="0" smtClean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,b</a:t>
            </a:r>
            <a:r>
              <a:rPr lang="zh-CN" altLang="en-US" sz="1600" dirty="0" smtClean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的值是</a:t>
            </a:r>
            <a:r>
              <a:rPr lang="en-US" altLang="zh-CN" sz="1600" dirty="0" smtClean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5</a:t>
            </a:r>
            <a:r>
              <a:rPr lang="en-US" altLang="zh-CN" sz="16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;</a:t>
            </a:r>
            <a:r>
              <a:rPr lang="zh-CN" altLang="en-US" sz="1600" dirty="0" smtClean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先赋值</a:t>
            </a:r>
            <a:r>
              <a:rPr lang="en-US" altLang="zh-CN" sz="1600" dirty="0" smtClean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,</a:t>
            </a:r>
            <a:r>
              <a:rPr lang="zh-CN" altLang="en-US" sz="1600" dirty="0" smtClean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后</a:t>
            </a:r>
            <a:r>
              <a:rPr lang="zh-CN" altLang="en-US" sz="16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比较</a:t>
            </a:r>
          </a:p>
          <a:p>
            <a:endParaRPr lang="zh-CN" altLang="en-US" sz="1600" dirty="0">
              <a:solidFill>
                <a:srgbClr val="0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3" name="对话气泡: 圆角矩形 3">
            <a:extLst>
              <a:ext uri="{FF2B5EF4-FFF2-40B4-BE49-F238E27FC236}">
                <a16:creationId xmlns:a16="http://schemas.microsoft.com/office/drawing/2014/main" id="{3F4564EE-B7CB-4124-AB15-E55E6AA16C79}"/>
              </a:ext>
            </a:extLst>
          </p:cNvPr>
          <p:cNvSpPr/>
          <p:nvPr/>
        </p:nvSpPr>
        <p:spPr bwMode="auto">
          <a:xfrm>
            <a:off x="4233821" y="3910087"/>
            <a:ext cx="4342802" cy="343805"/>
          </a:xfrm>
          <a:prstGeom prst="wedgeRoundRectCallout">
            <a:avLst>
              <a:gd name="adj1" fmla="val -49979"/>
              <a:gd name="adj2" fmla="val 13229"/>
              <a:gd name="adj3" fmla="val 16667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0" rIns="91440" bIns="0" numCol="1" rtlCol="0" anchor="t" anchorCtr="0" compatLnSpc="1"/>
          <a:lstStyle/>
          <a:p>
            <a:r>
              <a:rPr lang="zh-CN" altLang="en-US" sz="1600" b="1" dirty="0">
                <a:solidFill>
                  <a:srgbClr val="C00000"/>
                </a:solidFill>
              </a:rPr>
              <a:t>强烈建议：编程时，利用</a:t>
            </a:r>
            <a:r>
              <a:rPr lang="en-US" altLang="zh-CN" sz="1600" b="1" dirty="0">
                <a:solidFill>
                  <a:srgbClr val="C00000"/>
                </a:solidFill>
              </a:rPr>
              <a:t>()</a:t>
            </a:r>
            <a:r>
              <a:rPr lang="zh-CN" altLang="en-US" sz="1600" b="1" dirty="0">
                <a:solidFill>
                  <a:srgbClr val="C00000"/>
                </a:solidFill>
              </a:rPr>
              <a:t>表达你的真实意图</a:t>
            </a:r>
            <a:r>
              <a:rPr lang="zh-CN" altLang="en-US" sz="1600" dirty="0">
                <a:solidFill>
                  <a:srgbClr val="C00000"/>
                </a:solidFill>
              </a:rPr>
              <a:t>。</a:t>
            </a:r>
            <a:endParaRPr lang="en-US" altLang="zh-CN" sz="1600" dirty="0">
              <a:solidFill>
                <a:srgbClr val="C00000"/>
              </a:solidFill>
            </a:endParaRPr>
          </a:p>
          <a:p>
            <a:endParaRPr lang="zh-CN" altLang="en-US" sz="1600" dirty="0">
              <a:solidFill>
                <a:srgbClr val="0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31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8" presetClass="entr" presetSubtype="0" accel="5000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32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33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9" grpId="0" animBg="1"/>
      <p:bldP spid="12" grpId="0" animBg="1"/>
      <p:bldP spid="13" grpId="0" animBg="1"/>
    </p:bld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6"/>
          <p:cNvSpPr>
            <a:spLocks noChangeArrowheads="1"/>
          </p:cNvSpPr>
          <p:nvPr/>
        </p:nvSpPr>
        <p:spPr bwMode="auto">
          <a:xfrm>
            <a:off x="6511925" y="5676900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fld id="{C0107C6E-6428-484D-8BFF-2A38D99BDED2}" type="slidenum">
              <a:rPr lang="en-US" altLang="zh-CN" sz="1400"/>
              <a:pPr algn="r"/>
              <a:t>190</a:t>
            </a:fld>
            <a:endParaRPr lang="en-US" altLang="zh-CN" sz="1400"/>
          </a:p>
        </p:txBody>
      </p:sp>
      <p:pic>
        <p:nvPicPr>
          <p:cNvPr id="19459" name="Picture 3" descr="sdu01_0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12125" y="3317875"/>
            <a:ext cx="990600" cy="963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60" name="Picture 4" descr="sdu03_01s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045325" y="4384675"/>
            <a:ext cx="9906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61" name="Picture 5" descr="sdu04_05s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112125" y="4384675"/>
            <a:ext cx="990600" cy="911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62" name="Picture 6" descr="sdu06_03s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045325" y="5375275"/>
            <a:ext cx="9906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63" name="Picture 7" descr="sdu01_16s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8112125" y="5370513"/>
            <a:ext cx="990600" cy="919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64" name="Picture 8" descr="sdu05_04s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940425" y="5375275"/>
            <a:ext cx="10287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465" name="Rectangle 10"/>
          <p:cNvSpPr>
            <a:spLocks noGrp="1" noChangeArrowheads="1"/>
          </p:cNvSpPr>
          <p:nvPr>
            <p:ph type="title"/>
          </p:nvPr>
        </p:nvSpPr>
        <p:spPr>
          <a:xfrm>
            <a:off x="1052802" y="1579419"/>
            <a:ext cx="7327900" cy="830695"/>
          </a:xfrm>
        </p:spPr>
        <p:txBody>
          <a:bodyPr/>
          <a:lstStyle/>
          <a:p>
            <a:pPr eaLnBrk="1" hangingPunct="1"/>
            <a:r>
              <a:rPr lang="en-US" altLang="zh-CN" sz="4800" dirty="0"/>
              <a:t>Any  Question ?</a:t>
            </a:r>
            <a:endParaRPr lang="zh-CN" altLang="en-US" sz="48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623" y="3169163"/>
            <a:ext cx="5204012" cy="32916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22177615"/>
      </p:ext>
    </p:extLst>
  </p:cSld>
  <p:clrMapOvr>
    <a:masterClrMapping/>
  </p:clrMapOvr>
  <p:transition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Rectangle 2"/>
          <p:cNvSpPr>
            <a:spLocks noGrp="1" noChangeArrowheads="1"/>
          </p:cNvSpPr>
          <p:nvPr>
            <p:ph type="title"/>
          </p:nvPr>
        </p:nvSpPr>
        <p:spPr>
          <a:xfrm>
            <a:off x="485775" y="255588"/>
            <a:ext cx="8077200" cy="584200"/>
          </a:xfrm>
        </p:spPr>
        <p:txBody>
          <a:bodyPr/>
          <a:lstStyle/>
          <a:p>
            <a:r>
              <a:rPr lang="en-US" altLang="zh-CN" sz="3200" dirty="0"/>
              <a:t>4 </a:t>
            </a:r>
            <a:r>
              <a:rPr lang="zh-CN" altLang="en-US" sz="3200" dirty="0"/>
              <a:t>逻辑思维与计算机解题</a:t>
            </a:r>
            <a:endParaRPr lang="en-US" altLang="zh-CN" sz="3200" dirty="0"/>
          </a:p>
        </p:txBody>
      </p:sp>
      <p:sp>
        <p:nvSpPr>
          <p:cNvPr id="52226" name="Rectangle 3"/>
          <p:cNvSpPr>
            <a:spLocks noGrp="1" noChangeArrowheads="1"/>
          </p:cNvSpPr>
          <p:nvPr>
            <p:ph idx="1"/>
          </p:nvPr>
        </p:nvSpPr>
        <p:spPr>
          <a:xfrm>
            <a:off x="485775" y="1136649"/>
            <a:ext cx="8080375" cy="5002893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zh-CN" sz="2000" dirty="0"/>
              <a:t>4.1 </a:t>
            </a:r>
            <a:r>
              <a:rPr lang="zh-CN" altLang="en-US" sz="2000" dirty="0"/>
              <a:t>关系运算和关系表达式</a:t>
            </a:r>
            <a:endParaRPr lang="en-US" altLang="zh-CN" sz="2000" dirty="0"/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zh-CN" sz="2000" dirty="0" smtClean="0"/>
              <a:t>4.7 </a:t>
            </a:r>
            <a:r>
              <a:rPr lang="zh-CN" altLang="en-US" sz="2000" dirty="0"/>
              <a:t>逻辑问题及其解法</a:t>
            </a:r>
            <a:endParaRPr lang="en-US" altLang="zh-CN" sz="2000" dirty="0"/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zh-CN" sz="2000" dirty="0"/>
              <a:t>4.2 </a:t>
            </a:r>
            <a:r>
              <a:rPr lang="zh-CN" altLang="en-US" sz="2000" dirty="0"/>
              <a:t>枚举法的思路</a:t>
            </a:r>
            <a:endParaRPr lang="en-US" altLang="zh-CN" sz="2000" dirty="0"/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zh-CN" sz="2000" dirty="0" smtClean="0"/>
              <a:t>4.4 </a:t>
            </a:r>
            <a:r>
              <a:rPr lang="zh-CN" altLang="en-US" sz="2000" dirty="0"/>
              <a:t>分支结构</a:t>
            </a:r>
            <a:endParaRPr lang="en-US" altLang="zh-CN" sz="2000" dirty="0"/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zh-CN" sz="2000" dirty="0" smtClean="0"/>
              <a:t>4.3 </a:t>
            </a:r>
            <a:r>
              <a:rPr lang="zh-CN" altLang="en-US" sz="2000" dirty="0"/>
              <a:t>循环结构</a:t>
            </a:r>
            <a:endParaRPr lang="en-US" altLang="zh-CN" sz="2000" dirty="0"/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zh-CN" sz="2000" dirty="0" smtClean="0"/>
              <a:t>4.5 </a:t>
            </a:r>
            <a:r>
              <a:rPr lang="zh-CN" altLang="en-US" sz="2000" dirty="0"/>
              <a:t>任务</a:t>
            </a:r>
            <a:r>
              <a:rPr lang="en-US" altLang="zh-CN" sz="2000" dirty="0"/>
              <a:t>4.1</a:t>
            </a:r>
            <a:r>
              <a:rPr lang="zh-CN" altLang="en-US" sz="2000" dirty="0"/>
              <a:t>的程序框图</a:t>
            </a:r>
            <a:endParaRPr lang="en-US" altLang="zh-CN" sz="2000" dirty="0"/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zh-CN" sz="2000" dirty="0"/>
              <a:t>4.6 </a:t>
            </a:r>
            <a:r>
              <a:rPr lang="zh-CN" altLang="en-US" sz="2000" dirty="0"/>
              <a:t>任务</a:t>
            </a:r>
            <a:r>
              <a:rPr lang="en-US" altLang="zh-CN" sz="2000" dirty="0"/>
              <a:t>4.1</a:t>
            </a:r>
            <a:r>
              <a:rPr lang="zh-CN" altLang="en-US" sz="2000" dirty="0"/>
              <a:t>的参考程序</a:t>
            </a:r>
            <a:endParaRPr lang="en-US" altLang="zh-CN" sz="2000" dirty="0"/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zh-CN" sz="2000" dirty="0"/>
              <a:t>4.7 </a:t>
            </a:r>
            <a:r>
              <a:rPr lang="zh-CN" altLang="en-US" sz="2000" dirty="0"/>
              <a:t>任务</a:t>
            </a:r>
            <a:r>
              <a:rPr lang="en-US" altLang="zh-CN" sz="2000" dirty="0"/>
              <a:t>4.2</a:t>
            </a:r>
            <a:r>
              <a:rPr lang="zh-CN" altLang="en-US" sz="2000" dirty="0"/>
              <a:t>的参考程序</a:t>
            </a:r>
            <a:endParaRPr lang="en-US" altLang="zh-CN" sz="2000" dirty="0"/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dirty="0"/>
              <a:t>利用循环</a:t>
            </a:r>
            <a:r>
              <a:rPr lang="en-US" altLang="zh-CN" sz="2000" dirty="0"/>
              <a:t>+</a:t>
            </a:r>
            <a:r>
              <a:rPr lang="zh-CN" altLang="en-US" sz="2000" dirty="0"/>
              <a:t>枚举法解题</a:t>
            </a:r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1555176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 smtClean="0">
                <a:solidFill>
                  <a:srgbClr val="7030A0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课后练习：</a:t>
            </a:r>
            <a:r>
              <a:rPr lang="zh-CN" altLang="en-US" b="1" dirty="0" smtClean="0">
                <a:solidFill>
                  <a:srgbClr val="0303DF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关系</a:t>
            </a:r>
            <a:r>
              <a:rPr lang="zh-CN" altLang="en-US" b="1" dirty="0">
                <a:solidFill>
                  <a:srgbClr val="0303DF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运算符</a:t>
            </a:r>
            <a:r>
              <a:rPr lang="zh-CN" altLang="en-US" b="1" dirty="0">
                <a:solidFill>
                  <a:srgbClr val="080808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的优先级</a:t>
            </a:r>
            <a:r>
              <a:rPr lang="zh-CN" altLang="en-US" b="1" dirty="0">
                <a:solidFill>
                  <a:srgbClr val="C00000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高于</a:t>
            </a:r>
            <a:r>
              <a:rPr lang="zh-CN" altLang="en-US" b="1" dirty="0">
                <a:solidFill>
                  <a:srgbClr val="006600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赋值运算符</a:t>
            </a:r>
            <a:endParaRPr lang="en-US" altLang="zh-CN" b="1" dirty="0">
              <a:solidFill>
                <a:srgbClr val="006600"/>
              </a:solidFill>
              <a:latin typeface="华文宋体" panose="02010600040101010101" pitchFamily="2" charset="-122"/>
              <a:ea typeface="华文宋体" panose="0201060004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5775" y="1051935"/>
            <a:ext cx="8089900" cy="5328083"/>
          </a:xfrm>
        </p:spPr>
        <p:txBody>
          <a:bodyPr/>
          <a:lstStyle/>
          <a:p>
            <a:pPr marL="342900" indent="-3429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en-US" altLang="zh-CN" dirty="0" err="1"/>
              <a:t>int</a:t>
            </a:r>
            <a:r>
              <a:rPr lang="en-US" altLang="zh-CN" dirty="0"/>
              <a:t> a=3,b=4,c=5,d=6;</a:t>
            </a:r>
          </a:p>
          <a:p>
            <a:pPr marL="342900" indent="-3429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 dirty="0"/>
              <a:t>表达式 </a:t>
            </a:r>
            <a:r>
              <a:rPr lang="en-US" altLang="zh-CN" dirty="0">
                <a:solidFill>
                  <a:srgbClr val="C00000"/>
                </a:solidFill>
              </a:rPr>
              <a:t>a=b&gt;c</a:t>
            </a:r>
            <a:r>
              <a:rPr lang="en-US" altLang="zh-CN" dirty="0">
                <a:solidFill>
                  <a:srgbClr val="0303DF"/>
                </a:solidFill>
              </a:rPr>
              <a:t> </a:t>
            </a:r>
            <a:r>
              <a:rPr lang="zh-CN" altLang="en-US" dirty="0"/>
              <a:t>的值是什么</a:t>
            </a:r>
            <a:r>
              <a:rPr lang="en-US" altLang="zh-CN" dirty="0"/>
              <a:t>?  </a:t>
            </a:r>
            <a:r>
              <a:rPr lang="zh-CN" altLang="en-US" dirty="0"/>
              <a:t>执行后</a:t>
            </a:r>
            <a:r>
              <a:rPr lang="en-US" altLang="zh-CN" dirty="0"/>
              <a:t>a</a:t>
            </a:r>
            <a:r>
              <a:rPr lang="zh-CN" altLang="en-US" dirty="0"/>
              <a:t>的值是多少？</a:t>
            </a:r>
            <a:endParaRPr lang="en-US" altLang="zh-CN" dirty="0"/>
          </a:p>
          <a:p>
            <a:pPr marL="971550" lvl="1">
              <a:lnSpc>
                <a:spcPct val="100000"/>
              </a:lnSpc>
              <a:spcBef>
                <a:spcPts val="600"/>
              </a:spcBef>
            </a:pPr>
            <a:r>
              <a:rPr lang="zh-CN" altLang="en-US" dirty="0"/>
              <a:t>根据优先级，</a:t>
            </a:r>
            <a:r>
              <a:rPr lang="zh-CN" altLang="en-US" dirty="0">
                <a:solidFill>
                  <a:srgbClr val="0303DF"/>
                </a:solidFill>
              </a:rPr>
              <a:t>先运算</a:t>
            </a:r>
            <a:r>
              <a:rPr lang="en-US" altLang="zh-CN" dirty="0">
                <a:solidFill>
                  <a:srgbClr val="0303DF"/>
                </a:solidFill>
              </a:rPr>
              <a:t>b&gt;c</a:t>
            </a:r>
            <a:r>
              <a:rPr lang="zh-CN" altLang="en-US" dirty="0"/>
              <a:t>，然后赋值</a:t>
            </a:r>
            <a:endParaRPr lang="en-US" altLang="zh-CN" dirty="0"/>
          </a:p>
          <a:p>
            <a:pPr marL="971550" lvl="1">
              <a:lnSpc>
                <a:spcPct val="100000"/>
              </a:lnSpc>
              <a:spcBef>
                <a:spcPts val="600"/>
              </a:spcBef>
            </a:pPr>
            <a:r>
              <a:rPr lang="en-US" altLang="zh-CN" dirty="0"/>
              <a:t>b&gt;c</a:t>
            </a:r>
            <a:r>
              <a:rPr lang="zh-CN" altLang="en-US" dirty="0"/>
              <a:t>的结果为</a:t>
            </a:r>
            <a:r>
              <a:rPr lang="en-US" altLang="zh-CN" dirty="0"/>
              <a:t>0</a:t>
            </a:r>
            <a:r>
              <a:rPr lang="zh-CN" altLang="en-US" dirty="0"/>
              <a:t>，</a:t>
            </a:r>
            <a:r>
              <a:rPr lang="zh-CN" altLang="en-US" dirty="0">
                <a:solidFill>
                  <a:srgbClr val="0303DF"/>
                </a:solidFill>
              </a:rPr>
              <a:t>然后将结果赋予</a:t>
            </a:r>
            <a:r>
              <a:rPr lang="en-US" altLang="zh-CN" dirty="0">
                <a:solidFill>
                  <a:srgbClr val="0303DF"/>
                </a:solidFill>
              </a:rPr>
              <a:t>a=0</a:t>
            </a:r>
            <a:r>
              <a:rPr lang="zh-CN" altLang="en-US" dirty="0"/>
              <a:t>，</a:t>
            </a:r>
            <a:r>
              <a:rPr lang="zh-CN" altLang="en-US" b="1" dirty="0">
                <a:solidFill>
                  <a:srgbClr val="7030A0"/>
                </a:solidFill>
              </a:rPr>
              <a:t>表达式的值为</a:t>
            </a:r>
            <a:r>
              <a:rPr lang="en-US" altLang="zh-CN" b="1" dirty="0">
                <a:solidFill>
                  <a:srgbClr val="7030A0"/>
                </a:solidFill>
              </a:rPr>
              <a:t>false</a:t>
            </a:r>
            <a:r>
              <a:rPr lang="zh-CN" altLang="en-US" dirty="0"/>
              <a:t>，或</a:t>
            </a:r>
            <a:r>
              <a:rPr lang="en-US" altLang="zh-CN" dirty="0"/>
              <a:t>0</a:t>
            </a:r>
            <a:r>
              <a:rPr lang="zh-CN" altLang="en-US" dirty="0"/>
              <a:t>；</a:t>
            </a:r>
            <a:endParaRPr lang="en-US" altLang="zh-CN" dirty="0"/>
          </a:p>
          <a:p>
            <a:pPr marL="971550" lvl="1">
              <a:lnSpc>
                <a:spcPct val="100000"/>
              </a:lnSpc>
              <a:spcBef>
                <a:spcPts val="600"/>
              </a:spcBef>
            </a:pPr>
            <a:r>
              <a:rPr lang="zh-CN" altLang="en-US" dirty="0"/>
              <a:t>条件语句  </a:t>
            </a:r>
            <a:r>
              <a:rPr lang="en-US" altLang="zh-CN" dirty="0"/>
              <a:t>if (a=b&gt;c) </a:t>
            </a:r>
            <a:r>
              <a:rPr lang="zh-CN" altLang="en-US" dirty="0"/>
              <a:t>相当于 </a:t>
            </a:r>
            <a:r>
              <a:rPr lang="en-US" altLang="zh-CN" dirty="0"/>
              <a:t>if (false) </a:t>
            </a:r>
            <a:r>
              <a:rPr lang="zh-CN" altLang="en-US" dirty="0"/>
              <a:t>， </a:t>
            </a:r>
            <a:r>
              <a:rPr lang="en-US" altLang="zh-CN" dirty="0"/>
              <a:t>if (0)</a:t>
            </a:r>
            <a:r>
              <a:rPr lang="zh-CN" altLang="en-US" dirty="0"/>
              <a:t>，</a:t>
            </a:r>
            <a:r>
              <a:rPr lang="en-US" altLang="zh-CN" dirty="0"/>
              <a:t>if (!true)</a:t>
            </a:r>
            <a:r>
              <a:rPr lang="zh-CN" altLang="en-US" dirty="0"/>
              <a:t>，</a:t>
            </a:r>
            <a:r>
              <a:rPr lang="en-US" altLang="zh-CN" dirty="0"/>
              <a:t> if </a:t>
            </a:r>
            <a:r>
              <a:rPr lang="en-US" altLang="zh-CN" dirty="0" smtClean="0"/>
              <a:t>(!5) </a:t>
            </a:r>
            <a:endParaRPr lang="en-US" altLang="zh-CN" dirty="0"/>
          </a:p>
          <a:p>
            <a:pPr marL="342900" indent="-3429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 dirty="0"/>
              <a:t>表达式 </a:t>
            </a:r>
            <a:r>
              <a:rPr lang="en-US" altLang="zh-CN" dirty="0">
                <a:solidFill>
                  <a:srgbClr val="C00000"/>
                </a:solidFill>
              </a:rPr>
              <a:t>a=b&lt;c</a:t>
            </a:r>
            <a:r>
              <a:rPr lang="en-US" altLang="zh-CN" dirty="0"/>
              <a:t> </a:t>
            </a:r>
            <a:r>
              <a:rPr lang="zh-CN" altLang="en-US" dirty="0"/>
              <a:t>的值是什么</a:t>
            </a:r>
            <a:r>
              <a:rPr lang="en-US" altLang="zh-CN" dirty="0"/>
              <a:t>?  </a:t>
            </a:r>
            <a:r>
              <a:rPr lang="zh-CN" altLang="en-US" dirty="0"/>
              <a:t>执行后</a:t>
            </a:r>
            <a:r>
              <a:rPr lang="en-US" altLang="zh-CN" dirty="0"/>
              <a:t>a</a:t>
            </a:r>
            <a:r>
              <a:rPr lang="zh-CN" altLang="en-US" dirty="0"/>
              <a:t>的值是多少？</a:t>
            </a:r>
            <a:endParaRPr lang="en-US" altLang="zh-CN" dirty="0"/>
          </a:p>
          <a:p>
            <a:pPr marL="971550" lvl="1">
              <a:lnSpc>
                <a:spcPct val="100000"/>
              </a:lnSpc>
              <a:spcBef>
                <a:spcPts val="600"/>
              </a:spcBef>
            </a:pPr>
            <a:r>
              <a:rPr lang="zh-CN" altLang="en-US" dirty="0">
                <a:solidFill>
                  <a:srgbClr val="0303DF"/>
                </a:solidFill>
              </a:rPr>
              <a:t>先运算</a:t>
            </a:r>
            <a:r>
              <a:rPr lang="en-US" altLang="zh-CN" dirty="0">
                <a:solidFill>
                  <a:srgbClr val="0303DF"/>
                </a:solidFill>
              </a:rPr>
              <a:t>b&lt;c</a:t>
            </a:r>
            <a:r>
              <a:rPr lang="zh-CN" altLang="en-US" dirty="0"/>
              <a:t>，然后赋值</a:t>
            </a:r>
            <a:endParaRPr lang="en-US" altLang="zh-CN" dirty="0"/>
          </a:p>
          <a:p>
            <a:pPr marL="971550" lvl="1">
              <a:lnSpc>
                <a:spcPct val="100000"/>
              </a:lnSpc>
              <a:spcBef>
                <a:spcPts val="600"/>
              </a:spcBef>
            </a:pPr>
            <a:r>
              <a:rPr lang="en-US" altLang="zh-CN" dirty="0"/>
              <a:t>b&lt;c</a:t>
            </a:r>
            <a:r>
              <a:rPr lang="zh-CN" altLang="en-US" dirty="0"/>
              <a:t>的结果为</a:t>
            </a:r>
            <a:r>
              <a:rPr lang="en-US" altLang="zh-CN" dirty="0"/>
              <a:t>1</a:t>
            </a:r>
            <a:r>
              <a:rPr lang="zh-CN" altLang="en-US" dirty="0"/>
              <a:t>，赋值后</a:t>
            </a:r>
            <a:r>
              <a:rPr lang="en-US" altLang="zh-CN" dirty="0"/>
              <a:t>a=1</a:t>
            </a:r>
            <a:r>
              <a:rPr lang="zh-CN" altLang="en-US" dirty="0"/>
              <a:t>，</a:t>
            </a:r>
            <a:r>
              <a:rPr lang="zh-CN" altLang="en-US" b="1" dirty="0">
                <a:solidFill>
                  <a:srgbClr val="7030A0"/>
                </a:solidFill>
              </a:rPr>
              <a:t>表达式的值为</a:t>
            </a:r>
            <a:r>
              <a:rPr lang="en-US" altLang="zh-CN" b="1" dirty="0">
                <a:solidFill>
                  <a:srgbClr val="7030A0"/>
                </a:solidFill>
              </a:rPr>
              <a:t>true</a:t>
            </a:r>
            <a:r>
              <a:rPr lang="zh-CN" altLang="en-US" dirty="0"/>
              <a:t>，或</a:t>
            </a:r>
            <a:r>
              <a:rPr lang="en-US" altLang="zh-CN" dirty="0"/>
              <a:t>1</a:t>
            </a:r>
            <a:r>
              <a:rPr lang="zh-CN" altLang="en-US" dirty="0"/>
              <a:t>；</a:t>
            </a:r>
            <a:endParaRPr lang="en-US" altLang="zh-CN" dirty="0">
              <a:solidFill>
                <a:srgbClr val="C000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zh-CN" dirty="0"/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zh-CN" dirty="0"/>
          </a:p>
          <a:p>
            <a:pPr marL="342900" indent="-342900">
              <a:buFont typeface="Wingdings" panose="05000000000000000000" pitchFamily="2" charset="2"/>
              <a:buChar char="l"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70926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rgbClr val="7030A0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课后</a:t>
            </a:r>
            <a:r>
              <a:rPr lang="zh-CN" altLang="en-US" b="1" dirty="0" smtClean="0">
                <a:solidFill>
                  <a:srgbClr val="7030A0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练习：</a:t>
            </a:r>
            <a:r>
              <a:rPr lang="zh-CN" altLang="en-US" b="1" dirty="0" smtClean="0">
                <a:solidFill>
                  <a:srgbClr val="0303DF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关系</a:t>
            </a:r>
            <a:r>
              <a:rPr lang="zh-CN" altLang="en-US" b="1" dirty="0">
                <a:solidFill>
                  <a:srgbClr val="0303DF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运算符</a:t>
            </a:r>
            <a:r>
              <a:rPr lang="zh-CN" altLang="en-US" b="1" dirty="0">
                <a:solidFill>
                  <a:srgbClr val="080808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的优先级</a:t>
            </a:r>
            <a:r>
              <a:rPr lang="zh-CN" altLang="en-US" b="1" dirty="0">
                <a:solidFill>
                  <a:srgbClr val="C00000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高于</a:t>
            </a:r>
            <a:r>
              <a:rPr lang="zh-CN" altLang="en-US" b="1" dirty="0">
                <a:solidFill>
                  <a:srgbClr val="006600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赋值运算符</a:t>
            </a:r>
            <a:endParaRPr lang="en-US" altLang="zh-CN" b="1" dirty="0">
              <a:solidFill>
                <a:srgbClr val="006600"/>
              </a:solidFill>
              <a:latin typeface="华文宋体" panose="02010600040101010101" pitchFamily="2" charset="-122"/>
              <a:ea typeface="华文宋体" panose="0201060004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5775" y="1051935"/>
            <a:ext cx="8089900" cy="5328083"/>
          </a:xfrm>
        </p:spPr>
        <p:txBody>
          <a:bodyPr/>
          <a:lstStyle/>
          <a:p>
            <a:pPr marL="342900" indent="-3429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 dirty="0"/>
              <a:t>表达式 </a:t>
            </a:r>
            <a:r>
              <a:rPr lang="en-US" altLang="zh-CN" dirty="0">
                <a:solidFill>
                  <a:srgbClr val="C00000"/>
                </a:solidFill>
              </a:rPr>
              <a:t>(a=b)&gt;c </a:t>
            </a:r>
            <a:r>
              <a:rPr lang="zh-CN" altLang="en-US" dirty="0"/>
              <a:t>的值是什么？执行后</a:t>
            </a:r>
            <a:r>
              <a:rPr lang="en-US" altLang="zh-CN" dirty="0"/>
              <a:t>a</a:t>
            </a:r>
            <a:r>
              <a:rPr lang="zh-CN" altLang="en-US" dirty="0"/>
              <a:t>的值是多少？</a:t>
            </a:r>
            <a:endParaRPr lang="en-US" altLang="zh-CN" dirty="0"/>
          </a:p>
          <a:p>
            <a:pPr marL="971550" lvl="1">
              <a:lnSpc>
                <a:spcPct val="100000"/>
              </a:lnSpc>
              <a:spcBef>
                <a:spcPts val="600"/>
              </a:spcBef>
            </a:pPr>
            <a:r>
              <a:rPr lang="zh-CN" altLang="en-US" dirty="0"/>
              <a:t>由于</a:t>
            </a:r>
            <a:r>
              <a:rPr lang="en-US" altLang="zh-CN" dirty="0"/>
              <a:t>()</a:t>
            </a:r>
            <a:r>
              <a:rPr lang="zh-CN" altLang="en-US" dirty="0"/>
              <a:t>的优先级最高，因此</a:t>
            </a:r>
            <a:r>
              <a:rPr lang="zh-CN" altLang="en-US" dirty="0">
                <a:solidFill>
                  <a:srgbClr val="0303DF"/>
                </a:solidFill>
              </a:rPr>
              <a:t>先赋值后比较</a:t>
            </a:r>
            <a:endParaRPr lang="en-US" altLang="zh-CN" dirty="0">
              <a:solidFill>
                <a:srgbClr val="0303DF"/>
              </a:solidFill>
            </a:endParaRPr>
          </a:p>
          <a:p>
            <a:pPr marL="971550" lvl="1">
              <a:lnSpc>
                <a:spcPct val="100000"/>
              </a:lnSpc>
              <a:spcBef>
                <a:spcPts val="600"/>
              </a:spcBef>
            </a:pPr>
            <a:r>
              <a:rPr lang="zh-CN" altLang="en-US" dirty="0"/>
              <a:t>先执行</a:t>
            </a:r>
            <a:r>
              <a:rPr lang="en-US" altLang="zh-CN" dirty="0"/>
              <a:t>a=b</a:t>
            </a:r>
            <a:r>
              <a:rPr lang="zh-CN" altLang="en-US" dirty="0"/>
              <a:t>，使</a:t>
            </a:r>
            <a:r>
              <a:rPr lang="en-US" altLang="zh-CN" dirty="0"/>
              <a:t>a</a:t>
            </a:r>
            <a:r>
              <a:rPr lang="zh-CN" altLang="en-US" dirty="0"/>
              <a:t>等于</a:t>
            </a:r>
            <a:r>
              <a:rPr lang="en-US" altLang="zh-CN" dirty="0"/>
              <a:t>b</a:t>
            </a:r>
            <a:r>
              <a:rPr lang="zh-CN" altLang="en-US" dirty="0"/>
              <a:t>的值</a:t>
            </a:r>
            <a:r>
              <a:rPr lang="en-US" altLang="zh-CN" dirty="0"/>
              <a:t>4</a:t>
            </a:r>
            <a:r>
              <a:rPr lang="zh-CN" altLang="en-US" dirty="0"/>
              <a:t>，然后</a:t>
            </a:r>
            <a:r>
              <a:rPr lang="zh-CN" altLang="en-US" dirty="0">
                <a:solidFill>
                  <a:srgbClr val="0303DF"/>
                </a:solidFill>
              </a:rPr>
              <a:t>将</a:t>
            </a:r>
            <a:r>
              <a:rPr lang="en-US" altLang="zh-CN" dirty="0">
                <a:solidFill>
                  <a:srgbClr val="0303DF"/>
                </a:solidFill>
              </a:rPr>
              <a:t>a</a:t>
            </a:r>
            <a:r>
              <a:rPr lang="zh-CN" altLang="en-US" dirty="0">
                <a:solidFill>
                  <a:srgbClr val="0303DF"/>
                </a:solidFill>
              </a:rPr>
              <a:t>的值与</a:t>
            </a:r>
            <a:r>
              <a:rPr lang="en-US" altLang="zh-CN" dirty="0">
                <a:solidFill>
                  <a:srgbClr val="0303DF"/>
                </a:solidFill>
              </a:rPr>
              <a:t>c</a:t>
            </a:r>
            <a:r>
              <a:rPr lang="zh-CN" altLang="en-US" dirty="0">
                <a:solidFill>
                  <a:srgbClr val="0303DF"/>
                </a:solidFill>
              </a:rPr>
              <a:t>的值比较</a:t>
            </a:r>
            <a:r>
              <a:rPr lang="zh-CN" altLang="en-US" dirty="0"/>
              <a:t>，因此表达式</a:t>
            </a:r>
            <a:r>
              <a:rPr lang="en-US" altLang="zh-CN" dirty="0"/>
              <a:t>(a=b)&gt;c</a:t>
            </a:r>
            <a:r>
              <a:rPr lang="zh-CN" altLang="en-US" dirty="0"/>
              <a:t>的值为</a:t>
            </a:r>
            <a:r>
              <a:rPr lang="en-US" altLang="zh-CN" dirty="0"/>
              <a:t>false</a:t>
            </a:r>
            <a:r>
              <a:rPr lang="zh-CN" altLang="en-US" dirty="0"/>
              <a:t>，或</a:t>
            </a:r>
            <a:r>
              <a:rPr lang="en-US" altLang="zh-CN" dirty="0"/>
              <a:t>0</a:t>
            </a:r>
            <a:endParaRPr lang="en-US" altLang="zh-CN" dirty="0">
              <a:solidFill>
                <a:srgbClr val="C00000"/>
              </a:solidFill>
            </a:endParaRPr>
          </a:p>
          <a:p>
            <a:pPr marL="342900" indent="-3429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 dirty="0"/>
              <a:t>表达式 </a:t>
            </a:r>
            <a:r>
              <a:rPr lang="en-US" altLang="zh-CN" dirty="0">
                <a:solidFill>
                  <a:srgbClr val="C00000"/>
                </a:solidFill>
              </a:rPr>
              <a:t>a&lt;b=c</a:t>
            </a:r>
            <a:r>
              <a:rPr lang="en-US" altLang="zh-CN" dirty="0"/>
              <a:t> </a:t>
            </a:r>
            <a:r>
              <a:rPr lang="zh-CN" altLang="en-US" dirty="0"/>
              <a:t>的值是什么</a:t>
            </a:r>
            <a:r>
              <a:rPr lang="en-US" altLang="zh-CN" dirty="0"/>
              <a:t>?</a:t>
            </a:r>
          </a:p>
          <a:p>
            <a:pPr marL="971550" lvl="1">
              <a:lnSpc>
                <a:spcPct val="100000"/>
              </a:lnSpc>
              <a:spcBef>
                <a:spcPts val="600"/>
              </a:spcBef>
            </a:pPr>
            <a:r>
              <a:rPr lang="en-US" altLang="zh-CN" b="1" dirty="0">
                <a:solidFill>
                  <a:srgbClr val="7030A0"/>
                </a:solidFill>
              </a:rPr>
              <a:t>a&lt;b</a:t>
            </a:r>
            <a:r>
              <a:rPr lang="zh-CN" altLang="en-US" b="1" dirty="0">
                <a:solidFill>
                  <a:srgbClr val="7030A0"/>
                </a:solidFill>
              </a:rPr>
              <a:t>结果为</a:t>
            </a:r>
            <a:r>
              <a:rPr lang="en-US" altLang="zh-CN" b="1" dirty="0">
                <a:solidFill>
                  <a:srgbClr val="7030A0"/>
                </a:solidFill>
              </a:rPr>
              <a:t>0</a:t>
            </a:r>
            <a:r>
              <a:rPr lang="zh-CN" altLang="en-US" b="1" dirty="0">
                <a:solidFill>
                  <a:srgbClr val="7030A0"/>
                </a:solidFill>
              </a:rPr>
              <a:t>，</a:t>
            </a:r>
            <a:r>
              <a:rPr lang="en-US" altLang="zh-CN" b="1" dirty="0">
                <a:solidFill>
                  <a:srgbClr val="7030A0"/>
                </a:solidFill>
              </a:rPr>
              <a:t>0=c</a:t>
            </a:r>
            <a:r>
              <a:rPr lang="zh-CN" altLang="en-US" b="1" dirty="0">
                <a:solidFill>
                  <a:srgbClr val="7030A0"/>
                </a:solidFill>
              </a:rPr>
              <a:t>无法完成赋值，错误</a:t>
            </a:r>
            <a:endParaRPr lang="en-US" altLang="zh-CN" b="1" dirty="0">
              <a:solidFill>
                <a:srgbClr val="7030A0"/>
              </a:solidFill>
            </a:endParaRPr>
          </a:p>
          <a:p>
            <a:pPr marL="342900" indent="-3429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 dirty="0"/>
              <a:t>表达式 </a:t>
            </a:r>
            <a:r>
              <a:rPr lang="en-US" altLang="zh-CN" dirty="0">
                <a:solidFill>
                  <a:srgbClr val="C00000"/>
                </a:solidFill>
              </a:rPr>
              <a:t>a&lt;(b=c) </a:t>
            </a:r>
            <a:r>
              <a:rPr lang="zh-CN" altLang="en-US" dirty="0"/>
              <a:t>的值是什么</a:t>
            </a:r>
            <a:r>
              <a:rPr lang="en-US" altLang="zh-CN" dirty="0"/>
              <a:t>?  </a:t>
            </a:r>
            <a:r>
              <a:rPr lang="zh-CN" altLang="en-US" dirty="0"/>
              <a:t>执行后</a:t>
            </a:r>
            <a:r>
              <a:rPr lang="en-US" altLang="zh-CN" dirty="0"/>
              <a:t>b</a:t>
            </a:r>
            <a:r>
              <a:rPr lang="zh-CN" altLang="en-US" dirty="0"/>
              <a:t>的值是多少</a:t>
            </a:r>
            <a:r>
              <a:rPr lang="en-US" altLang="zh-CN" dirty="0"/>
              <a:t>?   </a:t>
            </a:r>
          </a:p>
          <a:p>
            <a:pPr marL="971550" lvl="1">
              <a:lnSpc>
                <a:spcPct val="100000"/>
              </a:lnSpc>
              <a:spcBef>
                <a:spcPts val="600"/>
              </a:spcBef>
            </a:pPr>
            <a:r>
              <a:rPr lang="en-US" altLang="zh-CN" dirty="0"/>
              <a:t>b</a:t>
            </a:r>
            <a:r>
              <a:rPr lang="zh-CN" altLang="en-US" dirty="0"/>
              <a:t>的值是</a:t>
            </a:r>
            <a:r>
              <a:rPr lang="en-US" altLang="zh-CN" dirty="0"/>
              <a:t>5</a:t>
            </a:r>
            <a:r>
              <a:rPr lang="zh-CN" altLang="en-US" dirty="0"/>
              <a:t>，表达式</a:t>
            </a:r>
            <a:r>
              <a:rPr lang="en-US" altLang="zh-CN" dirty="0"/>
              <a:t>a&lt;(b=c)</a:t>
            </a:r>
            <a:r>
              <a:rPr lang="zh-CN" altLang="en-US" dirty="0"/>
              <a:t>的值是</a:t>
            </a:r>
            <a:r>
              <a:rPr lang="en-US" altLang="zh-CN" dirty="0"/>
              <a:t>true</a:t>
            </a:r>
            <a:r>
              <a:rPr lang="zh-CN" altLang="en-US" dirty="0"/>
              <a:t>，或</a:t>
            </a:r>
            <a:r>
              <a:rPr lang="en-US" altLang="zh-CN" dirty="0"/>
              <a:t>1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b="1" u="sng" dirty="0" smtClean="0">
                <a:solidFill>
                  <a:srgbClr val="C00000"/>
                </a:solidFill>
              </a:rPr>
              <a:t>强烈建议：编程时，利用</a:t>
            </a:r>
            <a:r>
              <a:rPr lang="en-US" altLang="zh-CN" b="1" u="sng" dirty="0" smtClean="0">
                <a:solidFill>
                  <a:srgbClr val="C00000"/>
                </a:solidFill>
              </a:rPr>
              <a:t>()</a:t>
            </a:r>
            <a:r>
              <a:rPr lang="zh-CN" altLang="en-US" b="1" u="sng" dirty="0" smtClean="0">
                <a:solidFill>
                  <a:srgbClr val="C00000"/>
                </a:solidFill>
              </a:rPr>
              <a:t>表达你的真实意图</a:t>
            </a:r>
            <a:r>
              <a:rPr lang="zh-CN" altLang="en-US" dirty="0" smtClean="0">
                <a:solidFill>
                  <a:srgbClr val="C00000"/>
                </a:solidFill>
              </a:rPr>
              <a:t>。</a:t>
            </a:r>
            <a:endParaRPr lang="en-US" altLang="zh-CN" dirty="0">
              <a:solidFill>
                <a:srgbClr val="C000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29960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4.2 </a:t>
            </a:r>
            <a:r>
              <a:rPr lang="zh-CN" altLang="en-US" dirty="0"/>
              <a:t>枚举法的思路（穷举法，</a:t>
            </a:r>
            <a:r>
              <a:rPr lang="zh-CN" altLang="en-US" dirty="0" smtClean="0"/>
              <a:t>暴力法）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 eaLnBrk="1" hangingPunct="1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l"/>
              <a:defRPr/>
            </a:pP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所谓</a:t>
            </a:r>
            <a:r>
              <a:rPr lang="zh-CN" altLang="en-US" sz="2000" b="1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枚举法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就是</a:t>
            </a:r>
            <a:r>
              <a:rPr lang="zh-CN" altLang="en-US" sz="2000" b="1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逐个考察某类事件的</a:t>
            </a:r>
            <a:r>
              <a:rPr lang="zh-CN" altLang="en-US" sz="20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所有可能情况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，从而得出结论；（</a:t>
            </a:r>
            <a:r>
              <a:rPr lang="zh-CN" altLang="en-US" sz="20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暴力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eaLnBrk="1" hangingPunct="1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l"/>
              <a:defRPr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枚举法是利用计算机运算速度快、精确度高的特点，对要解决问题的</a:t>
            </a:r>
            <a:r>
              <a:rPr lang="zh-CN" altLang="en-US" sz="2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所有可能情况</a:t>
            </a:r>
            <a:r>
              <a:rPr lang="zh-CN" altLang="en-US" sz="2000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，一个不漏地进行检验，从中找出符合要求的</a:t>
            </a:r>
            <a:r>
              <a:rPr lang="zh-CN" altLang="en-US" sz="2000" dirty="0" smtClean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答案</a:t>
            </a:r>
            <a:endParaRPr lang="en-US" altLang="zh-CN" sz="2000" dirty="0" smtClean="0">
              <a:solidFill>
                <a:srgbClr val="0000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eaLnBrk="1" hangingPunct="1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l"/>
              <a:defRPr/>
            </a:pPr>
            <a:r>
              <a:rPr lang="zh-CN" altLang="en-US" sz="20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枚举法</a:t>
            </a:r>
            <a:r>
              <a:rPr lang="zh-CN" altLang="en-US" sz="2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是通过</a:t>
            </a:r>
            <a:r>
              <a:rPr lang="zh-CN" altLang="en-US" sz="2000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牺牲时间</a:t>
            </a:r>
            <a:r>
              <a:rPr lang="zh-CN" altLang="en-US" sz="2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来换取答案的全面性；</a:t>
            </a:r>
            <a:endParaRPr lang="en-US" altLang="zh-CN" sz="2000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eaLnBrk="1" hangingPunct="1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l"/>
              <a:defRPr/>
            </a:pPr>
            <a:endParaRPr lang="en-US" altLang="zh-CN" sz="20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eaLnBrk="1" hangingPunct="1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l"/>
              <a:defRPr/>
            </a:pPr>
            <a:r>
              <a:rPr kumimoji="1" lang="zh-CN" altLang="en-US" sz="2000" dirty="0" smtClean="0"/>
              <a:t>例如，如果忘记了一个文件设置的密码，许多</a:t>
            </a:r>
            <a:r>
              <a:rPr kumimoji="1" lang="zh-CN" altLang="en-US" sz="2000" b="1" dirty="0" smtClean="0">
                <a:solidFill>
                  <a:srgbClr val="7030A0"/>
                </a:solidFill>
              </a:rPr>
              <a:t>破解密码软件</a:t>
            </a:r>
            <a:r>
              <a:rPr kumimoji="1" lang="zh-CN" altLang="en-US" sz="2000" dirty="0" smtClean="0"/>
              <a:t>采用的思想都是采用穷举法逐一测试；</a:t>
            </a:r>
            <a:endParaRPr kumimoji="1" lang="en-US" altLang="zh-CN" sz="2000" dirty="0" smtClean="0"/>
          </a:p>
          <a:p>
            <a:pPr marL="342900" indent="-342900" eaLnBrk="1" hangingPunct="1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l"/>
              <a:defRPr/>
            </a:pPr>
            <a:r>
              <a:rPr kumimoji="1" lang="zh-CN" altLang="en-US" sz="2000" dirty="0" smtClean="0">
                <a:solidFill>
                  <a:srgbClr val="7030A0"/>
                </a:solidFill>
              </a:rPr>
              <a:t>实验：</a:t>
            </a:r>
            <a:r>
              <a:rPr kumimoji="1" lang="zh-CN" altLang="en-US" sz="2000" dirty="0" smtClean="0"/>
              <a:t>以背包问题为例，掌握</a:t>
            </a:r>
            <a:r>
              <a:rPr kumimoji="1" lang="zh-CN" altLang="en-US" sz="2000" b="1" dirty="0" smtClean="0">
                <a:solidFill>
                  <a:srgbClr val="0000CC"/>
                </a:solidFill>
              </a:rPr>
              <a:t>枚举法（穷举、暴力、蛮力）</a:t>
            </a:r>
            <a:r>
              <a:rPr kumimoji="1" lang="zh-CN" altLang="en-US" sz="2000" dirty="0" smtClean="0"/>
              <a:t>的思想。</a:t>
            </a:r>
            <a:endParaRPr kumimoji="1" lang="en-US" altLang="zh-CN" sz="2000" dirty="0" smtClean="0"/>
          </a:p>
          <a:p>
            <a:pPr marL="342900" indent="-342900" eaLnBrk="1" hangingPunct="1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l"/>
              <a:defRPr/>
            </a:pPr>
            <a:endParaRPr kumimoji="1" lang="en-US" altLang="zh-CN" sz="1800" dirty="0"/>
          </a:p>
          <a:p>
            <a:pPr marL="971550" lvl="1">
              <a:lnSpc>
                <a:spcPct val="100000"/>
              </a:lnSpc>
              <a:spcBef>
                <a:spcPts val="600"/>
              </a:spcBef>
              <a:defRPr/>
            </a:pPr>
            <a:endParaRPr kumimoji="1" lang="en-US" altLang="zh-CN" sz="1800" dirty="0"/>
          </a:p>
          <a:p>
            <a:pPr marL="971550" lvl="1">
              <a:lnSpc>
                <a:spcPct val="100000"/>
              </a:lnSpc>
              <a:spcBef>
                <a:spcPts val="600"/>
              </a:spcBef>
              <a:defRPr/>
            </a:pPr>
            <a:endParaRPr lang="en-US" altLang="zh-CN" sz="1800" dirty="0"/>
          </a:p>
          <a:p>
            <a:pPr marL="342900" indent="-342900" eaLnBrk="1" hangingPunct="1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l"/>
              <a:defRPr/>
            </a:pPr>
            <a:endParaRPr lang="en-US" altLang="zh-C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eaLnBrk="1" hangingPunct="1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l"/>
              <a:defRPr/>
            </a:pPr>
            <a:endParaRPr lang="en-US" altLang="zh-C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eaLnBrk="1" hangingPunct="1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l"/>
              <a:defRPr/>
            </a:pPr>
            <a:endParaRPr lang="en-US" altLang="zh-C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5333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buFont typeface="Wingdings" panose="05000000000000000000" pitchFamily="2" charset="2"/>
              <a:buNone/>
              <a:defRPr/>
            </a:pPr>
            <a:r>
              <a:rPr lang="zh-CN" altLang="en-US" b="1" dirty="0">
                <a:solidFill>
                  <a:srgbClr val="7030A0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自学：</a:t>
            </a:r>
            <a:r>
              <a:rPr lang="zh-CN" altLang="en-US" dirty="0" smtClean="0"/>
              <a:t>使用</a:t>
            </a:r>
            <a:r>
              <a:rPr lang="zh-CN" altLang="en-US" dirty="0">
                <a:solidFill>
                  <a:srgbClr val="0000CC"/>
                </a:solidFill>
              </a:rPr>
              <a:t>关系</a:t>
            </a:r>
            <a:r>
              <a:rPr lang="zh-CN" altLang="en-US" dirty="0" smtClean="0">
                <a:solidFill>
                  <a:srgbClr val="0000CC"/>
                </a:solidFill>
              </a:rPr>
              <a:t>表达式</a:t>
            </a:r>
            <a:r>
              <a:rPr lang="en-US" altLang="zh-CN" dirty="0" smtClean="0">
                <a:solidFill>
                  <a:srgbClr val="0000CC"/>
                </a:solidFill>
              </a:rPr>
              <a:t>+</a:t>
            </a:r>
            <a:r>
              <a:rPr lang="zh-CN" altLang="en-US" dirty="0" smtClean="0">
                <a:solidFill>
                  <a:srgbClr val="0000CC"/>
                </a:solidFill>
              </a:rPr>
              <a:t>枚举法</a:t>
            </a:r>
            <a:r>
              <a:rPr lang="zh-CN" altLang="en-US" dirty="0" smtClean="0"/>
              <a:t>解决实际问题</a:t>
            </a:r>
            <a:endParaRPr lang="en-US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5775" y="1135063"/>
            <a:ext cx="8089900" cy="5238305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dirty="0"/>
              <a:t>谁做的好事？</a:t>
            </a:r>
            <a:endParaRPr lang="en-US" altLang="zh-CN" sz="2000" dirty="0">
              <a:latin typeface="+mn-ea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+mn-ea"/>
              </a:rPr>
              <a:t>山东大学</a:t>
            </a:r>
            <a:r>
              <a:rPr lang="zh-CN" altLang="en-US" sz="2000" dirty="0" smtClean="0">
                <a:latin typeface="+mn-ea"/>
              </a:rPr>
              <a:t>计算机科学与技术学院</a:t>
            </a:r>
            <a:r>
              <a:rPr lang="zh-CN" altLang="en-US" sz="2000" dirty="0">
                <a:latin typeface="+mn-ea"/>
              </a:rPr>
              <a:t>有</a:t>
            </a:r>
            <a:r>
              <a:rPr lang="zh-CN" altLang="en-US" sz="2000" dirty="0">
                <a:solidFill>
                  <a:srgbClr val="7030A0"/>
                </a:solidFill>
                <a:latin typeface="+mn-ea"/>
              </a:rPr>
              <a:t>四位</a:t>
            </a:r>
            <a:r>
              <a:rPr lang="zh-CN" altLang="en-US" sz="2000" dirty="0">
                <a:latin typeface="+mn-ea"/>
              </a:rPr>
              <a:t>同学中的</a:t>
            </a:r>
            <a:r>
              <a:rPr lang="zh-CN" altLang="en-US" sz="2000" b="1" dirty="0">
                <a:solidFill>
                  <a:srgbClr val="0303DF"/>
                </a:solidFill>
                <a:latin typeface="+mn-ea"/>
              </a:rPr>
              <a:t>一位</a:t>
            </a:r>
            <a:r>
              <a:rPr lang="zh-CN" altLang="en-US" sz="2000" dirty="0">
                <a:latin typeface="+mn-ea"/>
              </a:rPr>
              <a:t>做了好事，不留名，表扬信来了之后，校长问这四位是谁做的好事。</a:t>
            </a:r>
          </a:p>
          <a:p>
            <a:pPr marL="971550" lvl="1"/>
            <a:r>
              <a:rPr lang="en-US" altLang="zh-CN" sz="1800" dirty="0">
                <a:solidFill>
                  <a:srgbClr val="0303DF"/>
                </a:solidFill>
                <a:latin typeface="+mn-ea"/>
              </a:rPr>
              <a:t>A</a:t>
            </a:r>
            <a:r>
              <a:rPr lang="zh-CN" altLang="en-US" sz="1800" dirty="0">
                <a:latin typeface="+mn-ea"/>
              </a:rPr>
              <a:t>说：不是我</a:t>
            </a:r>
            <a:endParaRPr lang="en-US" altLang="zh-CN" sz="1800" dirty="0">
              <a:latin typeface="+mn-ea"/>
            </a:endParaRPr>
          </a:p>
          <a:p>
            <a:pPr marL="971550" lvl="1"/>
            <a:r>
              <a:rPr lang="en-US" altLang="zh-CN" sz="1800" dirty="0">
                <a:solidFill>
                  <a:srgbClr val="0303DF"/>
                </a:solidFill>
                <a:latin typeface="+mn-ea"/>
              </a:rPr>
              <a:t>B</a:t>
            </a:r>
            <a:r>
              <a:rPr lang="zh-CN" altLang="en-US" sz="1800" dirty="0">
                <a:latin typeface="+mn-ea"/>
              </a:rPr>
              <a:t>说：是</a:t>
            </a:r>
            <a:r>
              <a:rPr lang="en-US" altLang="zh-CN" sz="1800" dirty="0">
                <a:latin typeface="+mn-ea"/>
              </a:rPr>
              <a:t>C</a:t>
            </a:r>
          </a:p>
          <a:p>
            <a:pPr marL="971550" lvl="1"/>
            <a:r>
              <a:rPr lang="en-US" altLang="zh-CN" sz="1800" dirty="0">
                <a:solidFill>
                  <a:srgbClr val="0303DF"/>
                </a:solidFill>
                <a:latin typeface="+mn-ea"/>
              </a:rPr>
              <a:t>C</a:t>
            </a:r>
            <a:r>
              <a:rPr lang="zh-CN" altLang="en-US" sz="1800" dirty="0">
                <a:latin typeface="+mn-ea"/>
              </a:rPr>
              <a:t>说：是</a:t>
            </a:r>
            <a:r>
              <a:rPr lang="en-US" altLang="zh-CN" sz="1800" dirty="0">
                <a:latin typeface="+mn-ea"/>
              </a:rPr>
              <a:t>D</a:t>
            </a:r>
          </a:p>
          <a:p>
            <a:pPr marL="971550" lvl="1"/>
            <a:r>
              <a:rPr lang="en-US" altLang="zh-CN" sz="1800" dirty="0">
                <a:solidFill>
                  <a:srgbClr val="0303DF"/>
                </a:solidFill>
                <a:latin typeface="+mn-ea"/>
              </a:rPr>
              <a:t>D</a:t>
            </a:r>
            <a:r>
              <a:rPr lang="zh-CN" altLang="en-US" sz="1800" dirty="0">
                <a:latin typeface="+mn-ea"/>
              </a:rPr>
              <a:t>说：他胡说（</a:t>
            </a:r>
            <a:r>
              <a:rPr lang="en-US" altLang="zh-CN" sz="1800" dirty="0">
                <a:latin typeface="+mn-ea"/>
              </a:rPr>
              <a:t>C</a:t>
            </a:r>
            <a:r>
              <a:rPr lang="zh-CN" altLang="en-US" sz="1800" dirty="0">
                <a:latin typeface="+mn-ea"/>
              </a:rPr>
              <a:t>胡说）</a:t>
            </a:r>
            <a:endParaRPr lang="en-US" altLang="zh-CN" sz="1800" dirty="0">
              <a:latin typeface="+mn-ea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+mn-ea"/>
              </a:rPr>
              <a:t>已知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</a:rPr>
              <a:t>三个人说的是真话</a:t>
            </a:r>
            <a:r>
              <a:rPr lang="zh-CN" altLang="en-US" sz="2000" dirty="0">
                <a:latin typeface="+mn-ea"/>
              </a:rPr>
              <a:t>，</a:t>
            </a:r>
            <a:r>
              <a:rPr lang="zh-CN" altLang="en-US" sz="2000" b="1" dirty="0">
                <a:solidFill>
                  <a:srgbClr val="7030A0"/>
                </a:solidFill>
                <a:latin typeface="+mn-ea"/>
              </a:rPr>
              <a:t>一个人</a:t>
            </a:r>
            <a:r>
              <a:rPr lang="zh-CN" altLang="en-US" sz="2000" b="1" dirty="0">
                <a:solidFill>
                  <a:srgbClr val="006600"/>
                </a:solidFill>
                <a:latin typeface="+mn-ea"/>
              </a:rPr>
              <a:t>说的是</a:t>
            </a:r>
            <a:r>
              <a:rPr lang="zh-CN" altLang="en-US" sz="2000" b="1" dirty="0">
                <a:solidFill>
                  <a:srgbClr val="7030A0"/>
                </a:solidFill>
                <a:latin typeface="+mn-ea"/>
              </a:rPr>
              <a:t>假话</a:t>
            </a:r>
            <a:r>
              <a:rPr lang="zh-CN" altLang="en-US" sz="2000" dirty="0">
                <a:latin typeface="+mn-ea"/>
              </a:rPr>
              <a:t>。现在要根据这些信息，找出做了好事的人</a:t>
            </a:r>
            <a:r>
              <a:rPr lang="zh-CN" altLang="en-US" sz="2000" dirty="0" smtClean="0">
                <a:latin typeface="+mn-ea"/>
              </a:rPr>
              <a:t>。</a:t>
            </a:r>
            <a:endParaRPr lang="en-US" altLang="zh-CN" sz="2000" dirty="0" smtClean="0">
              <a:latin typeface="+mn-ea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b="1" dirty="0" smtClean="0">
                <a:solidFill>
                  <a:srgbClr val="7030A0"/>
                </a:solidFill>
                <a:latin typeface="+mn-ea"/>
              </a:rPr>
              <a:t>枚举法解决上述问题</a:t>
            </a:r>
            <a:endParaRPr lang="en-US" altLang="zh-CN" sz="2000" b="1" dirty="0" smtClean="0">
              <a:solidFill>
                <a:srgbClr val="7030A0"/>
              </a:solidFill>
              <a:latin typeface="+mn-ea"/>
            </a:endParaRPr>
          </a:p>
          <a:p>
            <a:pPr marL="971550" lvl="1"/>
            <a:r>
              <a:rPr lang="zh-CN" altLang="en-US" sz="1800" dirty="0" smtClean="0">
                <a:solidFill>
                  <a:srgbClr val="006600"/>
                </a:solidFill>
                <a:latin typeface="+mn-ea"/>
              </a:rPr>
              <a:t>首先假设</a:t>
            </a:r>
            <a:r>
              <a:rPr lang="en-US" altLang="zh-CN" sz="1800" dirty="0" smtClean="0">
                <a:solidFill>
                  <a:srgbClr val="006600"/>
                </a:solidFill>
                <a:latin typeface="+mn-ea"/>
              </a:rPr>
              <a:t>A</a:t>
            </a:r>
            <a:r>
              <a:rPr lang="zh-CN" altLang="en-US" sz="1800" dirty="0" smtClean="0">
                <a:solidFill>
                  <a:srgbClr val="006600"/>
                </a:solidFill>
                <a:latin typeface="+mn-ea"/>
              </a:rPr>
              <a:t>做了好事</a:t>
            </a:r>
            <a:r>
              <a:rPr lang="zh-CN" altLang="en-US" sz="1800" dirty="0" smtClean="0">
                <a:latin typeface="+mn-ea"/>
              </a:rPr>
              <a:t>，</a:t>
            </a:r>
            <a:r>
              <a:rPr lang="zh-CN" altLang="en-US" sz="1800" dirty="0" smtClean="0">
                <a:solidFill>
                  <a:srgbClr val="FF0000"/>
                </a:solidFill>
                <a:latin typeface="+mn-ea"/>
              </a:rPr>
              <a:t>如果使上述四句话</a:t>
            </a:r>
            <a:r>
              <a:rPr lang="en-US" altLang="zh-CN" sz="1800" dirty="0" smtClean="0">
                <a:solidFill>
                  <a:srgbClr val="FF0000"/>
                </a:solidFill>
                <a:latin typeface="+mn-ea"/>
              </a:rPr>
              <a:t>3</a:t>
            </a:r>
            <a:r>
              <a:rPr lang="zh-CN" altLang="en-US" sz="1800" dirty="0" smtClean="0">
                <a:solidFill>
                  <a:srgbClr val="FF0000"/>
                </a:solidFill>
                <a:latin typeface="+mn-ea"/>
              </a:rPr>
              <a:t>真</a:t>
            </a:r>
            <a:r>
              <a:rPr lang="en-US" altLang="zh-CN" sz="1800" dirty="0" smtClean="0">
                <a:solidFill>
                  <a:srgbClr val="FF0000"/>
                </a:solidFill>
                <a:latin typeface="+mn-ea"/>
              </a:rPr>
              <a:t>1</a:t>
            </a:r>
            <a:r>
              <a:rPr lang="zh-CN" altLang="en-US" sz="1800" dirty="0" smtClean="0">
                <a:solidFill>
                  <a:srgbClr val="FF0000"/>
                </a:solidFill>
                <a:latin typeface="+mn-ea"/>
              </a:rPr>
              <a:t>假</a:t>
            </a:r>
            <a:r>
              <a:rPr lang="zh-CN" altLang="en-US" sz="1800" dirty="0" smtClean="0">
                <a:latin typeface="+mn-ea"/>
              </a:rPr>
              <a:t>，则就是</a:t>
            </a:r>
            <a:r>
              <a:rPr lang="en-US" altLang="zh-CN" sz="1800" dirty="0" smtClean="0">
                <a:latin typeface="+mn-ea"/>
              </a:rPr>
              <a:t>A</a:t>
            </a:r>
            <a:r>
              <a:rPr lang="zh-CN" altLang="en-US" sz="1800" dirty="0" smtClean="0">
                <a:latin typeface="+mn-ea"/>
              </a:rPr>
              <a:t>做了好事；</a:t>
            </a:r>
            <a:endParaRPr lang="en-US" altLang="zh-CN" sz="1800" dirty="0" smtClean="0">
              <a:latin typeface="+mn-ea"/>
            </a:endParaRPr>
          </a:p>
          <a:p>
            <a:pPr marL="971550" lvl="1"/>
            <a:r>
              <a:rPr lang="zh-CN" altLang="en-US" sz="1800" dirty="0" smtClean="0">
                <a:solidFill>
                  <a:srgbClr val="006600"/>
                </a:solidFill>
                <a:latin typeface="+mn-ea"/>
              </a:rPr>
              <a:t>否则，依次假设</a:t>
            </a:r>
            <a:r>
              <a:rPr lang="en-US" altLang="zh-CN" sz="1800" dirty="0" smtClean="0">
                <a:solidFill>
                  <a:srgbClr val="006600"/>
                </a:solidFill>
                <a:latin typeface="+mn-ea"/>
              </a:rPr>
              <a:t>B</a:t>
            </a:r>
            <a:r>
              <a:rPr lang="zh-CN" altLang="en-US" sz="1800" dirty="0" smtClean="0">
                <a:solidFill>
                  <a:srgbClr val="006600"/>
                </a:solidFill>
                <a:latin typeface="+mn-ea"/>
              </a:rPr>
              <a:t>、</a:t>
            </a:r>
            <a:r>
              <a:rPr lang="en-US" altLang="zh-CN" sz="1800" dirty="0" smtClean="0">
                <a:solidFill>
                  <a:srgbClr val="006600"/>
                </a:solidFill>
                <a:latin typeface="+mn-ea"/>
              </a:rPr>
              <a:t>C</a:t>
            </a:r>
            <a:r>
              <a:rPr lang="zh-CN" altLang="en-US" sz="1800" dirty="0" smtClean="0">
                <a:solidFill>
                  <a:srgbClr val="006600"/>
                </a:solidFill>
                <a:latin typeface="+mn-ea"/>
              </a:rPr>
              <a:t>、</a:t>
            </a:r>
            <a:r>
              <a:rPr lang="en-US" altLang="zh-CN" sz="1800" dirty="0" smtClean="0">
                <a:solidFill>
                  <a:srgbClr val="006600"/>
                </a:solidFill>
                <a:latin typeface="+mn-ea"/>
              </a:rPr>
              <a:t>D</a:t>
            </a:r>
            <a:r>
              <a:rPr lang="zh-CN" altLang="en-US" sz="1800" dirty="0" smtClean="0">
                <a:solidFill>
                  <a:srgbClr val="006600"/>
                </a:solidFill>
                <a:latin typeface="+mn-ea"/>
              </a:rPr>
              <a:t>做了好事</a:t>
            </a:r>
            <a:r>
              <a:rPr lang="zh-CN" altLang="en-US" sz="1800" dirty="0" smtClean="0">
                <a:latin typeface="+mn-ea"/>
              </a:rPr>
              <a:t>，能够使</a:t>
            </a:r>
            <a:r>
              <a:rPr lang="zh-CN" altLang="en-US" sz="1800" dirty="0" smtClean="0">
                <a:solidFill>
                  <a:srgbClr val="FF0000"/>
                </a:solidFill>
                <a:latin typeface="+mn-ea"/>
              </a:rPr>
              <a:t>上述</a:t>
            </a:r>
            <a:r>
              <a:rPr lang="zh-CN" altLang="en-US" sz="1800" dirty="0">
                <a:solidFill>
                  <a:srgbClr val="FF0000"/>
                </a:solidFill>
                <a:latin typeface="+mn-ea"/>
              </a:rPr>
              <a:t>四句话</a:t>
            </a:r>
            <a:r>
              <a:rPr lang="en-US" altLang="zh-CN" sz="1800" dirty="0">
                <a:solidFill>
                  <a:srgbClr val="FF0000"/>
                </a:solidFill>
                <a:latin typeface="+mn-ea"/>
              </a:rPr>
              <a:t>3</a:t>
            </a:r>
            <a:r>
              <a:rPr lang="zh-CN" altLang="en-US" sz="1800" dirty="0">
                <a:solidFill>
                  <a:srgbClr val="FF0000"/>
                </a:solidFill>
                <a:latin typeface="+mn-ea"/>
              </a:rPr>
              <a:t>真</a:t>
            </a:r>
            <a:r>
              <a:rPr lang="en-US" altLang="zh-CN" sz="1800" dirty="0">
                <a:solidFill>
                  <a:srgbClr val="FF0000"/>
                </a:solidFill>
                <a:latin typeface="+mn-ea"/>
              </a:rPr>
              <a:t>1</a:t>
            </a:r>
            <a:r>
              <a:rPr lang="zh-CN" altLang="en-US" sz="1800" dirty="0" smtClean="0">
                <a:solidFill>
                  <a:srgbClr val="FF0000"/>
                </a:solidFill>
                <a:latin typeface="+mn-ea"/>
              </a:rPr>
              <a:t>假的人，</a:t>
            </a:r>
            <a:r>
              <a:rPr lang="zh-CN" altLang="en-US" sz="1800" dirty="0" smtClean="0">
                <a:solidFill>
                  <a:srgbClr val="0000CC"/>
                </a:solidFill>
                <a:latin typeface="+mn-ea"/>
              </a:rPr>
              <a:t>即是问题求解。</a:t>
            </a:r>
            <a:endParaRPr lang="en-US" altLang="zh-CN" sz="1800" dirty="0" smtClean="0">
              <a:solidFill>
                <a:srgbClr val="0000CC"/>
              </a:solidFill>
              <a:latin typeface="+mn-ea"/>
            </a:endParaRPr>
          </a:p>
          <a:p>
            <a:pPr marL="971550" lvl="1"/>
            <a:r>
              <a:rPr lang="zh-CN" altLang="en-US" sz="1800" dirty="0" smtClean="0">
                <a:solidFill>
                  <a:srgbClr val="7030A0"/>
                </a:solidFill>
                <a:latin typeface="+mn-ea"/>
              </a:rPr>
              <a:t>枚举法：枚举所有的可能。</a:t>
            </a:r>
            <a:endParaRPr lang="en-US" altLang="zh-CN" sz="1800" dirty="0">
              <a:solidFill>
                <a:srgbClr val="7030A0"/>
              </a:solidFill>
              <a:latin typeface="+mn-ea"/>
            </a:endParaRPr>
          </a:p>
          <a:p>
            <a:pPr marL="971550" lvl="1"/>
            <a:endParaRPr lang="en-US" altLang="zh-CN" sz="1800" b="1" dirty="0" smtClean="0">
              <a:solidFill>
                <a:srgbClr val="7030A0"/>
              </a:solidFill>
              <a:latin typeface="+mn-ea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zh-CN" sz="2000" dirty="0" smtClean="0">
              <a:latin typeface="+mn-ea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zh-CN" sz="2000" dirty="0">
              <a:latin typeface="+mn-ea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zh-CN" sz="2000" dirty="0">
              <a:latin typeface="+mn-ea"/>
            </a:endParaRPr>
          </a:p>
          <a:p>
            <a:pPr eaLnBrk="1" hangingPunct="1">
              <a:buClr>
                <a:schemeClr val="tx1"/>
              </a:buClr>
              <a:buFont typeface="Wingdings" panose="05000000000000000000" pitchFamily="2" charset="2"/>
              <a:buNone/>
              <a:defRPr/>
            </a:pPr>
            <a:endParaRPr lang="zh-CN" altLang="en-US" sz="2800" dirty="0">
              <a:latin typeface="+mn-ea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zh-CN" altLang="en-US" dirty="0">
              <a:latin typeface="+mn-ea"/>
            </a:endParaRPr>
          </a:p>
        </p:txBody>
      </p:sp>
      <p:sp>
        <p:nvSpPr>
          <p:cNvPr id="4" name="圆角矩形标注 3"/>
          <p:cNvSpPr/>
          <p:nvPr/>
        </p:nvSpPr>
        <p:spPr bwMode="auto">
          <a:xfrm>
            <a:off x="4160520" y="2505456"/>
            <a:ext cx="3429000" cy="384048"/>
          </a:xfrm>
          <a:prstGeom prst="wedgeRoundRectCallout">
            <a:avLst>
              <a:gd name="adj1" fmla="val -19769"/>
              <a:gd name="adj2" fmla="val 50619"/>
              <a:gd name="adj3" fmla="val 16667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zh-CN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思考：如何利用计算机求解该问题？</a:t>
            </a:r>
          </a:p>
        </p:txBody>
      </p:sp>
    </p:spTree>
    <p:extLst>
      <p:ext uri="{BB962C8B-B14F-4D97-AF65-F5344CB8AC3E}">
        <p14:creationId xmlns:p14="http://schemas.microsoft.com/office/powerpoint/2010/main" val="2245184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rgbClr val="7030A0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自学：</a:t>
            </a:r>
            <a:r>
              <a:rPr lang="zh-CN" altLang="en-US" dirty="0" smtClean="0"/>
              <a:t>谁</a:t>
            </a:r>
            <a:r>
              <a:rPr lang="zh-CN" altLang="en-US" dirty="0"/>
              <a:t>做的好事？</a:t>
            </a:r>
            <a:endParaRPr lang="en-US" altLang="zh-CN" dirty="0">
              <a:latin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dirty="0"/>
              <a:t>可以将四个人说的四句话写成关系表达式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dirty="0"/>
              <a:t>定义变量 </a:t>
            </a:r>
            <a:r>
              <a:rPr lang="en-US" altLang="zh-CN" dirty="0" err="1">
                <a:solidFill>
                  <a:srgbClr val="0000CC"/>
                </a:solidFill>
              </a:rPr>
              <a:t>thisman</a:t>
            </a:r>
            <a:r>
              <a:rPr lang="en-US" altLang="zh-CN" dirty="0">
                <a:solidFill>
                  <a:srgbClr val="0000CC"/>
                </a:solidFill>
              </a:rPr>
              <a:t> </a:t>
            </a:r>
            <a:r>
              <a:rPr lang="zh-CN" altLang="en-US" dirty="0" smtClean="0">
                <a:solidFill>
                  <a:srgbClr val="0000CC"/>
                </a:solidFill>
              </a:rPr>
              <a:t>表示做</a:t>
            </a:r>
            <a:r>
              <a:rPr lang="zh-CN" altLang="en-US" dirty="0">
                <a:solidFill>
                  <a:srgbClr val="0000CC"/>
                </a:solidFill>
              </a:rPr>
              <a:t>了好事的人；</a:t>
            </a:r>
            <a:endParaRPr lang="en-US" altLang="zh-CN" dirty="0"/>
          </a:p>
          <a:p>
            <a:pPr marL="971550" lvl="1"/>
            <a:r>
              <a:rPr lang="en-US" altLang="zh-CN" dirty="0"/>
              <a:t>char </a:t>
            </a:r>
            <a:r>
              <a:rPr lang="en-US" altLang="zh-CN" dirty="0" err="1"/>
              <a:t>thisman</a:t>
            </a:r>
            <a:r>
              <a:rPr lang="en-US" altLang="zh-CN" dirty="0"/>
              <a:t>=‘’;   // </a:t>
            </a:r>
            <a:r>
              <a:rPr lang="zh-CN" altLang="en-US" dirty="0"/>
              <a:t>定义字符变量并初始化为空</a:t>
            </a:r>
            <a:r>
              <a:rPr lang="en-US" altLang="zh-CN" dirty="0"/>
              <a:t>;</a:t>
            </a:r>
          </a:p>
          <a:p>
            <a:pPr marL="971550" lvl="1"/>
            <a:r>
              <a:rPr lang="zh-CN" altLang="en-US" dirty="0"/>
              <a:t>若</a:t>
            </a:r>
            <a:r>
              <a:rPr lang="en-US" altLang="zh-CN" dirty="0"/>
              <a:t>’A’</a:t>
            </a:r>
            <a:r>
              <a:rPr lang="zh-CN" altLang="en-US" dirty="0"/>
              <a:t>做了好事，则</a:t>
            </a:r>
            <a:r>
              <a:rPr lang="en-US" altLang="zh-CN" dirty="0" err="1"/>
              <a:t>thisman</a:t>
            </a:r>
            <a:r>
              <a:rPr lang="en-US" altLang="zh-CN" dirty="0"/>
              <a:t>=‘A</a:t>
            </a:r>
            <a:r>
              <a:rPr lang="en-US" altLang="zh-CN" dirty="0" smtClean="0"/>
              <a:t>’;</a:t>
            </a:r>
            <a:endParaRPr lang="en-US" altLang="zh-CN" dirty="0"/>
          </a:p>
          <a:p>
            <a:pPr marL="971550" lvl="1"/>
            <a:r>
              <a:rPr lang="zh-CN" altLang="en-US" dirty="0"/>
              <a:t>若</a:t>
            </a:r>
            <a:r>
              <a:rPr lang="en-US" altLang="zh-CN" dirty="0" smtClean="0"/>
              <a:t>’B’</a:t>
            </a:r>
            <a:r>
              <a:rPr lang="zh-CN" altLang="en-US" dirty="0"/>
              <a:t>做了好事，则</a:t>
            </a:r>
            <a:r>
              <a:rPr lang="en-US" altLang="zh-CN" dirty="0" err="1"/>
              <a:t>thisman</a:t>
            </a:r>
            <a:r>
              <a:rPr lang="en-US" altLang="zh-CN" dirty="0" smtClean="0"/>
              <a:t>=‘B’;</a:t>
            </a:r>
          </a:p>
          <a:p>
            <a:pPr marL="971550" lvl="1"/>
            <a:r>
              <a:rPr lang="zh-CN" altLang="en-US" dirty="0"/>
              <a:t>若</a:t>
            </a:r>
            <a:r>
              <a:rPr lang="en-US" altLang="zh-CN" dirty="0" smtClean="0"/>
              <a:t>’C’</a:t>
            </a:r>
            <a:r>
              <a:rPr lang="zh-CN" altLang="en-US" dirty="0"/>
              <a:t>做了好事，则</a:t>
            </a:r>
            <a:r>
              <a:rPr lang="en-US" altLang="zh-CN" dirty="0" err="1"/>
              <a:t>thisman</a:t>
            </a:r>
            <a:r>
              <a:rPr lang="en-US" altLang="zh-CN" dirty="0" smtClean="0"/>
              <a:t>=‘C’;</a:t>
            </a:r>
            <a:endParaRPr lang="en-US" altLang="zh-CN" dirty="0"/>
          </a:p>
          <a:p>
            <a:pPr marL="971550" lvl="1"/>
            <a:r>
              <a:rPr lang="zh-CN" altLang="en-US" dirty="0"/>
              <a:t>若</a:t>
            </a:r>
            <a:r>
              <a:rPr lang="en-US" altLang="zh-CN" dirty="0" smtClean="0"/>
              <a:t>’D’</a:t>
            </a:r>
            <a:r>
              <a:rPr lang="zh-CN" altLang="en-US" dirty="0"/>
              <a:t>做了好事，则</a:t>
            </a:r>
            <a:r>
              <a:rPr lang="en-US" altLang="zh-CN" dirty="0" err="1"/>
              <a:t>thisman</a:t>
            </a:r>
            <a:r>
              <a:rPr lang="en-US" altLang="zh-CN" dirty="0" smtClean="0"/>
              <a:t>=‘D’;</a:t>
            </a:r>
            <a:endParaRPr lang="en-US" altLang="zh-CN" dirty="0"/>
          </a:p>
          <a:p>
            <a:pPr marL="971550" lvl="1"/>
            <a:endParaRPr lang="zh-CN" altLang="en-US" dirty="0"/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dirty="0"/>
              <a:t>让 “</a:t>
            </a:r>
            <a:r>
              <a:rPr lang="en-US" altLang="zh-CN" dirty="0">
                <a:solidFill>
                  <a:srgbClr val="7030A0"/>
                </a:solidFill>
              </a:rPr>
              <a:t>= =</a:t>
            </a:r>
            <a:r>
              <a:rPr lang="en-US" altLang="zh-CN" dirty="0"/>
              <a:t>” </a:t>
            </a:r>
            <a:r>
              <a:rPr lang="zh-CN" altLang="en-US" dirty="0"/>
              <a:t>的含义为 “  </a:t>
            </a:r>
            <a:r>
              <a:rPr lang="zh-CN" altLang="en-US" dirty="0">
                <a:solidFill>
                  <a:srgbClr val="7030A0"/>
                </a:solidFill>
              </a:rPr>
              <a:t>是</a:t>
            </a:r>
            <a:r>
              <a:rPr lang="zh-CN" altLang="en-US" dirty="0"/>
              <a:t>  ” </a:t>
            </a:r>
            <a:endParaRPr lang="en-US" altLang="zh-CN" dirty="0"/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dirty="0"/>
              <a:t>让 “</a:t>
            </a:r>
            <a:r>
              <a:rPr lang="en-US" altLang="zh-CN" dirty="0">
                <a:solidFill>
                  <a:srgbClr val="7030A0"/>
                </a:solidFill>
              </a:rPr>
              <a:t>!=</a:t>
            </a:r>
            <a:r>
              <a:rPr lang="en-US" altLang="zh-CN" dirty="0"/>
              <a:t> ” </a:t>
            </a:r>
            <a:r>
              <a:rPr lang="zh-CN" altLang="en-US" dirty="0"/>
              <a:t>的含义为 “ </a:t>
            </a:r>
            <a:r>
              <a:rPr lang="zh-CN" altLang="en-US" dirty="0">
                <a:solidFill>
                  <a:srgbClr val="7030A0"/>
                </a:solidFill>
              </a:rPr>
              <a:t>不是</a:t>
            </a:r>
            <a:r>
              <a:rPr lang="zh-CN" alt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84514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rgbClr val="7030A0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自学：</a:t>
            </a:r>
            <a:r>
              <a:rPr lang="zh-CN" altLang="en-US" dirty="0" smtClean="0"/>
              <a:t>谁</a:t>
            </a:r>
            <a:r>
              <a:rPr lang="zh-CN" altLang="en-US" dirty="0"/>
              <a:t>做的好事？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5775" y="976046"/>
            <a:ext cx="8089900" cy="487794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dirty="0">
                <a:latin typeface="+mn-ea"/>
              </a:rPr>
              <a:t>利用</a:t>
            </a:r>
            <a:r>
              <a:rPr lang="zh-CN" altLang="en-US" dirty="0">
                <a:solidFill>
                  <a:srgbClr val="0000CC"/>
                </a:solidFill>
                <a:latin typeface="+mn-ea"/>
              </a:rPr>
              <a:t>关系表达式</a:t>
            </a:r>
            <a:r>
              <a:rPr lang="zh-CN" altLang="en-US" dirty="0">
                <a:latin typeface="+mn-ea"/>
              </a:rPr>
              <a:t>将四个人所说的话表示成：</a:t>
            </a:r>
          </a:p>
          <a:p>
            <a:endParaRPr lang="zh-CN" altLang="en-US" dirty="0"/>
          </a:p>
        </p:txBody>
      </p:sp>
      <p:graphicFrame>
        <p:nvGraphicFramePr>
          <p:cNvPr id="4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4001973"/>
              </p:ext>
            </p:extLst>
          </p:nvPr>
        </p:nvGraphicFramePr>
        <p:xfrm>
          <a:off x="682625" y="1534092"/>
          <a:ext cx="7705725" cy="2115120"/>
        </p:xfrm>
        <a:graphic>
          <a:graphicData uri="http://schemas.openxmlformats.org/drawingml/2006/table">
            <a:tbl>
              <a:tblPr/>
              <a:tblGrid>
                <a:gridCol w="2089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32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84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3024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说话人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99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说的话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99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写成</a:t>
                      </a:r>
                      <a:r>
                        <a:rPr kumimoji="1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lt"/>
                          <a:ea typeface="+mn-ea"/>
                        </a:rPr>
                        <a:t>关系表达式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99FF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3024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A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“</a:t>
                      </a:r>
                      <a:r>
                        <a:rPr kumimoji="1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不是我”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thisman</a:t>
                      </a:r>
                      <a:r>
                        <a:rPr kumimoji="1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lt"/>
                          <a:ea typeface="+mn-ea"/>
                        </a:rPr>
                        <a:t>!=</a:t>
                      </a:r>
                      <a:r>
                        <a:rPr kumimoji="1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‘A’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3024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B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“是</a:t>
                      </a:r>
                      <a:r>
                        <a:rPr kumimoji="1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C”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 </a:t>
                      </a:r>
                      <a:r>
                        <a:rPr kumimoji="1" lang="en-US" altLang="zh-CN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thisman</a:t>
                      </a:r>
                      <a:r>
                        <a:rPr kumimoji="1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 </a:t>
                      </a:r>
                      <a:r>
                        <a:rPr kumimoji="1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lt"/>
                          <a:ea typeface="+mn-ea"/>
                        </a:rPr>
                        <a:t>==</a:t>
                      </a:r>
                      <a:r>
                        <a:rPr kumimoji="1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‘</a:t>
                      </a:r>
                      <a:r>
                        <a:rPr kumimoji="1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C’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3024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C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“</a:t>
                      </a:r>
                      <a:r>
                        <a:rPr kumimoji="1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是</a:t>
                      </a:r>
                      <a:r>
                        <a:rPr kumimoji="1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D”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thisman</a:t>
                      </a:r>
                      <a:r>
                        <a:rPr kumimoji="1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lt"/>
                          <a:ea typeface="+mn-ea"/>
                        </a:rPr>
                        <a:t>==</a:t>
                      </a:r>
                      <a:r>
                        <a:rPr kumimoji="1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‘D’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3024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D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“</a:t>
                      </a:r>
                      <a:r>
                        <a:rPr kumimoji="1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他胡说”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thisman</a:t>
                      </a:r>
                      <a:r>
                        <a:rPr kumimoji="1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lt"/>
                          <a:ea typeface="+mn-ea"/>
                        </a:rPr>
                        <a:t>!=</a:t>
                      </a:r>
                      <a:r>
                        <a:rPr kumimoji="1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‘D’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" name="内容占位符 2"/>
          <p:cNvSpPr txBox="1">
            <a:spLocks/>
          </p:cNvSpPr>
          <p:nvPr/>
        </p:nvSpPr>
        <p:spPr bwMode="auto">
          <a:xfrm>
            <a:off x="682625" y="3942350"/>
            <a:ext cx="8260196" cy="2211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l" defTabSz="685800" rtl="0" fontAlgn="base">
              <a:lnSpc>
                <a:spcPct val="90000"/>
              </a:lnSpc>
              <a:spcBef>
                <a:spcPts val="135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anose="05020102010507070707" pitchFamily="18" charset="2"/>
              <a:buChar char=""/>
              <a:defRPr sz="2400" kern="1200">
                <a:solidFill>
                  <a:srgbClr val="1A93C8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1pPr>
            <a:lvl2pPr marL="628650" indent="-342900" algn="l" defTabSz="685800" rtl="0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SzPct val="80000"/>
              <a:buFont typeface="Wingdings" panose="05000000000000000000" pitchFamily="2" charset="2"/>
              <a:buChar char="ü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2pPr>
            <a:lvl3pPr marL="857250" indent="-17145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Calibri" panose="020F0502020204030204" pitchFamily="34" charset="0"/>
              <a:buChar char="•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3pPr>
            <a:lvl4pPr marL="1200150" indent="-17145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Calibri" panose="020F0502020204030204" pitchFamily="34" charset="0"/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4pPr>
            <a:lvl5pPr marL="1543050" indent="-17145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Calibri" panose="020F0502020204030204" pitchFamily="34" charset="0"/>
              <a:buChar char="•"/>
              <a:defRPr sz="1300" kern="1200">
                <a:solidFill>
                  <a:srgbClr val="7F7F7F"/>
                </a:solidFill>
                <a:latin typeface="+mn-lt"/>
                <a:ea typeface="幼圆" panose="02010509060101010101" pitchFamily="49" charset="-122"/>
                <a:cs typeface="+mn-cs"/>
                <a:sym typeface="宋体" panose="02010600030101010101" pitchFamily="2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l"/>
              <a:defRPr/>
            </a:pPr>
            <a:r>
              <a:rPr lang="zh-CN" altLang="en-US" sz="2000" dirty="0">
                <a:solidFill>
                  <a:srgbClr val="0000CC"/>
                </a:solidFill>
              </a:rPr>
              <a:t>如何根据上述状态判定是谁做的好事？</a:t>
            </a:r>
          </a:p>
          <a:p>
            <a:pPr marL="342900" indent="-342900" eaLnBrk="1" hangingPunct="1">
              <a:buFont typeface="Wingdings" panose="05000000000000000000" pitchFamily="2" charset="2"/>
              <a:buChar char="l"/>
              <a:defRPr/>
            </a:pPr>
            <a:r>
              <a:rPr lang="zh-CN" altLang="en-US" sz="2000" dirty="0">
                <a:latin typeface="+mn-ea"/>
              </a:rPr>
              <a:t>已知</a:t>
            </a:r>
            <a:r>
              <a:rPr lang="zh-CN" altLang="en-US" sz="2000" b="1" dirty="0">
                <a:solidFill>
                  <a:srgbClr val="0303DF"/>
                </a:solidFill>
                <a:latin typeface="+mn-ea"/>
              </a:rPr>
              <a:t>三个人说的是真话</a:t>
            </a:r>
            <a:r>
              <a:rPr lang="zh-CN" altLang="en-US" sz="2000" dirty="0">
                <a:latin typeface="+mn-ea"/>
              </a:rPr>
              <a:t>，</a:t>
            </a:r>
            <a:r>
              <a:rPr lang="zh-CN" altLang="en-US" sz="2000" b="1" dirty="0">
                <a:solidFill>
                  <a:srgbClr val="006600"/>
                </a:solidFill>
                <a:latin typeface="+mn-ea"/>
              </a:rPr>
              <a:t>一个人说的是</a:t>
            </a:r>
            <a:r>
              <a:rPr lang="zh-CN" altLang="en-US" sz="2000" b="1" dirty="0" smtClean="0">
                <a:solidFill>
                  <a:srgbClr val="006600"/>
                </a:solidFill>
                <a:latin typeface="+mn-ea"/>
              </a:rPr>
              <a:t>假话</a:t>
            </a:r>
            <a:endParaRPr lang="en-US" altLang="zh-CN" sz="2000" b="1" dirty="0" smtClean="0">
              <a:solidFill>
                <a:srgbClr val="006600"/>
              </a:solidFill>
              <a:latin typeface="+mn-ea"/>
            </a:endParaRPr>
          </a:p>
          <a:p>
            <a:pPr marL="342900" indent="-342900" eaLnBrk="1" hangingPunct="1">
              <a:buFont typeface="Wingdings" panose="05000000000000000000" pitchFamily="2" charset="2"/>
              <a:buChar char="l"/>
              <a:defRPr/>
            </a:pPr>
            <a:r>
              <a:rPr lang="zh-CN" altLang="en-US" sz="2000" dirty="0" smtClean="0">
                <a:latin typeface="+mn-ea"/>
              </a:rPr>
              <a:t>因此，</a:t>
            </a:r>
            <a:r>
              <a:rPr lang="zh-CN" altLang="en-US" sz="2000" b="1" dirty="0" smtClean="0">
                <a:solidFill>
                  <a:srgbClr val="7030A0"/>
                </a:solidFill>
                <a:latin typeface="+mn-ea"/>
              </a:rPr>
              <a:t>做好事的人</a:t>
            </a:r>
            <a:r>
              <a:rPr lang="zh-CN" altLang="en-US" sz="2000" dirty="0" smtClean="0">
                <a:latin typeface="+mn-ea"/>
              </a:rPr>
              <a:t>应该使上述</a:t>
            </a:r>
            <a:r>
              <a:rPr lang="en-US" altLang="zh-CN" sz="2000" dirty="0">
                <a:solidFill>
                  <a:srgbClr val="7030A0"/>
                </a:solidFill>
                <a:latin typeface="+mn-ea"/>
              </a:rPr>
              <a:t>4</a:t>
            </a:r>
            <a:r>
              <a:rPr lang="zh-CN" altLang="en-US" sz="2000" dirty="0">
                <a:solidFill>
                  <a:srgbClr val="7030A0"/>
                </a:solidFill>
                <a:latin typeface="+mn-ea"/>
              </a:rPr>
              <a:t>个关系</a:t>
            </a:r>
            <a:r>
              <a:rPr lang="zh-CN" altLang="en-US" sz="2000" dirty="0" smtClean="0">
                <a:solidFill>
                  <a:srgbClr val="7030A0"/>
                </a:solidFill>
                <a:latin typeface="+mn-ea"/>
              </a:rPr>
              <a:t>表达式</a:t>
            </a:r>
            <a:r>
              <a:rPr lang="zh-CN" altLang="en-US" sz="2000" b="1" dirty="0" smtClean="0">
                <a:solidFill>
                  <a:srgbClr val="C00000"/>
                </a:solidFill>
                <a:latin typeface="+mn-ea"/>
              </a:rPr>
              <a:t>三</a:t>
            </a:r>
            <a:r>
              <a:rPr lang="zh-CN" altLang="en-US" sz="2000" b="1" dirty="0">
                <a:solidFill>
                  <a:srgbClr val="C00000"/>
                </a:solidFill>
                <a:latin typeface="+mn-ea"/>
              </a:rPr>
              <a:t>个为真，一个为假</a:t>
            </a:r>
            <a:r>
              <a:rPr lang="zh-CN" altLang="en-US" sz="2000" b="1" dirty="0" smtClean="0">
                <a:solidFill>
                  <a:srgbClr val="C00000"/>
                </a:solidFill>
                <a:latin typeface="+mn-ea"/>
              </a:rPr>
              <a:t>；</a:t>
            </a:r>
            <a:endParaRPr lang="en-US" altLang="zh-CN" sz="2000" b="1" dirty="0" smtClean="0">
              <a:solidFill>
                <a:srgbClr val="C00000"/>
              </a:solidFill>
              <a:latin typeface="+mn-ea"/>
            </a:endParaRPr>
          </a:p>
          <a:p>
            <a:pPr marL="342900" indent="-342900" eaLnBrk="1" hangingPunct="1">
              <a:buFont typeface="Wingdings" panose="05000000000000000000" pitchFamily="2" charset="2"/>
              <a:buChar char="l"/>
              <a:defRPr/>
            </a:pPr>
            <a:r>
              <a:rPr lang="zh-CN" altLang="en-US" sz="2000" b="1" dirty="0" smtClean="0">
                <a:solidFill>
                  <a:srgbClr val="006600"/>
                </a:solidFill>
                <a:latin typeface="+mn-ea"/>
              </a:rPr>
              <a:t>利用枚举法依次尝试</a:t>
            </a:r>
            <a:r>
              <a:rPr lang="en-US" altLang="zh-CN" sz="2000" b="1" dirty="0" smtClean="0">
                <a:solidFill>
                  <a:srgbClr val="006600"/>
                </a:solidFill>
                <a:latin typeface="+mn-ea"/>
              </a:rPr>
              <a:t>A</a:t>
            </a:r>
            <a:r>
              <a:rPr lang="zh-CN" altLang="en-US" sz="2000" b="1" dirty="0" smtClean="0">
                <a:solidFill>
                  <a:srgbClr val="006600"/>
                </a:solidFill>
                <a:latin typeface="+mn-ea"/>
              </a:rPr>
              <a:t>、</a:t>
            </a:r>
            <a:r>
              <a:rPr lang="en-US" altLang="zh-CN" sz="2000" b="1" dirty="0" smtClean="0">
                <a:solidFill>
                  <a:srgbClr val="006600"/>
                </a:solidFill>
                <a:latin typeface="+mn-ea"/>
              </a:rPr>
              <a:t>B</a:t>
            </a:r>
            <a:r>
              <a:rPr lang="zh-CN" altLang="en-US" sz="2000" b="1" dirty="0" smtClean="0">
                <a:solidFill>
                  <a:srgbClr val="006600"/>
                </a:solidFill>
                <a:latin typeface="+mn-ea"/>
              </a:rPr>
              <a:t>、</a:t>
            </a:r>
            <a:r>
              <a:rPr lang="en-US" altLang="zh-CN" sz="2000" b="1" dirty="0" smtClean="0">
                <a:solidFill>
                  <a:srgbClr val="006600"/>
                </a:solidFill>
                <a:latin typeface="+mn-ea"/>
              </a:rPr>
              <a:t>C</a:t>
            </a:r>
            <a:r>
              <a:rPr lang="zh-CN" altLang="en-US" sz="2000" b="1" dirty="0" smtClean="0">
                <a:solidFill>
                  <a:srgbClr val="006600"/>
                </a:solidFill>
                <a:latin typeface="+mn-ea"/>
              </a:rPr>
              <a:t>、</a:t>
            </a:r>
            <a:r>
              <a:rPr lang="en-US" altLang="zh-CN" sz="2000" b="1" dirty="0" smtClean="0">
                <a:solidFill>
                  <a:srgbClr val="006600"/>
                </a:solidFill>
                <a:latin typeface="+mn-ea"/>
              </a:rPr>
              <a:t>D</a:t>
            </a:r>
            <a:r>
              <a:rPr lang="zh-CN" altLang="en-US" sz="2000" b="1" dirty="0" smtClean="0">
                <a:solidFill>
                  <a:srgbClr val="006600"/>
                </a:solidFill>
                <a:latin typeface="+mn-ea"/>
              </a:rPr>
              <a:t>做了好事，容易得是</a:t>
            </a:r>
            <a:r>
              <a:rPr lang="en-US" altLang="zh-CN" sz="2000" b="1" dirty="0" smtClean="0">
                <a:solidFill>
                  <a:srgbClr val="006600"/>
                </a:solidFill>
                <a:latin typeface="+mn-ea"/>
              </a:rPr>
              <a:t>C</a:t>
            </a:r>
            <a:r>
              <a:rPr lang="zh-CN" altLang="en-US" sz="2000" b="1" dirty="0" smtClean="0">
                <a:solidFill>
                  <a:srgbClr val="006600"/>
                </a:solidFill>
                <a:latin typeface="+mn-ea"/>
              </a:rPr>
              <a:t>做了好事</a:t>
            </a:r>
            <a:endParaRPr lang="en-US" altLang="zh-CN" sz="2000" b="1" dirty="0" smtClean="0">
              <a:solidFill>
                <a:srgbClr val="006600"/>
              </a:solidFill>
              <a:latin typeface="+mn-ea"/>
            </a:endParaRPr>
          </a:p>
          <a:p>
            <a:pPr marL="342900" indent="-342900" eaLnBrk="1" hangingPunct="1">
              <a:buFont typeface="Wingdings" panose="05000000000000000000" pitchFamily="2" charset="2"/>
              <a:buChar char="l"/>
              <a:defRPr/>
            </a:pPr>
            <a:r>
              <a:rPr lang="zh-CN" altLang="en-US" sz="2000" b="1" dirty="0" smtClean="0">
                <a:solidFill>
                  <a:srgbClr val="0000CC"/>
                </a:solidFill>
                <a:latin typeface="+mn-ea"/>
              </a:rPr>
              <a:t>利用循环结构编程，容易解决该问题</a:t>
            </a:r>
            <a:endParaRPr lang="en-US" altLang="zh-CN" sz="2000" b="1" dirty="0">
              <a:solidFill>
                <a:srgbClr val="0000CC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64157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枚举法</a:t>
            </a:r>
            <a:r>
              <a:rPr lang="zh-CN" altLang="en-US" dirty="0"/>
              <a:t>的思路（穷举法，暴力）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 eaLnBrk="1" hangingPunct="1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l"/>
              <a:defRPr/>
            </a:pP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对于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“谁做的好事？”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，若采用枚举法</a:t>
            </a:r>
            <a:r>
              <a:rPr lang="zh-CN" altLang="en-US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解决</a:t>
            </a:r>
            <a:endParaRPr lang="en-US" altLang="zh-CN" b="1" dirty="0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71550" lvl="1">
              <a:lnSpc>
                <a:spcPct val="150000"/>
              </a:lnSpc>
              <a:spcBef>
                <a:spcPts val="600"/>
              </a:spcBef>
              <a:defRPr/>
            </a:pP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对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四个人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，逐一进行测试；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即测试所有的可能性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971550" lvl="1">
              <a:lnSpc>
                <a:spcPct val="150000"/>
              </a:lnSpc>
              <a:spcBef>
                <a:spcPts val="600"/>
              </a:spcBef>
              <a:defRPr/>
            </a:pPr>
            <a:r>
              <a:rPr lang="zh-CN" altLang="en-US" dirty="0" smtClean="0"/>
              <a:t>若测试到一个人时，若关系表达式 </a:t>
            </a:r>
            <a:r>
              <a:rPr kumimoji="1" lang="en-US" altLang="zh-CN" dirty="0" err="1"/>
              <a:t>thisman</a:t>
            </a:r>
            <a:r>
              <a:rPr kumimoji="1" lang="en-US" altLang="zh-CN" dirty="0">
                <a:solidFill>
                  <a:srgbClr val="C00000"/>
                </a:solidFill>
              </a:rPr>
              <a:t>!=</a:t>
            </a:r>
            <a:r>
              <a:rPr kumimoji="1" lang="en-US" altLang="zh-CN" dirty="0"/>
              <a:t>‘A</a:t>
            </a:r>
            <a:r>
              <a:rPr kumimoji="1" lang="en-US" altLang="zh-CN" dirty="0" smtClean="0"/>
              <a:t>’</a:t>
            </a:r>
            <a:r>
              <a:rPr kumimoji="1" lang="zh-CN" altLang="en-US" dirty="0" smtClean="0"/>
              <a:t>、</a:t>
            </a:r>
            <a:r>
              <a:rPr kumimoji="1" lang="en-US" altLang="zh-CN" dirty="0"/>
              <a:t> </a:t>
            </a:r>
            <a:r>
              <a:rPr kumimoji="1" lang="en-US" altLang="zh-CN" dirty="0" err="1"/>
              <a:t>thisman</a:t>
            </a:r>
            <a:r>
              <a:rPr kumimoji="1" lang="en-US" altLang="zh-CN" dirty="0"/>
              <a:t> </a:t>
            </a:r>
            <a:r>
              <a:rPr kumimoji="1" lang="en-US" altLang="zh-CN" dirty="0">
                <a:solidFill>
                  <a:srgbClr val="C00000"/>
                </a:solidFill>
              </a:rPr>
              <a:t>==</a:t>
            </a:r>
            <a:r>
              <a:rPr kumimoji="1" lang="en-US" altLang="zh-CN" dirty="0"/>
              <a:t>‘C</a:t>
            </a:r>
            <a:r>
              <a:rPr kumimoji="1" lang="en-US" altLang="zh-CN" dirty="0" smtClean="0"/>
              <a:t>’</a:t>
            </a:r>
            <a:r>
              <a:rPr kumimoji="1" lang="zh-CN" altLang="en-US" dirty="0" smtClean="0"/>
              <a:t>、</a:t>
            </a:r>
            <a:r>
              <a:rPr kumimoji="1" lang="en-US" altLang="zh-CN" dirty="0"/>
              <a:t> </a:t>
            </a:r>
            <a:r>
              <a:rPr kumimoji="1" lang="en-US" altLang="zh-CN" dirty="0" err="1"/>
              <a:t>thisman</a:t>
            </a:r>
            <a:r>
              <a:rPr kumimoji="1" lang="en-US" altLang="zh-CN" dirty="0">
                <a:solidFill>
                  <a:srgbClr val="C00000"/>
                </a:solidFill>
              </a:rPr>
              <a:t>==</a:t>
            </a:r>
            <a:r>
              <a:rPr kumimoji="1" lang="en-US" altLang="zh-CN" dirty="0"/>
              <a:t>‘D</a:t>
            </a:r>
            <a:r>
              <a:rPr kumimoji="1" lang="en-US" altLang="zh-CN" dirty="0" smtClean="0"/>
              <a:t>’</a:t>
            </a:r>
            <a:r>
              <a:rPr kumimoji="1" lang="zh-CN" altLang="en-US" dirty="0" smtClean="0"/>
              <a:t>、</a:t>
            </a:r>
            <a:r>
              <a:rPr kumimoji="1" lang="en-US" altLang="zh-CN" dirty="0"/>
              <a:t> </a:t>
            </a:r>
            <a:r>
              <a:rPr kumimoji="1" lang="en-US" altLang="zh-CN" dirty="0" err="1"/>
              <a:t>thisman</a:t>
            </a:r>
            <a:r>
              <a:rPr kumimoji="1" lang="en-US" altLang="zh-CN" dirty="0">
                <a:solidFill>
                  <a:srgbClr val="C00000"/>
                </a:solidFill>
              </a:rPr>
              <a:t>!=</a:t>
            </a:r>
            <a:r>
              <a:rPr kumimoji="1" lang="en-US" altLang="zh-CN" dirty="0"/>
              <a:t>‘D</a:t>
            </a:r>
            <a:r>
              <a:rPr kumimoji="1" lang="en-US" altLang="zh-CN" dirty="0" smtClean="0"/>
              <a:t>’</a:t>
            </a:r>
            <a:r>
              <a:rPr kumimoji="1" lang="zh-CN" altLang="en-US" dirty="0" smtClean="0"/>
              <a:t>有</a:t>
            </a:r>
            <a:r>
              <a:rPr kumimoji="1" lang="zh-CN" altLang="en-US" b="1" dirty="0" smtClean="0">
                <a:solidFill>
                  <a:srgbClr val="7030A0"/>
                </a:solidFill>
              </a:rPr>
              <a:t>三个为“真”</a:t>
            </a:r>
            <a:r>
              <a:rPr kumimoji="1" lang="zh-CN" altLang="en-US" dirty="0" smtClean="0"/>
              <a:t>，</a:t>
            </a:r>
            <a:r>
              <a:rPr kumimoji="1" lang="zh-CN" altLang="en-US" b="1" dirty="0" smtClean="0">
                <a:solidFill>
                  <a:srgbClr val="7030A0"/>
                </a:solidFill>
              </a:rPr>
              <a:t>一个为“假”</a:t>
            </a:r>
            <a:r>
              <a:rPr kumimoji="1" lang="zh-CN" altLang="en-US" dirty="0" smtClean="0"/>
              <a:t>，则就是该人做的好事。</a:t>
            </a:r>
            <a:endParaRPr kumimoji="1" lang="en-US" altLang="zh-CN" dirty="0"/>
          </a:p>
          <a:p>
            <a:pPr marL="971550" lvl="1">
              <a:lnSpc>
                <a:spcPct val="100000"/>
              </a:lnSpc>
              <a:spcBef>
                <a:spcPts val="600"/>
              </a:spcBef>
              <a:defRPr/>
            </a:pPr>
            <a:endParaRPr kumimoji="1" lang="en-US" altLang="zh-CN" sz="1800" dirty="0"/>
          </a:p>
          <a:p>
            <a:pPr marL="971550" lvl="1">
              <a:lnSpc>
                <a:spcPct val="100000"/>
              </a:lnSpc>
              <a:spcBef>
                <a:spcPts val="600"/>
              </a:spcBef>
              <a:defRPr/>
            </a:pPr>
            <a:endParaRPr kumimoji="1" lang="en-US" altLang="zh-CN" sz="1800" dirty="0"/>
          </a:p>
          <a:p>
            <a:pPr marL="971550" lvl="1">
              <a:lnSpc>
                <a:spcPct val="100000"/>
              </a:lnSpc>
              <a:spcBef>
                <a:spcPts val="600"/>
              </a:spcBef>
              <a:defRPr/>
            </a:pPr>
            <a:endParaRPr lang="en-US" altLang="zh-CN" sz="1800" dirty="0"/>
          </a:p>
          <a:p>
            <a:pPr marL="342900" indent="-342900" eaLnBrk="1" hangingPunct="1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l"/>
              <a:defRPr/>
            </a:pPr>
            <a:endParaRPr lang="en-US" altLang="zh-C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eaLnBrk="1" hangingPunct="1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l"/>
              <a:defRPr/>
            </a:pPr>
            <a:endParaRPr lang="en-US" altLang="zh-C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eaLnBrk="1" hangingPunct="1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l"/>
              <a:defRPr/>
            </a:pPr>
            <a:endParaRPr lang="en-US" altLang="zh-C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9530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C00000"/>
                </a:solidFill>
              </a:rPr>
              <a:t>自学：</a:t>
            </a:r>
            <a:r>
              <a:rPr lang="zh-CN" altLang="en-US" dirty="0" smtClean="0"/>
              <a:t>谁</a:t>
            </a:r>
            <a:r>
              <a:rPr lang="zh-CN" altLang="en-US" dirty="0"/>
              <a:t>做了好事？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5775" y="1083108"/>
            <a:ext cx="8089900" cy="485919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dirty="0"/>
              <a:t>已知只有一个人做了好事，该问题有如下四种可能性；</a:t>
            </a:r>
          </a:p>
        </p:txBody>
      </p:sp>
      <p:graphicFrame>
        <p:nvGraphicFramePr>
          <p:cNvPr id="9" name="表格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2936873"/>
              </p:ext>
            </p:extLst>
          </p:nvPr>
        </p:nvGraphicFramePr>
        <p:xfrm>
          <a:off x="1036391" y="1988516"/>
          <a:ext cx="5028848" cy="18594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80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954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954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64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状态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赋值表达式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000000"/>
                          </a:solidFill>
                        </a:rPr>
                        <a:t>做好事者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5098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zh-CN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thisman</a:t>
                      </a:r>
                      <a:r>
                        <a:rPr kumimoji="1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=‘A’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5098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00000"/>
                          </a:solidFill>
                        </a:rPr>
                        <a:t>2</a:t>
                      </a:r>
                      <a:endParaRPr lang="zh-CN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thisman</a:t>
                      </a:r>
                      <a:r>
                        <a:rPr kumimoji="1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=‘B’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5098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00000"/>
                          </a:solidFill>
                        </a:rPr>
                        <a:t>3</a:t>
                      </a:r>
                      <a:endParaRPr lang="zh-CN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thisman</a:t>
                      </a:r>
                      <a:r>
                        <a:rPr kumimoji="1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=‘C’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5098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00000"/>
                          </a:solidFill>
                        </a:rPr>
                        <a:t>4</a:t>
                      </a:r>
                      <a:endParaRPr lang="zh-CN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thisman</a:t>
                      </a:r>
                      <a:r>
                        <a:rPr kumimoji="1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=‘D’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" name="矩形 3">
            <a:extLst>
              <a:ext uri="{FF2B5EF4-FFF2-40B4-BE49-F238E27FC236}">
                <a16:creationId xmlns:a16="http://schemas.microsoft.com/office/drawing/2014/main" id="{A48FE855-B41C-43AF-A92E-543A06442BEE}"/>
              </a:ext>
            </a:extLst>
          </p:cNvPr>
          <p:cNvSpPr/>
          <p:nvPr/>
        </p:nvSpPr>
        <p:spPr>
          <a:xfrm>
            <a:off x="6125752" y="2346313"/>
            <a:ext cx="18392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defRPr/>
            </a:pP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假定</a:t>
            </a:r>
            <a:r>
              <a:rPr lang="en-US" altLang="zh-CN" dirty="0">
                <a:solidFill>
                  <a:srgbClr val="C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</a:t>
            </a: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做了好事；</a:t>
            </a:r>
            <a:endParaRPr lang="en-US" altLang="zh-CN" dirty="0">
              <a:solidFill>
                <a:srgbClr val="0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36B662F-BE5E-46FB-AEE5-F71D2C982566}"/>
              </a:ext>
            </a:extLst>
          </p:cNvPr>
          <p:cNvSpPr/>
          <p:nvPr/>
        </p:nvSpPr>
        <p:spPr>
          <a:xfrm>
            <a:off x="6125752" y="2742758"/>
            <a:ext cx="18392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defRPr/>
            </a:pP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假定</a:t>
            </a:r>
            <a:r>
              <a:rPr lang="en-US" altLang="zh-CN" dirty="0">
                <a:solidFill>
                  <a:srgbClr val="C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</a:t>
            </a: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做了好事；</a:t>
            </a:r>
            <a:endParaRPr lang="en-US" altLang="zh-CN" dirty="0">
              <a:solidFill>
                <a:srgbClr val="0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36550B1-F398-417F-91D4-67AA79608963}"/>
              </a:ext>
            </a:extLst>
          </p:cNvPr>
          <p:cNvSpPr/>
          <p:nvPr/>
        </p:nvSpPr>
        <p:spPr>
          <a:xfrm>
            <a:off x="6125751" y="3137257"/>
            <a:ext cx="18392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defRPr/>
            </a:pP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假定</a:t>
            </a:r>
            <a:r>
              <a:rPr lang="en-US" altLang="zh-CN" dirty="0">
                <a:solidFill>
                  <a:srgbClr val="C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</a:t>
            </a: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做了好事；</a:t>
            </a:r>
            <a:endParaRPr lang="en-US" altLang="zh-CN" dirty="0">
              <a:solidFill>
                <a:srgbClr val="0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0CDD2FDE-1B0C-4194-AF98-D618F2EEAD4C}"/>
              </a:ext>
            </a:extLst>
          </p:cNvPr>
          <p:cNvSpPr/>
          <p:nvPr/>
        </p:nvSpPr>
        <p:spPr>
          <a:xfrm>
            <a:off x="6125752" y="3496858"/>
            <a:ext cx="18392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defRPr/>
            </a:pP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假定</a:t>
            </a:r>
            <a:r>
              <a:rPr lang="en-US" altLang="zh-CN" dirty="0">
                <a:solidFill>
                  <a:srgbClr val="C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</a:t>
            </a: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做了好事；</a:t>
            </a:r>
            <a:endParaRPr lang="en-US" altLang="zh-CN" dirty="0">
              <a:solidFill>
                <a:srgbClr val="0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6444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8" grpId="0"/>
      <p:bldP spid="11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C00000"/>
                </a:solidFill>
              </a:rPr>
              <a:t>自学：</a:t>
            </a:r>
            <a:r>
              <a:rPr lang="zh-CN" altLang="en-US" dirty="0" smtClean="0"/>
              <a:t>谁</a:t>
            </a:r>
            <a:r>
              <a:rPr lang="zh-CN" altLang="en-US" dirty="0"/>
              <a:t>做的好事？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5775" y="976046"/>
            <a:ext cx="8089900" cy="487794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dirty="0">
                <a:latin typeface="+mn-ea"/>
              </a:rPr>
              <a:t>四个人所说的话对应的关系表达式：</a:t>
            </a:r>
          </a:p>
          <a:p>
            <a:endParaRPr lang="zh-CN" altLang="en-US" dirty="0"/>
          </a:p>
        </p:txBody>
      </p:sp>
      <p:graphicFrame>
        <p:nvGraphicFramePr>
          <p:cNvPr id="4" name="Group 3"/>
          <p:cNvGraphicFramePr>
            <a:graphicFrameLocks noGrp="1"/>
          </p:cNvGraphicFramePr>
          <p:nvPr/>
        </p:nvGraphicFramePr>
        <p:xfrm>
          <a:off x="682625" y="1534092"/>
          <a:ext cx="7705725" cy="1784205"/>
        </p:xfrm>
        <a:graphic>
          <a:graphicData uri="http://schemas.openxmlformats.org/drawingml/2006/table">
            <a:tbl>
              <a:tblPr/>
              <a:tblGrid>
                <a:gridCol w="2089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32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84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56841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说话人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99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说的话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99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对应的</a:t>
                      </a:r>
                      <a:r>
                        <a:rPr kumimoji="1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</a:rPr>
                        <a:t>关系表达式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99FF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6841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A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“</a:t>
                      </a:r>
                      <a:r>
                        <a:rPr kumimoji="1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不是我”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thisman</a:t>
                      </a:r>
                      <a:r>
                        <a:rPr kumimoji="1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</a:rPr>
                        <a:t>!=</a:t>
                      </a:r>
                      <a:r>
                        <a:rPr kumimoji="1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‘A’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6841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B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“是</a:t>
                      </a:r>
                      <a:r>
                        <a:rPr kumimoji="1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C”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thisman</a:t>
                      </a:r>
                      <a:r>
                        <a:rPr kumimoji="1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</a:rPr>
                        <a:t>==</a:t>
                      </a:r>
                      <a:r>
                        <a:rPr kumimoji="1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‘C’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6841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“</a:t>
                      </a:r>
                      <a:r>
                        <a:rPr kumimoji="1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是</a:t>
                      </a:r>
                      <a:r>
                        <a:rPr kumimoji="1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D”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thisman</a:t>
                      </a:r>
                      <a:r>
                        <a:rPr kumimoji="1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</a:rPr>
                        <a:t>==</a:t>
                      </a:r>
                      <a:r>
                        <a:rPr kumimoji="1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‘D’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6841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“</a:t>
                      </a:r>
                      <a:r>
                        <a:rPr kumimoji="1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他胡说”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thisman</a:t>
                      </a:r>
                      <a:r>
                        <a:rPr kumimoji="1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</a:rPr>
                        <a:t>!=</a:t>
                      </a:r>
                      <a:r>
                        <a:rPr kumimoji="1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‘D’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" name="内容占位符 2"/>
          <p:cNvSpPr txBox="1">
            <a:spLocks/>
          </p:cNvSpPr>
          <p:nvPr/>
        </p:nvSpPr>
        <p:spPr bwMode="auto">
          <a:xfrm>
            <a:off x="682625" y="3366063"/>
            <a:ext cx="8260196" cy="27411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l" defTabSz="685800" rtl="0" fontAlgn="base">
              <a:lnSpc>
                <a:spcPct val="90000"/>
              </a:lnSpc>
              <a:spcBef>
                <a:spcPts val="135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anose="05020102010507070707" pitchFamily="18" charset="2"/>
              <a:buChar char=""/>
              <a:defRPr sz="2400" kern="1200">
                <a:solidFill>
                  <a:srgbClr val="1A93C8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1pPr>
            <a:lvl2pPr marL="628650" indent="-342900" algn="l" defTabSz="685800" rtl="0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SzPct val="80000"/>
              <a:buFont typeface="Wingdings" panose="05000000000000000000" pitchFamily="2" charset="2"/>
              <a:buChar char="ü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2pPr>
            <a:lvl3pPr marL="857250" indent="-17145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Calibri" panose="020F0502020204030204" pitchFamily="34" charset="0"/>
              <a:buChar char="•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3pPr>
            <a:lvl4pPr marL="1200150" indent="-17145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Calibri" panose="020F0502020204030204" pitchFamily="34" charset="0"/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4pPr>
            <a:lvl5pPr marL="1543050" indent="-17145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Calibri" panose="020F0502020204030204" pitchFamily="34" charset="0"/>
              <a:buChar char="•"/>
              <a:defRPr sz="1300" kern="1200">
                <a:solidFill>
                  <a:srgbClr val="7F7F7F"/>
                </a:solidFill>
                <a:latin typeface="+mn-lt"/>
                <a:ea typeface="幼圆" panose="02010509060101010101" pitchFamily="49" charset="-122"/>
                <a:cs typeface="+mn-cs"/>
                <a:sym typeface="宋体" panose="02010600030101010101" pitchFamily="2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l"/>
              <a:defRPr/>
            </a:pPr>
            <a:r>
              <a:rPr lang="zh-CN" altLang="en-US" sz="2000" dirty="0">
                <a:solidFill>
                  <a:srgbClr val="006600"/>
                </a:solidFill>
                <a:latin typeface="+mn-ea"/>
              </a:rPr>
              <a:t>已知</a:t>
            </a:r>
            <a:r>
              <a:rPr lang="zh-CN" altLang="en-US" sz="2000" dirty="0">
                <a:solidFill>
                  <a:srgbClr val="C00000"/>
                </a:solidFill>
                <a:latin typeface="+mn-ea"/>
              </a:rPr>
              <a:t>三个人说的是真话</a:t>
            </a:r>
            <a:r>
              <a:rPr lang="zh-CN" altLang="en-US" sz="2000" dirty="0">
                <a:solidFill>
                  <a:srgbClr val="006600"/>
                </a:solidFill>
                <a:latin typeface="+mn-ea"/>
              </a:rPr>
              <a:t>，</a:t>
            </a:r>
            <a:r>
              <a:rPr lang="zh-CN" altLang="en-US" sz="2000" dirty="0">
                <a:solidFill>
                  <a:srgbClr val="C00000"/>
                </a:solidFill>
                <a:latin typeface="+mn-ea"/>
              </a:rPr>
              <a:t>一个人说的是假话</a:t>
            </a:r>
            <a:r>
              <a:rPr lang="zh-CN" altLang="en-US" sz="2000" dirty="0">
                <a:solidFill>
                  <a:srgbClr val="006600"/>
                </a:solidFill>
                <a:latin typeface="+mn-ea"/>
              </a:rPr>
              <a:t>，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因此上述四个条件表达式中有</a:t>
            </a:r>
            <a:r>
              <a:rPr lang="zh-CN" altLang="en-US" sz="2000" b="1" dirty="0">
                <a:solidFill>
                  <a:srgbClr val="0000CC"/>
                </a:solidFill>
                <a:latin typeface="+mn-ea"/>
              </a:rPr>
              <a:t>三个为真，一个为假。</a:t>
            </a:r>
          </a:p>
          <a:p>
            <a:pPr marL="342900" indent="-342900" eaLnBrk="1" hangingPunct="1">
              <a:buFont typeface="Wingdings" panose="05000000000000000000" pitchFamily="2" charset="2"/>
              <a:buChar char="l"/>
              <a:defRPr/>
            </a:pPr>
            <a:r>
              <a:rPr lang="zh-CN" altLang="en-US" sz="2000" b="1" dirty="0">
                <a:solidFill>
                  <a:srgbClr val="FF0000"/>
                </a:solidFill>
                <a:latin typeface="+mn-ea"/>
              </a:rPr>
              <a:t>可以采用</a:t>
            </a:r>
            <a:r>
              <a:rPr lang="zh-CN" altLang="en-US" sz="2000" b="1" dirty="0">
                <a:solidFill>
                  <a:srgbClr val="0000CC"/>
                </a:solidFill>
                <a:latin typeface="+mn-ea"/>
              </a:rPr>
              <a:t>枚举法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对</a:t>
            </a:r>
            <a:r>
              <a:rPr lang="zh-CN" altLang="en-US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所有可能性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进行逐一进行测试，以求问题的解；</a:t>
            </a:r>
          </a:p>
          <a:p>
            <a:pPr marL="971550" lvl="1">
              <a:defRPr/>
            </a:pPr>
            <a:r>
              <a:rPr lang="zh-CN" altLang="en-US" sz="1800" b="1" dirty="0">
                <a:solidFill>
                  <a:srgbClr val="C00000"/>
                </a:solidFill>
                <a:latin typeface="+mn-ea"/>
              </a:rPr>
              <a:t>假设</a:t>
            </a:r>
            <a:r>
              <a:rPr lang="en-US" altLang="zh-CN" sz="1800" b="1" dirty="0">
                <a:solidFill>
                  <a:srgbClr val="C00000"/>
                </a:solidFill>
                <a:latin typeface="+mn-ea"/>
              </a:rPr>
              <a:t>A</a:t>
            </a:r>
            <a:r>
              <a:rPr lang="zh-CN" altLang="en-US" sz="1800" b="1" dirty="0">
                <a:solidFill>
                  <a:srgbClr val="C00000"/>
                </a:solidFill>
                <a:latin typeface="+mn-ea"/>
              </a:rPr>
              <a:t>做了好事</a:t>
            </a:r>
            <a:endParaRPr lang="en-US" altLang="zh-CN" sz="1800" b="1" dirty="0">
              <a:latin typeface="+mn-ea"/>
            </a:endParaRPr>
          </a:p>
          <a:p>
            <a:pPr marL="1200150" lvl="2">
              <a:defRPr/>
            </a:pPr>
            <a:r>
              <a:rPr lang="zh-CN" altLang="en-US" sz="1600" dirty="0">
                <a:latin typeface="+mn-ea"/>
              </a:rPr>
              <a:t>如果</a:t>
            </a:r>
            <a:r>
              <a:rPr lang="en-US" altLang="zh-CN" sz="1600" dirty="0">
                <a:latin typeface="+mn-ea"/>
              </a:rPr>
              <a:t>4</a:t>
            </a:r>
            <a:r>
              <a:rPr lang="zh-CN" altLang="en-US" sz="1600" dirty="0">
                <a:latin typeface="+mn-ea"/>
              </a:rPr>
              <a:t>句话（</a:t>
            </a:r>
            <a:r>
              <a:rPr lang="en-US" altLang="zh-CN" sz="1600" dirty="0">
                <a:latin typeface="+mn-ea"/>
              </a:rPr>
              <a:t>4</a:t>
            </a:r>
            <a:r>
              <a:rPr lang="zh-CN" altLang="en-US" sz="1600" dirty="0">
                <a:latin typeface="+mn-ea"/>
              </a:rPr>
              <a:t>个条件表达式）</a:t>
            </a:r>
            <a:r>
              <a:rPr lang="zh-CN" altLang="en-US" sz="1600" dirty="0">
                <a:solidFill>
                  <a:srgbClr val="0000CC"/>
                </a:solidFill>
                <a:latin typeface="+mn-ea"/>
              </a:rPr>
              <a:t>满足三个为真，</a:t>
            </a:r>
            <a:r>
              <a:rPr lang="en-US" altLang="zh-CN" sz="1600" dirty="0">
                <a:solidFill>
                  <a:srgbClr val="0000CC"/>
                </a:solidFill>
                <a:latin typeface="+mn-ea"/>
              </a:rPr>
              <a:t>1</a:t>
            </a:r>
            <a:r>
              <a:rPr lang="zh-CN" altLang="en-US" sz="1600" dirty="0">
                <a:solidFill>
                  <a:srgbClr val="0000CC"/>
                </a:solidFill>
                <a:latin typeface="+mn-ea"/>
              </a:rPr>
              <a:t>个为假，</a:t>
            </a:r>
            <a:r>
              <a:rPr lang="zh-CN" altLang="en-US" sz="1600" dirty="0">
                <a:latin typeface="+mn-ea"/>
              </a:rPr>
              <a:t>则</a:t>
            </a:r>
            <a:r>
              <a:rPr lang="en-US" altLang="zh-CN" sz="1600" b="1" dirty="0">
                <a:solidFill>
                  <a:srgbClr val="006600"/>
                </a:solidFill>
                <a:latin typeface="+mn-ea"/>
              </a:rPr>
              <a:t>A</a:t>
            </a:r>
            <a:r>
              <a:rPr lang="zh-CN" altLang="en-US" sz="1600" b="1" dirty="0">
                <a:solidFill>
                  <a:srgbClr val="006600"/>
                </a:solidFill>
                <a:latin typeface="+mn-ea"/>
              </a:rPr>
              <a:t>是做好事者</a:t>
            </a:r>
            <a:r>
              <a:rPr lang="zh-CN" altLang="en-US" sz="1600" dirty="0">
                <a:latin typeface="+mn-ea"/>
              </a:rPr>
              <a:t>；</a:t>
            </a:r>
            <a:endParaRPr lang="en-US" altLang="zh-CN" sz="1600" dirty="0">
              <a:latin typeface="+mn-ea"/>
            </a:endParaRPr>
          </a:p>
          <a:p>
            <a:pPr marL="1200150" lvl="2">
              <a:defRPr/>
            </a:pPr>
            <a:r>
              <a:rPr lang="zh-CN" altLang="en-US" sz="1600" dirty="0">
                <a:latin typeface="+mn-ea"/>
              </a:rPr>
              <a:t>否则，</a:t>
            </a:r>
            <a:r>
              <a:rPr lang="en-US" altLang="zh-CN" sz="1600" dirty="0">
                <a:latin typeface="+mn-ea"/>
              </a:rPr>
              <a:t>A</a:t>
            </a:r>
            <a:r>
              <a:rPr lang="zh-CN" altLang="en-US" sz="1600" dirty="0">
                <a:latin typeface="+mn-ea"/>
              </a:rPr>
              <a:t>不是做好事者。</a:t>
            </a:r>
            <a:endParaRPr lang="en-US" altLang="zh-CN" sz="1800" dirty="0">
              <a:latin typeface="+mn-ea"/>
            </a:endParaRPr>
          </a:p>
          <a:p>
            <a:pPr marL="971550" lvl="1">
              <a:defRPr/>
            </a:pPr>
            <a:r>
              <a:rPr lang="zh-CN" altLang="en-US" sz="1800" dirty="0">
                <a:solidFill>
                  <a:srgbClr val="006600"/>
                </a:solidFill>
                <a:latin typeface="+mn-ea"/>
              </a:rPr>
              <a:t>如果不是</a:t>
            </a:r>
            <a:r>
              <a:rPr lang="en-US" altLang="zh-CN" sz="1800" dirty="0">
                <a:solidFill>
                  <a:srgbClr val="006600"/>
                </a:solidFill>
                <a:latin typeface="+mn-ea"/>
              </a:rPr>
              <a:t>A</a:t>
            </a:r>
            <a:r>
              <a:rPr lang="zh-CN" altLang="en-US" sz="1800" dirty="0">
                <a:solidFill>
                  <a:srgbClr val="006600"/>
                </a:solidFill>
                <a:latin typeface="+mn-ea"/>
              </a:rPr>
              <a:t>做的好事，就依次测试是不是</a:t>
            </a:r>
            <a:r>
              <a:rPr lang="en-US" altLang="zh-CN" sz="1800" dirty="0">
                <a:solidFill>
                  <a:srgbClr val="006600"/>
                </a:solidFill>
                <a:latin typeface="+mn-ea"/>
              </a:rPr>
              <a:t>B</a:t>
            </a:r>
            <a:r>
              <a:rPr lang="zh-CN" altLang="en-US" sz="1800" dirty="0">
                <a:solidFill>
                  <a:srgbClr val="006600"/>
                </a:solidFill>
                <a:latin typeface="+mn-ea"/>
              </a:rPr>
              <a:t>、</a:t>
            </a:r>
            <a:r>
              <a:rPr lang="en-US" altLang="zh-CN" sz="1800" dirty="0">
                <a:solidFill>
                  <a:srgbClr val="006600"/>
                </a:solidFill>
                <a:latin typeface="+mn-ea"/>
              </a:rPr>
              <a:t>C</a:t>
            </a:r>
            <a:r>
              <a:rPr lang="zh-CN" altLang="en-US" sz="1800" dirty="0">
                <a:solidFill>
                  <a:srgbClr val="006600"/>
                </a:solidFill>
                <a:latin typeface="+mn-ea"/>
              </a:rPr>
              <a:t>、</a:t>
            </a:r>
            <a:r>
              <a:rPr lang="en-US" altLang="zh-CN" sz="1800" dirty="0">
                <a:solidFill>
                  <a:srgbClr val="006600"/>
                </a:solidFill>
                <a:latin typeface="+mn-ea"/>
              </a:rPr>
              <a:t>D</a:t>
            </a:r>
            <a:r>
              <a:rPr lang="zh-CN" altLang="en-US" sz="1800" dirty="0">
                <a:solidFill>
                  <a:srgbClr val="006600"/>
                </a:solidFill>
                <a:latin typeface="+mn-ea"/>
              </a:rPr>
              <a:t>做了好事；</a:t>
            </a:r>
            <a:endParaRPr lang="en-US" altLang="zh-CN" sz="1800" dirty="0">
              <a:solidFill>
                <a:srgbClr val="006600"/>
              </a:solidFill>
              <a:latin typeface="+mn-ea"/>
            </a:endParaRPr>
          </a:p>
          <a:p>
            <a:pPr marL="971550" lvl="1">
              <a:defRPr/>
            </a:pPr>
            <a:endParaRPr lang="en-US" altLang="zh-CN" sz="18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99171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C00000"/>
                </a:solidFill>
              </a:rPr>
              <a:t>自学：</a:t>
            </a:r>
            <a:r>
              <a:rPr lang="zh-CN" altLang="en-US" dirty="0" smtClean="0"/>
              <a:t>谁</a:t>
            </a:r>
            <a:r>
              <a:rPr lang="zh-CN" altLang="en-US" dirty="0"/>
              <a:t>做了好事？是</a:t>
            </a:r>
            <a:r>
              <a:rPr lang="en-US" altLang="zh-CN" dirty="0"/>
              <a:t>A</a:t>
            </a:r>
            <a:r>
              <a:rPr lang="zh-CN" altLang="en-US" dirty="0"/>
              <a:t>吗？</a:t>
            </a:r>
            <a:r>
              <a:rPr lang="en-US" altLang="zh-CN" dirty="0"/>
              <a:t>--</a:t>
            </a:r>
            <a:r>
              <a:rPr lang="zh-CN" altLang="en-US" dirty="0"/>
              <a:t>先测试</a:t>
            </a:r>
            <a:r>
              <a:rPr lang="en-US" altLang="zh-CN" dirty="0"/>
              <a:t>A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5774" y="1135063"/>
            <a:ext cx="8305887" cy="662564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dirty="0">
                <a:latin typeface="+mn-ea"/>
              </a:rPr>
              <a:t>假定让 </a:t>
            </a:r>
            <a:r>
              <a:rPr lang="en-US" altLang="zh-CN" dirty="0" err="1">
                <a:latin typeface="+mn-ea"/>
              </a:rPr>
              <a:t>thisman</a:t>
            </a:r>
            <a:r>
              <a:rPr lang="en-US" altLang="zh-CN" dirty="0">
                <a:latin typeface="+mn-ea"/>
              </a:rPr>
              <a:t>=‘A’</a:t>
            </a:r>
            <a:r>
              <a:rPr lang="zh-CN" altLang="en-US" dirty="0">
                <a:latin typeface="+mn-ea"/>
              </a:rPr>
              <a:t>代入四句话（四个条件表达式）中</a:t>
            </a:r>
          </a:p>
        </p:txBody>
      </p:sp>
      <p:graphicFrame>
        <p:nvGraphicFramePr>
          <p:cNvPr id="4" name="Group 3"/>
          <p:cNvGraphicFramePr>
            <a:graphicFrameLocks noGrp="1"/>
          </p:cNvGraphicFramePr>
          <p:nvPr/>
        </p:nvGraphicFramePr>
        <p:xfrm>
          <a:off x="827088" y="2092902"/>
          <a:ext cx="7489825" cy="2531052"/>
        </p:xfrm>
        <a:graphic>
          <a:graphicData uri="http://schemas.openxmlformats.org/drawingml/2006/table">
            <a:tbl>
              <a:tblPr/>
              <a:tblGrid>
                <a:gridCol w="12620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98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050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2396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06648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状态</a:t>
                      </a:r>
                    </a:p>
                  </a:txBody>
                  <a:tcPr marL="90000" marR="90000" marT="46800" marB="4680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说的话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关系表达式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真吗？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5554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A</a:t>
                      </a:r>
                    </a:p>
                  </a:txBody>
                  <a:tcPr marL="90000" marR="90000" marT="46800" marB="4680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thisman</a:t>
                      </a:r>
                      <a:r>
                        <a:rPr kumimoji="1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!=‘A’;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‘A’!=‘A’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0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6648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B</a:t>
                      </a:r>
                    </a:p>
                  </a:txBody>
                  <a:tcPr marL="90000" marR="90000" marT="46800" marB="4680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thisman</a:t>
                      </a:r>
                      <a:r>
                        <a:rPr kumimoji="1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==‘C’;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‘A’==‘C’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0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5554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C</a:t>
                      </a:r>
                    </a:p>
                  </a:txBody>
                  <a:tcPr marL="90000" marR="90000" marT="46800" marB="4680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thisman==‘D’;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‘A’==‘D’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0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6648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D</a:t>
                      </a:r>
                    </a:p>
                  </a:txBody>
                  <a:tcPr marL="90000" marR="90000" marT="46800" marB="4680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thisman!=‘D’;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‘A’!=‘D’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1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" name="内容占位符 2"/>
          <p:cNvSpPr txBox="1">
            <a:spLocks/>
          </p:cNvSpPr>
          <p:nvPr/>
        </p:nvSpPr>
        <p:spPr bwMode="auto">
          <a:xfrm>
            <a:off x="485775" y="4919229"/>
            <a:ext cx="8089900" cy="662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l" defTabSz="685800" rtl="0" fontAlgn="base">
              <a:lnSpc>
                <a:spcPct val="90000"/>
              </a:lnSpc>
              <a:spcBef>
                <a:spcPts val="135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anose="05020102010507070707" pitchFamily="18" charset="2"/>
              <a:buChar char=""/>
              <a:defRPr sz="2400" kern="1200">
                <a:solidFill>
                  <a:srgbClr val="1A93C8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1pPr>
            <a:lvl2pPr marL="628650" indent="-342900" algn="l" defTabSz="685800" rtl="0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SzPct val="80000"/>
              <a:buFont typeface="Wingdings" panose="05000000000000000000" pitchFamily="2" charset="2"/>
              <a:buChar char="ü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2pPr>
            <a:lvl3pPr marL="857250" indent="-17145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Calibri" panose="020F0502020204030204" pitchFamily="34" charset="0"/>
              <a:buChar char="•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3pPr>
            <a:lvl4pPr marL="1200150" indent="-17145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Calibri" panose="020F0502020204030204" pitchFamily="34" charset="0"/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4pPr>
            <a:lvl5pPr marL="1543050" indent="-17145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Calibri" panose="020F0502020204030204" pitchFamily="34" charset="0"/>
              <a:buChar char="•"/>
              <a:defRPr sz="1300" kern="1200">
                <a:solidFill>
                  <a:srgbClr val="7F7F7F"/>
                </a:solidFill>
                <a:latin typeface="+mn-lt"/>
                <a:ea typeface="幼圆" panose="02010509060101010101" pitchFamily="49" charset="-122"/>
                <a:cs typeface="+mn-cs"/>
                <a:sym typeface="宋体" panose="02010600030101010101" pitchFamily="2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eaLnBrk="1" hangingPunct="1">
              <a:buFont typeface="Wingdings" panose="05000000000000000000" pitchFamily="2" charset="2"/>
              <a:buChar char="l"/>
              <a:defRPr/>
            </a:pPr>
            <a:r>
              <a:rPr lang="zh-CN" altLang="en-US" sz="2000" dirty="0">
                <a:solidFill>
                  <a:srgbClr val="C00000"/>
                </a:solidFill>
                <a:latin typeface="+mn-ea"/>
              </a:rPr>
              <a:t>四个关系表达式的值的和为</a:t>
            </a:r>
            <a:r>
              <a:rPr lang="en-US" altLang="zh-CN" sz="2000" dirty="0">
                <a:solidFill>
                  <a:srgbClr val="C00000"/>
                </a:solidFill>
                <a:latin typeface="+mn-ea"/>
              </a:rPr>
              <a:t>1</a:t>
            </a:r>
            <a:r>
              <a:rPr lang="zh-CN" altLang="en-US" sz="2000" dirty="0">
                <a:solidFill>
                  <a:srgbClr val="C00000"/>
                </a:solidFill>
                <a:latin typeface="+mn-ea"/>
              </a:rPr>
              <a:t>，</a:t>
            </a:r>
            <a:r>
              <a:rPr lang="zh-CN" altLang="en-US" sz="2000" dirty="0">
                <a:solidFill>
                  <a:srgbClr val="0000CC"/>
                </a:solidFill>
                <a:latin typeface="+mn-ea"/>
              </a:rPr>
              <a:t>即只有一句话为真</a:t>
            </a:r>
            <a:r>
              <a:rPr lang="zh-CN" altLang="en-US" sz="2000" dirty="0">
                <a:latin typeface="+mn-ea"/>
              </a:rPr>
              <a:t>，</a:t>
            </a:r>
            <a:r>
              <a:rPr lang="zh-CN" altLang="en-US" sz="2000" dirty="0">
                <a:solidFill>
                  <a:srgbClr val="7030A0"/>
                </a:solidFill>
                <a:latin typeface="+mn-ea"/>
              </a:rPr>
              <a:t>不满足已知三个人说的是真话这个前提条件</a:t>
            </a:r>
            <a:r>
              <a:rPr lang="zh-CN" altLang="en-US" sz="2000" dirty="0">
                <a:latin typeface="+mn-ea"/>
              </a:rPr>
              <a:t>，</a:t>
            </a:r>
            <a:r>
              <a:rPr lang="zh-CN" altLang="en-US" sz="2000" b="1" dirty="0">
                <a:solidFill>
                  <a:srgbClr val="006600"/>
                </a:solidFill>
                <a:latin typeface="+mn-ea"/>
              </a:rPr>
              <a:t>显然不是</a:t>
            </a:r>
            <a:r>
              <a:rPr lang="en-US" altLang="zh-CN" sz="2000" b="1" dirty="0">
                <a:solidFill>
                  <a:srgbClr val="006600"/>
                </a:solidFill>
                <a:latin typeface="+mn-ea"/>
              </a:rPr>
              <a:t>‘A’</a:t>
            </a:r>
            <a:r>
              <a:rPr lang="zh-CN" altLang="en-US" sz="2000" b="1" dirty="0">
                <a:solidFill>
                  <a:srgbClr val="006600"/>
                </a:solidFill>
                <a:latin typeface="+mn-ea"/>
              </a:rPr>
              <a:t>做的好事</a:t>
            </a:r>
          </a:p>
        </p:txBody>
      </p:sp>
    </p:spTree>
    <p:extLst>
      <p:ext uri="{BB962C8B-B14F-4D97-AF65-F5344CB8AC3E}">
        <p14:creationId xmlns:p14="http://schemas.microsoft.com/office/powerpoint/2010/main" val="2478950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程序执行的三</a:t>
            </a:r>
            <a:r>
              <a:rPr lang="zh-CN" altLang="en-US" dirty="0" smtClean="0"/>
              <a:t>种基本结构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b="1" dirty="0">
                <a:solidFill>
                  <a:srgbClr val="000000"/>
                </a:solidFill>
              </a:rPr>
              <a:t>顺序结构</a:t>
            </a:r>
            <a:endParaRPr lang="en-US" altLang="zh-CN" b="1" dirty="0">
              <a:solidFill>
                <a:srgbClr val="0000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zh-CN" b="1" dirty="0">
              <a:solidFill>
                <a:srgbClr val="0000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b="1" dirty="0">
                <a:solidFill>
                  <a:srgbClr val="000000"/>
                </a:solidFill>
              </a:rPr>
              <a:t>分支</a:t>
            </a:r>
            <a:r>
              <a:rPr lang="zh-CN" altLang="en-US" b="1" dirty="0" smtClean="0">
                <a:solidFill>
                  <a:srgbClr val="000000"/>
                </a:solidFill>
              </a:rPr>
              <a:t>结构</a:t>
            </a:r>
            <a:endParaRPr lang="en-US" altLang="zh-CN" b="1" dirty="0" smtClean="0">
              <a:solidFill>
                <a:srgbClr val="0000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zh-CN" b="1" dirty="0">
              <a:solidFill>
                <a:srgbClr val="0000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b="1" dirty="0" smtClean="0">
                <a:solidFill>
                  <a:srgbClr val="000000"/>
                </a:solidFill>
              </a:rPr>
              <a:t>循环</a:t>
            </a:r>
            <a:r>
              <a:rPr lang="zh-CN" altLang="en-US" b="1" dirty="0">
                <a:solidFill>
                  <a:srgbClr val="000000"/>
                </a:solidFill>
              </a:rPr>
              <a:t>结构</a:t>
            </a:r>
            <a:endParaRPr lang="en-US" altLang="zh-CN" b="1" dirty="0">
              <a:solidFill>
                <a:srgbClr val="0000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zh-CN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2241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C00000"/>
                </a:solidFill>
              </a:rPr>
              <a:t>自学：</a:t>
            </a:r>
            <a:r>
              <a:rPr lang="zh-CN" altLang="en-US" dirty="0" smtClean="0"/>
              <a:t>谁</a:t>
            </a:r>
            <a:r>
              <a:rPr lang="zh-CN" altLang="en-US" dirty="0"/>
              <a:t>做了好事？是</a:t>
            </a:r>
            <a:r>
              <a:rPr lang="en-US" altLang="zh-CN" dirty="0"/>
              <a:t>B</a:t>
            </a:r>
            <a:r>
              <a:rPr lang="zh-CN" altLang="en-US" dirty="0"/>
              <a:t>吗？</a:t>
            </a:r>
            <a:r>
              <a:rPr lang="en-US" altLang="zh-CN" dirty="0"/>
              <a:t> --</a:t>
            </a:r>
            <a:r>
              <a:rPr lang="zh-CN" altLang="en-US" dirty="0"/>
              <a:t>测试</a:t>
            </a:r>
            <a:r>
              <a:rPr lang="en-US" altLang="zh-CN" dirty="0"/>
              <a:t>B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5775" y="1135063"/>
            <a:ext cx="8089900" cy="662564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dirty="0">
                <a:latin typeface="+mn-ea"/>
              </a:rPr>
              <a:t>假定让 </a:t>
            </a:r>
            <a:r>
              <a:rPr lang="en-US" altLang="zh-CN" dirty="0" err="1">
                <a:latin typeface="+mn-ea"/>
              </a:rPr>
              <a:t>thisman</a:t>
            </a:r>
            <a:r>
              <a:rPr lang="en-US" altLang="zh-CN" dirty="0">
                <a:latin typeface="+mn-ea"/>
              </a:rPr>
              <a:t> = ‘B’ </a:t>
            </a:r>
            <a:r>
              <a:rPr lang="zh-CN" altLang="en-US" dirty="0">
                <a:latin typeface="+mn-ea"/>
              </a:rPr>
              <a:t>代入四句话中</a:t>
            </a:r>
          </a:p>
        </p:txBody>
      </p:sp>
      <p:graphicFrame>
        <p:nvGraphicFramePr>
          <p:cNvPr id="4" name="Group 3"/>
          <p:cNvGraphicFramePr>
            <a:graphicFrameLocks noGrp="1"/>
          </p:cNvGraphicFramePr>
          <p:nvPr/>
        </p:nvGraphicFramePr>
        <p:xfrm>
          <a:off x="827088" y="2092902"/>
          <a:ext cx="7489825" cy="2531052"/>
        </p:xfrm>
        <a:graphic>
          <a:graphicData uri="http://schemas.openxmlformats.org/drawingml/2006/table">
            <a:tbl>
              <a:tblPr/>
              <a:tblGrid>
                <a:gridCol w="12620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98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050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2396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06648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状态</a:t>
                      </a:r>
                    </a:p>
                  </a:txBody>
                  <a:tcPr marL="90000" marR="90000" marT="46800" marB="4680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说的话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关系表达式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真吗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5554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A</a:t>
                      </a:r>
                    </a:p>
                  </a:txBody>
                  <a:tcPr marL="90000" marR="90000" marT="46800" marB="4680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thisman</a:t>
                      </a:r>
                      <a:r>
                        <a:rPr kumimoji="1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!=‘A’;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‘B’!=‘A’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kern="1200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6648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B</a:t>
                      </a:r>
                    </a:p>
                  </a:txBody>
                  <a:tcPr marL="90000" marR="90000" marT="46800" marB="4680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thisman==‘C’;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‘B’==‘C’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5554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C</a:t>
                      </a:r>
                    </a:p>
                  </a:txBody>
                  <a:tcPr marL="90000" marR="90000" marT="46800" marB="4680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thisman==‘D’;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‘B’==‘D’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6648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D</a:t>
                      </a:r>
                    </a:p>
                  </a:txBody>
                  <a:tcPr marL="90000" marR="90000" marT="46800" marB="4680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thisman!=‘D’;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‘B’!=‘D’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" name="内容占位符 2"/>
          <p:cNvSpPr txBox="1">
            <a:spLocks/>
          </p:cNvSpPr>
          <p:nvPr/>
        </p:nvSpPr>
        <p:spPr bwMode="auto">
          <a:xfrm>
            <a:off x="485775" y="4919229"/>
            <a:ext cx="8089900" cy="662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l" defTabSz="685800" rtl="0" fontAlgn="base">
              <a:lnSpc>
                <a:spcPct val="90000"/>
              </a:lnSpc>
              <a:spcBef>
                <a:spcPts val="135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anose="05020102010507070707" pitchFamily="18" charset="2"/>
              <a:buChar char=""/>
              <a:defRPr sz="2400" kern="1200">
                <a:solidFill>
                  <a:srgbClr val="1A93C8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1pPr>
            <a:lvl2pPr marL="628650" indent="-342900" algn="l" defTabSz="685800" rtl="0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SzPct val="80000"/>
              <a:buFont typeface="Wingdings" panose="05000000000000000000" pitchFamily="2" charset="2"/>
              <a:buChar char="ü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2pPr>
            <a:lvl3pPr marL="857250" indent="-17145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Calibri" panose="020F0502020204030204" pitchFamily="34" charset="0"/>
              <a:buChar char="•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3pPr>
            <a:lvl4pPr marL="1200150" indent="-17145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Calibri" panose="020F0502020204030204" pitchFamily="34" charset="0"/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4pPr>
            <a:lvl5pPr marL="1543050" indent="-17145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Calibri" panose="020F0502020204030204" pitchFamily="34" charset="0"/>
              <a:buChar char="•"/>
              <a:defRPr sz="1300" kern="1200">
                <a:solidFill>
                  <a:srgbClr val="7F7F7F"/>
                </a:solidFill>
                <a:latin typeface="+mn-lt"/>
                <a:ea typeface="幼圆" panose="02010509060101010101" pitchFamily="49" charset="-122"/>
                <a:cs typeface="+mn-cs"/>
                <a:sym typeface="宋体" panose="02010600030101010101" pitchFamily="2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eaLnBrk="1" hangingPunct="1">
              <a:buFont typeface="Wingdings" panose="05000000000000000000" pitchFamily="2" charset="2"/>
              <a:buChar char="l"/>
              <a:defRPr/>
            </a:pPr>
            <a:r>
              <a:rPr lang="zh-CN" altLang="en-US" sz="2000" dirty="0">
                <a:solidFill>
                  <a:srgbClr val="0000CC"/>
                </a:solidFill>
                <a:latin typeface="+mn-ea"/>
              </a:rPr>
              <a:t>四个关系表达式的值的和为</a:t>
            </a:r>
            <a:r>
              <a:rPr lang="en-US" altLang="zh-CN" sz="2000" dirty="0">
                <a:solidFill>
                  <a:srgbClr val="0000CC"/>
                </a:solidFill>
                <a:latin typeface="+mn-ea"/>
              </a:rPr>
              <a:t>2</a:t>
            </a:r>
            <a:r>
              <a:rPr lang="zh-CN" altLang="en-US" sz="2000" dirty="0">
                <a:latin typeface="+mn-ea"/>
              </a:rPr>
              <a:t>，不满足已知三个人说的是真话这个前提条件，显然不是</a:t>
            </a:r>
            <a:r>
              <a:rPr lang="en-US" altLang="zh-CN" sz="2000" dirty="0">
                <a:latin typeface="+mn-ea"/>
              </a:rPr>
              <a:t>‘B’</a:t>
            </a:r>
            <a:r>
              <a:rPr lang="zh-CN" altLang="en-US" sz="2000" dirty="0">
                <a:latin typeface="+mn-ea"/>
              </a:rPr>
              <a:t>做的好事</a:t>
            </a:r>
          </a:p>
        </p:txBody>
      </p:sp>
    </p:spTree>
    <p:extLst>
      <p:ext uri="{BB962C8B-B14F-4D97-AF65-F5344CB8AC3E}">
        <p14:creationId xmlns:p14="http://schemas.microsoft.com/office/powerpoint/2010/main" val="927662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C00000"/>
                </a:solidFill>
              </a:rPr>
              <a:t>自学：</a:t>
            </a:r>
            <a:r>
              <a:rPr lang="zh-CN" altLang="en-US" dirty="0" smtClean="0"/>
              <a:t>谁</a:t>
            </a:r>
            <a:r>
              <a:rPr lang="zh-CN" altLang="en-US" dirty="0"/>
              <a:t>做了好事？是</a:t>
            </a:r>
            <a:r>
              <a:rPr lang="en-US" altLang="zh-CN" dirty="0"/>
              <a:t>C</a:t>
            </a:r>
            <a:r>
              <a:rPr lang="zh-CN" altLang="en-US" dirty="0"/>
              <a:t>吗？</a:t>
            </a:r>
            <a:r>
              <a:rPr lang="en-US" altLang="zh-CN" dirty="0"/>
              <a:t> --</a:t>
            </a:r>
            <a:r>
              <a:rPr lang="zh-CN" altLang="en-US" dirty="0"/>
              <a:t>测试</a:t>
            </a:r>
            <a:r>
              <a:rPr lang="en-US" altLang="zh-CN" dirty="0"/>
              <a:t>C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5775" y="1135063"/>
            <a:ext cx="8089900" cy="662564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dirty="0">
                <a:latin typeface="+mn-ea"/>
              </a:rPr>
              <a:t>假定让 </a:t>
            </a:r>
            <a:r>
              <a:rPr lang="en-US" altLang="zh-CN" dirty="0" err="1">
                <a:latin typeface="+mn-ea"/>
              </a:rPr>
              <a:t>thisman</a:t>
            </a:r>
            <a:r>
              <a:rPr lang="en-US" altLang="zh-CN" dirty="0">
                <a:latin typeface="+mn-ea"/>
              </a:rPr>
              <a:t> = ‘C’ </a:t>
            </a:r>
            <a:r>
              <a:rPr lang="zh-CN" altLang="en-US" dirty="0">
                <a:latin typeface="+mn-ea"/>
              </a:rPr>
              <a:t>代入四句话中</a:t>
            </a:r>
          </a:p>
        </p:txBody>
      </p:sp>
      <p:graphicFrame>
        <p:nvGraphicFramePr>
          <p:cNvPr id="4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3859403"/>
              </p:ext>
            </p:extLst>
          </p:nvPr>
        </p:nvGraphicFramePr>
        <p:xfrm>
          <a:off x="1103573" y="1797627"/>
          <a:ext cx="7100508" cy="2019364"/>
        </p:xfrm>
        <a:graphic>
          <a:graphicData uri="http://schemas.openxmlformats.org/drawingml/2006/table">
            <a:tbl>
              <a:tblPr/>
              <a:tblGrid>
                <a:gridCol w="1196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584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852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6034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04222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状态</a:t>
                      </a:r>
                    </a:p>
                  </a:txBody>
                  <a:tcPr marL="90000" marR="90000" marT="46800" marB="4680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说的话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关系表达式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真吗</a:t>
                      </a:r>
                      <a:r>
                        <a:rPr kumimoji="1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?</a:t>
                      </a:r>
                      <a:endParaRPr kumimoji="1" lang="zh-CN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3349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A</a:t>
                      </a:r>
                    </a:p>
                  </a:txBody>
                  <a:tcPr marL="90000" marR="90000" marT="46800" marB="4680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thisman</a:t>
                      </a:r>
                      <a:r>
                        <a:rPr kumimoji="1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!=‘A’;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‘C’!=‘A’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1800" b="0" i="0" u="none" strike="noStrike" kern="1200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4222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B</a:t>
                      </a:r>
                    </a:p>
                  </a:txBody>
                  <a:tcPr marL="90000" marR="90000" marT="46800" marB="4680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thisman</a:t>
                      </a:r>
                      <a:r>
                        <a:rPr kumimoji="1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==‘C’;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‘C’==‘C’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3349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C</a:t>
                      </a:r>
                    </a:p>
                  </a:txBody>
                  <a:tcPr marL="90000" marR="90000" marT="46800" marB="4680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thisman==‘D’;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‘C’==‘D’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4222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D</a:t>
                      </a:r>
                    </a:p>
                  </a:txBody>
                  <a:tcPr marL="90000" marR="90000" marT="46800" marB="4680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thisman!=‘D’;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1800" b="0" i="0" u="none" strike="noStrike" kern="1200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‘C’!=‘D’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" name="内容占位符 2"/>
          <p:cNvSpPr txBox="1">
            <a:spLocks/>
          </p:cNvSpPr>
          <p:nvPr/>
        </p:nvSpPr>
        <p:spPr bwMode="auto">
          <a:xfrm>
            <a:off x="485775" y="4095773"/>
            <a:ext cx="8336107" cy="176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l" defTabSz="685800" rtl="0" fontAlgn="base">
              <a:lnSpc>
                <a:spcPct val="90000"/>
              </a:lnSpc>
              <a:spcBef>
                <a:spcPts val="135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anose="05020102010507070707" pitchFamily="18" charset="2"/>
              <a:buChar char=""/>
              <a:defRPr sz="2400" kern="1200">
                <a:solidFill>
                  <a:srgbClr val="1A93C8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1pPr>
            <a:lvl2pPr marL="628650" indent="-342900" algn="l" defTabSz="685800" rtl="0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SzPct val="80000"/>
              <a:buFont typeface="Wingdings" panose="05000000000000000000" pitchFamily="2" charset="2"/>
              <a:buChar char="ü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2pPr>
            <a:lvl3pPr marL="857250" indent="-17145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Calibri" panose="020F0502020204030204" pitchFamily="34" charset="0"/>
              <a:buChar char="•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3pPr>
            <a:lvl4pPr marL="1200150" indent="-17145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Calibri" panose="020F0502020204030204" pitchFamily="34" charset="0"/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4pPr>
            <a:lvl5pPr marL="1543050" indent="-17145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Calibri" panose="020F0502020204030204" pitchFamily="34" charset="0"/>
              <a:buChar char="•"/>
              <a:defRPr sz="1300" kern="1200">
                <a:solidFill>
                  <a:srgbClr val="7F7F7F"/>
                </a:solidFill>
                <a:latin typeface="+mn-lt"/>
                <a:ea typeface="幼圆" panose="02010509060101010101" pitchFamily="49" charset="-122"/>
                <a:cs typeface="+mn-cs"/>
                <a:sym typeface="宋体" panose="02010600030101010101" pitchFamily="2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l"/>
              <a:defRPr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四个关系表达式的值的</a:t>
            </a:r>
            <a:r>
              <a:rPr lang="zh-CN" altLang="en-US" sz="2000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和为</a:t>
            </a:r>
            <a:r>
              <a:rPr lang="en-US" altLang="zh-CN" sz="2000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zh-CN" altLang="en-US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满足已知三个人说的是真话这个前提条件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zh-CN" altLang="en-US" sz="2000" b="1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就是</a:t>
            </a:r>
            <a:r>
              <a:rPr lang="en-US" altLang="zh-CN" sz="2000" b="1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‘C’</a:t>
            </a:r>
            <a:r>
              <a:rPr lang="zh-CN" altLang="en-US" sz="2000" b="1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做的好事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；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l"/>
              <a:defRPr/>
            </a:pPr>
            <a:endParaRPr lang="zh-CN" altLang="en-US" sz="2000" dirty="0">
              <a:ea typeface="黑体" panose="02010609060101010101" pitchFamily="49" charset="-122"/>
            </a:endParaRPr>
          </a:p>
          <a:p>
            <a:pPr marL="342900" indent="-342900" eaLnBrk="1" hangingPunct="1">
              <a:buFont typeface="Wingdings" panose="05000000000000000000" pitchFamily="2" charset="2"/>
              <a:buChar char="l"/>
              <a:defRPr/>
            </a:pPr>
            <a:endParaRPr lang="zh-CN" altLang="en-US" sz="2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39927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C00000"/>
                </a:solidFill>
              </a:rPr>
              <a:t>自学：</a:t>
            </a:r>
            <a:r>
              <a:rPr lang="zh-CN" altLang="en-US" dirty="0" smtClean="0"/>
              <a:t>谁</a:t>
            </a:r>
            <a:r>
              <a:rPr lang="zh-CN" altLang="en-US" dirty="0"/>
              <a:t>做了好事？是</a:t>
            </a:r>
            <a:r>
              <a:rPr lang="en-US" altLang="zh-CN" dirty="0"/>
              <a:t>D</a:t>
            </a:r>
            <a:r>
              <a:rPr lang="zh-CN" altLang="en-US" dirty="0"/>
              <a:t>吗？ </a:t>
            </a:r>
            <a:r>
              <a:rPr lang="en-US" altLang="zh-CN" dirty="0"/>
              <a:t>--</a:t>
            </a:r>
            <a:r>
              <a:rPr lang="zh-CN" altLang="en-US" dirty="0"/>
              <a:t>测试</a:t>
            </a:r>
            <a:r>
              <a:rPr lang="en-US" altLang="zh-CN" dirty="0"/>
              <a:t>D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5775" y="1135063"/>
            <a:ext cx="8089900" cy="662564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dirty="0">
                <a:latin typeface="+mn-ea"/>
              </a:rPr>
              <a:t>假定让 </a:t>
            </a:r>
            <a:r>
              <a:rPr lang="en-US" altLang="zh-CN" dirty="0" err="1">
                <a:latin typeface="+mn-ea"/>
              </a:rPr>
              <a:t>thisman</a:t>
            </a:r>
            <a:r>
              <a:rPr lang="en-US" altLang="zh-CN" dirty="0">
                <a:latin typeface="+mn-ea"/>
              </a:rPr>
              <a:t> = ‘D’ </a:t>
            </a:r>
            <a:r>
              <a:rPr lang="zh-CN" altLang="en-US" dirty="0">
                <a:latin typeface="+mn-ea"/>
              </a:rPr>
              <a:t>代入四句话中</a:t>
            </a:r>
          </a:p>
        </p:txBody>
      </p:sp>
      <p:graphicFrame>
        <p:nvGraphicFramePr>
          <p:cNvPr id="4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3191002"/>
              </p:ext>
            </p:extLst>
          </p:nvPr>
        </p:nvGraphicFramePr>
        <p:xfrm>
          <a:off x="827088" y="1715397"/>
          <a:ext cx="7489825" cy="1839600"/>
        </p:xfrm>
        <a:graphic>
          <a:graphicData uri="http://schemas.openxmlformats.org/drawingml/2006/table">
            <a:tbl>
              <a:tblPr/>
              <a:tblGrid>
                <a:gridCol w="12620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98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050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2396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58550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状态</a:t>
                      </a:r>
                    </a:p>
                  </a:txBody>
                  <a:tcPr marL="90000" marR="90000" marT="46800" marB="4680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说的话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关系表达式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真吗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7776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A</a:t>
                      </a:r>
                    </a:p>
                  </a:txBody>
                  <a:tcPr marL="90000" marR="90000" marT="46800" marB="4680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thisman</a:t>
                      </a:r>
                      <a:r>
                        <a:rPr kumimoji="1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!=‘A’;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‘D’!=‘A’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1800" b="0" i="0" u="none" strike="noStrike" kern="1200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8550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B</a:t>
                      </a:r>
                    </a:p>
                  </a:txBody>
                  <a:tcPr marL="90000" marR="90000" marT="46800" marB="4680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thisman</a:t>
                      </a:r>
                      <a:r>
                        <a:rPr kumimoji="1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==‘C’;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‘D’==‘C’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7776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C</a:t>
                      </a:r>
                    </a:p>
                  </a:txBody>
                  <a:tcPr marL="90000" marR="90000" marT="46800" marB="4680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thisman==‘D’;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‘D’==‘D’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8550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D</a:t>
                      </a:r>
                    </a:p>
                  </a:txBody>
                  <a:tcPr marL="90000" marR="90000" marT="46800" marB="4680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thisman!=‘D’;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‘D’!=‘D’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" name="内容占位符 2"/>
          <p:cNvSpPr txBox="1">
            <a:spLocks/>
          </p:cNvSpPr>
          <p:nvPr/>
        </p:nvSpPr>
        <p:spPr bwMode="auto">
          <a:xfrm>
            <a:off x="594162" y="3813609"/>
            <a:ext cx="8089900" cy="22432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l" defTabSz="685800" rtl="0" fontAlgn="base">
              <a:lnSpc>
                <a:spcPct val="90000"/>
              </a:lnSpc>
              <a:spcBef>
                <a:spcPts val="135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anose="05020102010507070707" pitchFamily="18" charset="2"/>
              <a:buChar char=""/>
              <a:defRPr sz="2400" kern="1200">
                <a:solidFill>
                  <a:srgbClr val="1A93C8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1pPr>
            <a:lvl2pPr marL="628650" indent="-342900" algn="l" defTabSz="685800" rtl="0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SzPct val="80000"/>
              <a:buFont typeface="Wingdings" panose="05000000000000000000" pitchFamily="2" charset="2"/>
              <a:buChar char="ü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2pPr>
            <a:lvl3pPr marL="857250" indent="-17145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Calibri" panose="020F0502020204030204" pitchFamily="34" charset="0"/>
              <a:buChar char="•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3pPr>
            <a:lvl4pPr marL="1200150" indent="-17145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Calibri" panose="020F0502020204030204" pitchFamily="34" charset="0"/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4pPr>
            <a:lvl5pPr marL="1543050" indent="-17145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Calibri" panose="020F0502020204030204" pitchFamily="34" charset="0"/>
              <a:buChar char="•"/>
              <a:defRPr sz="1300" kern="1200">
                <a:solidFill>
                  <a:srgbClr val="7F7F7F"/>
                </a:solidFill>
                <a:latin typeface="+mn-lt"/>
                <a:ea typeface="幼圆" panose="02010509060101010101" pitchFamily="49" charset="-122"/>
                <a:cs typeface="+mn-cs"/>
                <a:sym typeface="宋体" panose="02010600030101010101" pitchFamily="2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eaLnBrk="1" hangingPunct="1">
              <a:buFont typeface="Wingdings" panose="05000000000000000000" pitchFamily="2" charset="2"/>
              <a:buChar char="l"/>
              <a:defRPr/>
            </a:pPr>
            <a:r>
              <a:rPr lang="zh-CN" altLang="en-US" sz="1800" dirty="0">
                <a:latin typeface="+mn-ea"/>
              </a:rPr>
              <a:t>四个关系表达式的值的和为</a:t>
            </a:r>
            <a:r>
              <a:rPr lang="en-US" altLang="zh-CN" sz="1800" dirty="0">
                <a:latin typeface="+mn-ea"/>
              </a:rPr>
              <a:t>2</a:t>
            </a:r>
            <a:r>
              <a:rPr lang="zh-CN" altLang="en-US" sz="1800" dirty="0">
                <a:latin typeface="+mn-ea"/>
              </a:rPr>
              <a:t>，不满足已知三个人说的是真话这个前提条件，显然不是</a:t>
            </a:r>
            <a:r>
              <a:rPr lang="en-US" altLang="zh-CN" sz="1800" dirty="0">
                <a:latin typeface="+mn-ea"/>
              </a:rPr>
              <a:t>‘D’</a:t>
            </a:r>
            <a:r>
              <a:rPr lang="zh-CN" altLang="en-US" sz="1800" dirty="0">
                <a:latin typeface="+mn-ea"/>
              </a:rPr>
              <a:t>做的好事；</a:t>
            </a:r>
            <a:endParaRPr lang="en-US" altLang="zh-CN" sz="1800" dirty="0">
              <a:latin typeface="+mn-ea"/>
            </a:endParaRPr>
          </a:p>
          <a:p>
            <a:pPr marL="342900" indent="-342900">
              <a:buFont typeface="Wingdings" panose="05000000000000000000" pitchFamily="2" charset="2"/>
              <a:buChar char="l"/>
              <a:defRPr/>
            </a:pPr>
            <a:r>
              <a:rPr lang="zh-CN" altLang="en-US" sz="1800" b="1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综上所述：测试所有的可能情况，这里就是测试每一个人，就是</a:t>
            </a:r>
            <a:r>
              <a:rPr lang="zh-CN" altLang="en-US" sz="1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枚举</a:t>
            </a:r>
            <a:r>
              <a:rPr lang="zh-CN" altLang="en-US" sz="1800" b="1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；</a:t>
            </a:r>
            <a:endParaRPr lang="en-US" altLang="zh-CN" sz="1800" b="1" dirty="0">
              <a:solidFill>
                <a:srgbClr val="0000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l"/>
              <a:defRPr/>
            </a:pPr>
            <a:r>
              <a:rPr lang="zh-CN" altLang="en-US" sz="1800" b="1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从程序实现方法上，</a:t>
            </a:r>
            <a:r>
              <a:rPr lang="zh-CN" altLang="en-US" sz="1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实现枚举</a:t>
            </a:r>
            <a:r>
              <a:rPr lang="zh-CN" altLang="en-US" sz="1800" b="1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最好的结构是</a:t>
            </a:r>
            <a:r>
              <a:rPr lang="zh-CN" altLang="en-US" sz="1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循环结构</a:t>
            </a:r>
            <a:r>
              <a:rPr lang="zh-CN" altLang="en-US" sz="1800" b="1" dirty="0" smtClean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；</a:t>
            </a:r>
            <a:endParaRPr lang="en-US" altLang="zh-CN" sz="1800" b="1" dirty="0" smtClean="0">
              <a:solidFill>
                <a:srgbClr val="0000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l"/>
              <a:defRPr/>
            </a:pPr>
            <a:endParaRPr lang="en-US" altLang="zh-CN" sz="1800" b="1" dirty="0">
              <a:solidFill>
                <a:srgbClr val="0000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l"/>
              <a:defRPr/>
            </a:pPr>
            <a:endParaRPr lang="zh-CN" altLang="en-US" sz="1800" b="1" dirty="0">
              <a:solidFill>
                <a:srgbClr val="0000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eaLnBrk="1" hangingPunct="1">
              <a:buFont typeface="Wingdings" panose="05000000000000000000" pitchFamily="2" charset="2"/>
              <a:buChar char="l"/>
              <a:defRPr/>
            </a:pPr>
            <a:endParaRPr lang="zh-CN" altLang="en-US" sz="2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6995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利用枚举法解决背包</a:t>
            </a:r>
            <a:r>
              <a:rPr lang="zh-CN" altLang="en-US" dirty="0"/>
              <a:t>问题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dirty="0"/>
              <a:t>背包问题描述</a:t>
            </a:r>
            <a:endParaRPr lang="en-US" altLang="zh-CN" dirty="0"/>
          </a:p>
          <a:p>
            <a:pPr marL="971550" lvl="1"/>
            <a:r>
              <a:rPr lang="zh-CN" altLang="en-US" dirty="0"/>
              <a:t>有一个背包，</a:t>
            </a:r>
            <a:r>
              <a:rPr lang="zh-CN" altLang="en-US" dirty="0" smtClean="0"/>
              <a:t>容量</a:t>
            </a:r>
            <a:r>
              <a:rPr lang="en-US" altLang="zh-CN" dirty="0" smtClean="0"/>
              <a:t>(</a:t>
            </a:r>
            <a:r>
              <a:rPr lang="zh-CN" altLang="en-US" dirty="0" smtClean="0"/>
              <a:t>或最大承重</a:t>
            </a:r>
            <a:r>
              <a:rPr lang="en-US" altLang="zh-CN" dirty="0" smtClean="0"/>
              <a:t>)</a:t>
            </a:r>
            <a:r>
              <a:rPr lang="zh-CN" altLang="en-US" dirty="0" smtClean="0"/>
              <a:t>为</a:t>
            </a:r>
            <a:r>
              <a:rPr lang="en-US" altLang="zh-CN" dirty="0">
                <a:solidFill>
                  <a:srgbClr val="7030A0"/>
                </a:solidFill>
              </a:rPr>
              <a:t>C</a:t>
            </a:r>
            <a:r>
              <a:rPr lang="zh-CN" altLang="en-US" dirty="0"/>
              <a:t>；</a:t>
            </a:r>
            <a:endParaRPr lang="en-US" altLang="zh-CN" dirty="0"/>
          </a:p>
          <a:p>
            <a:pPr marL="971550" lvl="1"/>
            <a:r>
              <a:rPr lang="zh-CN" altLang="en-US" dirty="0"/>
              <a:t>有</a:t>
            </a:r>
            <a:r>
              <a:rPr lang="en-US" altLang="zh-CN" dirty="0">
                <a:solidFill>
                  <a:srgbClr val="006600"/>
                </a:solidFill>
              </a:rPr>
              <a:t>n</a:t>
            </a:r>
            <a:r>
              <a:rPr lang="zh-CN" altLang="en-US" dirty="0"/>
              <a:t>个物体，每个物体的体积</a:t>
            </a:r>
            <a:r>
              <a:rPr lang="en-US" altLang="zh-CN" dirty="0"/>
              <a:t>(</a:t>
            </a:r>
            <a:r>
              <a:rPr lang="zh-CN" altLang="en-US" dirty="0"/>
              <a:t>重量</a:t>
            </a:r>
            <a:r>
              <a:rPr lang="en-US" altLang="zh-CN" dirty="0"/>
              <a:t>)</a:t>
            </a:r>
            <a:r>
              <a:rPr lang="zh-CN" altLang="en-US" dirty="0" smtClean="0"/>
              <a:t>为</a:t>
            </a:r>
            <a:r>
              <a:rPr lang="en-US" altLang="zh-CN" dirty="0" err="1" smtClean="0">
                <a:solidFill>
                  <a:srgbClr val="C00000"/>
                </a:solidFill>
              </a:rPr>
              <a:t>w</a:t>
            </a:r>
            <a:r>
              <a:rPr lang="en-US" altLang="zh-CN" baseline="-25000" dirty="0" err="1" smtClean="0">
                <a:solidFill>
                  <a:srgbClr val="C00000"/>
                </a:solidFill>
              </a:rPr>
              <a:t>i</a:t>
            </a:r>
            <a:r>
              <a:rPr lang="zh-CN" altLang="en-US" dirty="0"/>
              <a:t>，每个物体完全放入背包后可获得</a:t>
            </a:r>
            <a:r>
              <a:rPr lang="zh-CN" altLang="en-US" dirty="0" smtClean="0"/>
              <a:t>收益</a:t>
            </a:r>
            <a:r>
              <a:rPr lang="en-US" altLang="zh-CN" dirty="0">
                <a:solidFill>
                  <a:srgbClr val="C00000"/>
                </a:solidFill>
              </a:rPr>
              <a:t>v</a:t>
            </a:r>
            <a:r>
              <a:rPr lang="en-US" altLang="zh-CN" baseline="-25000" dirty="0" smtClean="0">
                <a:solidFill>
                  <a:srgbClr val="C00000"/>
                </a:solidFill>
              </a:rPr>
              <a:t>i</a:t>
            </a:r>
            <a:r>
              <a:rPr lang="zh-CN" altLang="en-US" dirty="0"/>
              <a:t>。</a:t>
            </a:r>
            <a:endParaRPr lang="en-US" altLang="zh-CN" dirty="0"/>
          </a:p>
          <a:p>
            <a:pPr marL="971550" lvl="1"/>
            <a:r>
              <a:rPr lang="zh-CN" altLang="en-US" dirty="0"/>
              <a:t>问：</a:t>
            </a:r>
            <a:r>
              <a:rPr lang="zh-CN" altLang="en-US" b="1" dirty="0">
                <a:solidFill>
                  <a:srgbClr val="C00000"/>
                </a:solidFill>
              </a:rPr>
              <a:t>如何放置能获得最大的收益？</a:t>
            </a:r>
            <a:endParaRPr lang="en-US" altLang="zh-CN" b="1" dirty="0">
              <a:solidFill>
                <a:srgbClr val="C000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zh-CN" dirty="0">
                <a:solidFill>
                  <a:srgbClr val="0000CC"/>
                </a:solidFill>
              </a:rPr>
              <a:t>0/1</a:t>
            </a:r>
            <a:r>
              <a:rPr lang="zh-CN" altLang="en-US" dirty="0">
                <a:solidFill>
                  <a:srgbClr val="0000CC"/>
                </a:solidFill>
              </a:rPr>
              <a:t>背包问题</a:t>
            </a:r>
            <a:endParaRPr lang="en-US" altLang="zh-CN" dirty="0">
              <a:solidFill>
                <a:srgbClr val="0000CC"/>
              </a:solidFill>
            </a:endParaRPr>
          </a:p>
          <a:p>
            <a:pPr marL="971550" lvl="1"/>
            <a:r>
              <a:rPr lang="zh-CN" altLang="en-US" dirty="0">
                <a:solidFill>
                  <a:srgbClr val="006600"/>
                </a:solidFill>
              </a:rPr>
              <a:t>物体不可分割</a:t>
            </a:r>
            <a:r>
              <a:rPr lang="zh-CN" altLang="en-US" dirty="0"/>
              <a:t>；</a:t>
            </a:r>
            <a:endParaRPr lang="en-US" altLang="zh-CN" dirty="0"/>
          </a:p>
          <a:p>
            <a:pPr marL="971550" lvl="1"/>
            <a:r>
              <a:rPr lang="zh-CN" altLang="en-US" dirty="0"/>
              <a:t>要么选择整个物体，要么不选择该物体；</a:t>
            </a:r>
            <a:endParaRPr lang="en-US" altLang="zh-CN" dirty="0"/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rgbClr val="7030A0"/>
                </a:solidFill>
              </a:rPr>
              <a:t>部分背包问题，一般背包问题</a:t>
            </a:r>
            <a:endParaRPr lang="en-US" altLang="zh-CN" dirty="0">
              <a:solidFill>
                <a:srgbClr val="7030A0"/>
              </a:solidFill>
            </a:endParaRPr>
          </a:p>
          <a:p>
            <a:pPr marL="971550" lvl="1"/>
            <a:r>
              <a:rPr lang="zh-CN" altLang="en-US" dirty="0">
                <a:solidFill>
                  <a:srgbClr val="006600"/>
                </a:solidFill>
              </a:rPr>
              <a:t>物体可以分割</a:t>
            </a:r>
            <a:r>
              <a:rPr lang="zh-CN" altLang="en-US" dirty="0"/>
              <a:t>；</a:t>
            </a:r>
            <a:endParaRPr lang="en-US" altLang="zh-CN" dirty="0"/>
          </a:p>
          <a:p>
            <a:pPr marL="971550" lvl="1"/>
            <a:r>
              <a:rPr lang="zh-CN" altLang="en-US" dirty="0"/>
              <a:t>可以将物体无限细分；</a:t>
            </a:r>
            <a:endParaRPr lang="en-US" altLang="zh-CN" dirty="0"/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zh-CN" dirty="0"/>
          </a:p>
          <a:p>
            <a:pPr marL="342900" indent="-342900">
              <a:buFont typeface="Wingdings" panose="05000000000000000000" pitchFamily="2" charset="2"/>
              <a:buChar char="l"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787707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0/1</a:t>
            </a:r>
            <a:r>
              <a:rPr lang="zh-CN" altLang="en-US"/>
              <a:t>背包问题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zh-CN" dirty="0"/>
              <a:t>0/1</a:t>
            </a:r>
            <a:r>
              <a:rPr lang="zh-CN" altLang="en-US" dirty="0"/>
              <a:t>背包问题，是一个整数规划问题；</a:t>
            </a:r>
            <a:endParaRPr lang="en-US" altLang="zh-CN" dirty="0"/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zh-CN" dirty="0"/>
              <a:t>0/1</a:t>
            </a:r>
            <a:r>
              <a:rPr lang="zh-CN" altLang="en-US" dirty="0"/>
              <a:t>背包是很多问题的抽象</a:t>
            </a:r>
            <a:endParaRPr lang="en-US" altLang="zh-CN" dirty="0"/>
          </a:p>
          <a:p>
            <a:pPr marL="971550" lvl="1"/>
            <a:r>
              <a:rPr lang="zh-CN" altLang="en-US" dirty="0"/>
              <a:t>装箱问题；</a:t>
            </a:r>
            <a:endParaRPr lang="en-US" altLang="zh-CN" dirty="0"/>
          </a:p>
          <a:p>
            <a:pPr marL="971550" lvl="1"/>
            <a:r>
              <a:rPr lang="zh-CN" altLang="en-US" dirty="0"/>
              <a:t>装船问题；</a:t>
            </a:r>
            <a:endParaRPr lang="en-US" altLang="zh-CN" dirty="0"/>
          </a:p>
          <a:p>
            <a:pPr marL="971550" lvl="1"/>
            <a:r>
              <a:rPr lang="zh-CN" altLang="en-US" dirty="0"/>
              <a:t>小偷抢劫珠宝店问题；</a:t>
            </a:r>
            <a:endParaRPr lang="en-US" altLang="zh-CN" dirty="0"/>
          </a:p>
          <a:p>
            <a:pPr marL="971550" lvl="1"/>
            <a:r>
              <a:rPr lang="zh-CN" altLang="en-US" dirty="0"/>
              <a:t>阿里巴巴与</a:t>
            </a:r>
            <a:r>
              <a:rPr lang="en-US" altLang="zh-CN" dirty="0"/>
              <a:t>40</a:t>
            </a:r>
            <a:r>
              <a:rPr lang="zh-CN" altLang="en-US" dirty="0"/>
              <a:t>大盗；</a:t>
            </a:r>
            <a:endParaRPr lang="en-US" altLang="zh-CN" dirty="0"/>
          </a:p>
          <a:p>
            <a:pPr marL="971550" lvl="1"/>
            <a:r>
              <a:rPr lang="en-US" altLang="zh-CN" dirty="0"/>
              <a:t>….</a:t>
            </a:r>
          </a:p>
          <a:p>
            <a:pPr marL="971550" lvl="1"/>
            <a:endParaRPr lang="en-US" altLang="zh-CN" dirty="0"/>
          </a:p>
          <a:p>
            <a:pPr marL="342900" indent="-342900">
              <a:buFont typeface="Wingdings" panose="05000000000000000000" pitchFamily="2" charset="2"/>
              <a:buChar char="l"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762842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0/1</a:t>
            </a:r>
            <a:r>
              <a:rPr lang="zh-CN" altLang="en-US" dirty="0"/>
              <a:t>背包问题</a:t>
            </a:r>
            <a:r>
              <a:rPr lang="en-US" altLang="zh-CN" dirty="0"/>
              <a:t>—</a:t>
            </a:r>
            <a:r>
              <a:rPr lang="zh-CN" altLang="en-US" dirty="0"/>
              <a:t>形式化描述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342900" indent="-342900">
                  <a:buFont typeface="Wingdings" panose="05000000000000000000" pitchFamily="2" charset="2"/>
                  <a:buChar char="l"/>
                </a:pPr>
                <a:r>
                  <a:rPr lang="zh-CN" altLang="en-US" sz="2000" dirty="0"/>
                  <a:t>问题描述</a:t>
                </a:r>
                <a:endParaRPr lang="en-US" altLang="zh-CN" sz="2000" dirty="0"/>
              </a:p>
              <a:p>
                <a:pPr marL="971550" lvl="1"/>
                <a:r>
                  <a:rPr lang="zh-CN" altLang="en-US" sz="1800" dirty="0"/>
                  <a:t>给定</a:t>
                </a:r>
                <a14:m>
                  <m:oMath xmlns:m="http://schemas.openxmlformats.org/officeDocument/2006/math"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sz="1800" dirty="0"/>
                  <a:t>种物品和一背包。</a:t>
                </a:r>
                <a:r>
                  <a:rPr lang="zh-CN" altLang="en-US" sz="1800" dirty="0" smtClean="0">
                    <a:solidFill>
                      <a:srgbClr val="7030A0"/>
                    </a:solidFill>
                  </a:rPr>
                  <a:t>物品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zh-CN" altLang="en-US" sz="1800" dirty="0" smtClean="0"/>
                  <a:t>的</a:t>
                </a:r>
                <a:r>
                  <a:rPr lang="zh-CN" altLang="en-US" sz="1800" dirty="0" smtClean="0">
                    <a:solidFill>
                      <a:srgbClr val="0000CC"/>
                    </a:solidFill>
                  </a:rPr>
                  <a:t>体积是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dirty="0" smtClean="0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dirty="0" smtClean="0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1800" b="0" i="1" dirty="0" smtClean="0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1800" dirty="0"/>
                  <a:t>，其</a:t>
                </a:r>
                <a:r>
                  <a:rPr lang="zh-CN" altLang="en-US" sz="1800" dirty="0">
                    <a:solidFill>
                      <a:srgbClr val="0000CC"/>
                    </a:solidFill>
                  </a:rPr>
                  <a:t>价值为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dirty="0" smtClean="0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dirty="0" smtClean="0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1800" b="0" i="1" dirty="0" smtClean="0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1800" dirty="0"/>
                  <a:t>，</a:t>
                </a:r>
                <a:r>
                  <a:rPr lang="zh-CN" altLang="en-US" sz="1800" dirty="0">
                    <a:solidFill>
                      <a:srgbClr val="0000CC"/>
                    </a:solidFill>
                  </a:rPr>
                  <a:t>背包的容量为</a:t>
                </a:r>
                <a:r>
                  <a:rPr lang="en-US" altLang="zh-CN" sz="1800" dirty="0">
                    <a:solidFill>
                      <a:srgbClr val="0000CC"/>
                    </a:solidFill>
                  </a:rPr>
                  <a:t>C</a:t>
                </a:r>
                <a:r>
                  <a:rPr lang="zh-CN" altLang="en-US" sz="1800" dirty="0"/>
                  <a:t>。问：应如何选择装入背包的物品，使得</a:t>
                </a:r>
                <a:r>
                  <a:rPr lang="zh-CN" altLang="en-US" sz="1800" dirty="0">
                    <a:solidFill>
                      <a:srgbClr val="C00000"/>
                    </a:solidFill>
                  </a:rPr>
                  <a:t>装入背包中物品的总价值最大</a:t>
                </a:r>
                <a:r>
                  <a:rPr lang="zh-CN" altLang="en-US" sz="1800" dirty="0"/>
                  <a:t>。</a:t>
                </a:r>
                <a:endParaRPr lang="en-US" altLang="zh-CN" sz="1800" dirty="0"/>
              </a:p>
              <a:p>
                <a:pPr marL="342900" indent="-342900">
                  <a:buFont typeface="Wingdings" panose="05000000000000000000" pitchFamily="2" charset="2"/>
                  <a:buChar char="l"/>
                </a:pPr>
                <a:r>
                  <a:rPr lang="zh-CN" altLang="en-US" sz="2000" dirty="0"/>
                  <a:t>形式化描述</a:t>
                </a:r>
                <a:endParaRPr lang="en-US" altLang="zh-CN" sz="2000" dirty="0"/>
              </a:p>
              <a:p>
                <a:pPr marL="971550" lvl="1"/>
                <a:r>
                  <a:rPr lang="zh-CN" altLang="en-US" sz="1800" dirty="0"/>
                  <a:t>给定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&gt;0,  </m:t>
                    </m:r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&gt;0, </m:t>
                    </m:r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&gt;0,  1≤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zh-CN" altLang="en-US" sz="1800" dirty="0"/>
                  <a:t>要求找一</a:t>
                </a:r>
                <a14:m>
                  <m:oMath xmlns:m="http://schemas.openxmlformats.org/officeDocument/2006/math"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sz="1800" dirty="0"/>
                  <a:t>元向量 </a:t>
                </a:r>
                <a:r>
                  <a:rPr lang="en-US" altLang="zh-CN" sz="1800" dirty="0"/>
                  <a:t>X=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zh-CN" sz="180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,  …,</m:t>
                        </m:r>
                        <m:sSub>
                          <m:sSubPr>
                            <m:ctrlPr>
                              <a:rPr lang="en-US" altLang="zh-CN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zh-CN" altLang="en-US" sz="1800" b="0" i="1" smtClean="0">
                        <a:latin typeface="Cambria Math" panose="02040503050406030204" pitchFamily="18" charset="0"/>
                      </a:rPr>
                      <m:t>，</m:t>
                    </m:r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0,1</m:t>
                        </m:r>
                      </m:e>
                    </m:d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</m:t>
                    </m:r>
                    <m:r>
                      <a:rPr lang="zh-CN" altLang="en-US" sz="1800" i="1" smtClean="0">
                        <a:solidFill>
                          <a:srgbClr val="0000C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满足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zh-CN" altLang="en-US" sz="18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altLang="zh-CN" sz="18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sz="1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18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1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18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a:rPr lang="en-US" altLang="zh-CN" sz="1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  <m:r>
                          <a:rPr lang="en-US" altLang="zh-CN" sz="1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且</m:t>
                        </m:r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zh-CN" altLang="en-US" sz="1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sSub>
                              <m:sSubPr>
                                <m:ctrlPr>
                                  <a:rPr lang="en-US" altLang="zh-CN" sz="18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8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altLang="zh-CN" sz="18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zh-CN" sz="18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8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18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zh-CN" altLang="en-US" sz="1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最大</m:t>
                            </m:r>
                          </m:e>
                        </m:nary>
                      </m:e>
                    </m:nary>
                  </m:oMath>
                </a14:m>
                <a:r>
                  <a:rPr lang="zh-CN" altLang="en-US" sz="1800" dirty="0"/>
                  <a:t>，即：</a:t>
                </a:r>
                <a:endParaRPr lang="en-US" altLang="zh-CN" sz="1800" dirty="0"/>
              </a:p>
              <a:p>
                <a:pPr marL="971550" lvl="1"/>
                <a:endParaRPr lang="en-US" altLang="zh-CN" sz="1800" dirty="0"/>
              </a:p>
              <a:p>
                <a:pPr marL="971550" lvl="1"/>
                <a:endParaRPr lang="en-US" altLang="zh-CN" sz="1800" dirty="0"/>
              </a:p>
              <a:p>
                <a:pPr marL="971550" lvl="1"/>
                <a:endParaRPr lang="en-US" altLang="zh-CN" sz="1800" dirty="0"/>
              </a:p>
              <a:p>
                <a:pPr marL="971550" lvl="1"/>
                <a:endParaRPr lang="en-US" altLang="zh-CN" sz="1800" dirty="0"/>
              </a:p>
              <a:p>
                <a:pPr marL="971550" lvl="1"/>
                <a:endParaRPr lang="en-US" altLang="zh-CN" sz="1800" dirty="0"/>
              </a:p>
              <a:p>
                <a:pPr marL="971550" lvl="1"/>
                <a:r>
                  <a:rPr lang="zh-CN" altLang="en-US" sz="1800" dirty="0"/>
                  <a:t>这是一个优化问题，是一个整数规划问题。</a:t>
                </a:r>
                <a:endParaRPr lang="en-US" altLang="zh-CN" sz="1800" dirty="0"/>
              </a:p>
              <a:p>
                <a:pPr marL="342900" indent="-342900">
                  <a:buFont typeface="Wingdings" panose="05000000000000000000" pitchFamily="2" charset="2"/>
                  <a:buChar char="l"/>
                </a:pPr>
                <a:endParaRPr lang="en-US" altLang="zh-CN" sz="2000" dirty="0"/>
              </a:p>
              <a:p>
                <a:pPr marL="342900" indent="-342900">
                  <a:buFont typeface="Wingdings" panose="05000000000000000000" pitchFamily="2" charset="2"/>
                  <a:buChar char="l"/>
                </a:pPr>
                <a:endParaRPr lang="en-US" altLang="zh-CN" dirty="0"/>
              </a:p>
              <a:p>
                <a:pPr marL="971550" lvl="1"/>
                <a:endParaRPr lang="en-US" altLang="zh-CN" dirty="0"/>
              </a:p>
              <a:p>
                <a:pPr marL="342900" indent="-342900">
                  <a:buFont typeface="Wingdings" panose="05000000000000000000" pitchFamily="2" charset="2"/>
                  <a:buChar char="l"/>
                </a:pPr>
                <a:endParaRPr lang="en-US" altLang="zh-CN" dirty="0"/>
              </a:p>
              <a:p>
                <a:pPr marL="342900" indent="-342900">
                  <a:buFont typeface="Wingdings" panose="05000000000000000000" pitchFamily="2" charset="2"/>
                  <a:buChar char="l"/>
                </a:pP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136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2137" y="3807618"/>
            <a:ext cx="3499572" cy="1585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10377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背包问题</a:t>
            </a:r>
            <a:r>
              <a:rPr lang="en-US" altLang="zh-CN" dirty="0"/>
              <a:t>—</a:t>
            </a:r>
            <a:r>
              <a:rPr lang="zh-CN" altLang="en-US" dirty="0"/>
              <a:t>问题求解</a:t>
            </a:r>
            <a:r>
              <a:rPr lang="en-US" altLang="zh-CN" dirty="0"/>
              <a:t>—</a:t>
            </a:r>
            <a:r>
              <a:rPr lang="zh-CN" altLang="en-US" dirty="0">
                <a:solidFill>
                  <a:srgbClr val="7030A0"/>
                </a:solidFill>
              </a:rPr>
              <a:t>穷举法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342900" indent="-342900">
                  <a:buFont typeface="Wingdings" panose="05000000000000000000" pitchFamily="2" charset="2"/>
                  <a:buChar char="l"/>
                </a:pPr>
                <a:r>
                  <a:rPr lang="zh-CN" altLang="en-US" sz="1800" dirty="0"/>
                  <a:t>设物品有</a:t>
                </a:r>
                <a:r>
                  <a:rPr lang="en-US" altLang="zh-CN" sz="1800" dirty="0"/>
                  <a:t>n</a:t>
                </a:r>
                <a:r>
                  <a:rPr lang="zh-CN" altLang="en-US" sz="1800" dirty="0"/>
                  <a:t>个，一个一维的</a:t>
                </a:r>
                <a:r>
                  <a:rPr lang="en-US" altLang="zh-CN" sz="1800" dirty="0"/>
                  <a:t>n</a:t>
                </a:r>
                <a:r>
                  <a:rPr lang="zh-CN" altLang="en-US" sz="1800" dirty="0"/>
                  <a:t>个元素的向量</a:t>
                </a:r>
                <a:r>
                  <a:rPr lang="en-US" altLang="zh-CN" sz="1800" dirty="0" smtClean="0"/>
                  <a:t>X</a:t>
                </a:r>
              </a:p>
              <a:p>
                <a:pPr marL="971550" lvl="1"/>
                <a:r>
                  <a:rPr lang="en-US" altLang="zh-CN" sz="1600" dirty="0"/>
                  <a:t>X[</a:t>
                </a:r>
                <a:r>
                  <a:rPr lang="en-US" altLang="zh-CN" sz="1600" dirty="0" err="1"/>
                  <a:t>i</a:t>
                </a:r>
                <a:r>
                  <a:rPr lang="en-US" altLang="zh-CN" sz="1600" dirty="0"/>
                  <a:t>]=0</a:t>
                </a:r>
                <a:r>
                  <a:rPr lang="zh-CN" altLang="en-US" sz="1600" dirty="0"/>
                  <a:t>，表示不装入第</a:t>
                </a:r>
                <a:r>
                  <a:rPr lang="en-US" altLang="zh-CN" sz="1600" dirty="0" err="1"/>
                  <a:t>i</a:t>
                </a:r>
                <a:r>
                  <a:rPr lang="zh-CN" altLang="en-US" sz="1600" dirty="0"/>
                  <a:t>件物品</a:t>
                </a:r>
                <a:endParaRPr lang="en-US" altLang="zh-CN" sz="1600" dirty="0"/>
              </a:p>
              <a:p>
                <a:pPr marL="971550" lvl="1"/>
                <a:r>
                  <a:rPr lang="en-US" altLang="zh-CN" sz="1600" dirty="0"/>
                  <a:t>X[</a:t>
                </a:r>
                <a:r>
                  <a:rPr lang="en-US" altLang="zh-CN" sz="1600" dirty="0" err="1"/>
                  <a:t>i</a:t>
                </a:r>
                <a:r>
                  <a:rPr lang="en-US" altLang="zh-CN" sz="1600" dirty="0"/>
                  <a:t>]=1</a:t>
                </a:r>
                <a:r>
                  <a:rPr lang="zh-CN" altLang="en-US" sz="1600" dirty="0"/>
                  <a:t>，表示装入第</a:t>
                </a:r>
                <a:r>
                  <a:rPr lang="en-US" altLang="zh-CN" sz="1600" dirty="0" err="1"/>
                  <a:t>i</a:t>
                </a:r>
                <a:r>
                  <a:rPr lang="zh-CN" altLang="en-US" sz="1600" dirty="0"/>
                  <a:t>件物品</a:t>
                </a:r>
                <a:endParaRPr lang="en-US" altLang="zh-CN" sz="1600" dirty="0"/>
              </a:p>
              <a:p>
                <a:pPr marL="342900" indent="-342900">
                  <a:buFont typeface="Wingdings" panose="05000000000000000000" pitchFamily="2" charset="2"/>
                  <a:buChar char="l"/>
                </a:pPr>
                <a:r>
                  <a:rPr lang="zh-CN" altLang="en-US" sz="1800" dirty="0" smtClean="0"/>
                  <a:t>枚举法</a:t>
                </a:r>
                <a:r>
                  <a:rPr lang="zh-CN" altLang="en-US" sz="1800" dirty="0"/>
                  <a:t>或者穷举法</a:t>
                </a:r>
                <a:endParaRPr lang="en-US" altLang="zh-CN" sz="1800" dirty="0"/>
              </a:p>
              <a:p>
                <a:pPr marL="971550" lvl="1"/>
                <a:r>
                  <a:rPr lang="zh-CN" altLang="en-US" sz="1600" dirty="0" smtClean="0"/>
                  <a:t>穷举</a:t>
                </a:r>
                <a:r>
                  <a:rPr lang="zh-CN" altLang="en-US" sz="1600" dirty="0"/>
                  <a:t>所有可能的装法；</a:t>
                </a:r>
                <a:endParaRPr lang="en-US" altLang="zh-CN" sz="1600" dirty="0"/>
              </a:p>
              <a:p>
                <a:pPr marL="971550" lvl="1"/>
                <a:r>
                  <a:rPr lang="zh-CN" altLang="en-US" sz="1600" u="sng" dirty="0" smtClean="0"/>
                  <a:t>即</a:t>
                </a:r>
                <a:r>
                  <a:rPr lang="zh-CN" altLang="en-US" sz="1600" u="sng" dirty="0">
                    <a:solidFill>
                      <a:srgbClr val="C00000"/>
                    </a:solidFill>
                  </a:rPr>
                  <a:t>穷举从</a:t>
                </a:r>
                <a:r>
                  <a:rPr lang="en-US" altLang="zh-CN" sz="1600" u="sng" dirty="0">
                    <a:solidFill>
                      <a:srgbClr val="030DCD"/>
                    </a:solidFill>
                  </a:rPr>
                  <a:t>X=(0,0,…,0)</a:t>
                </a:r>
                <a:r>
                  <a:rPr lang="zh-CN" altLang="en-US" sz="1600" u="sng" dirty="0">
                    <a:solidFill>
                      <a:srgbClr val="C00000"/>
                    </a:solidFill>
                  </a:rPr>
                  <a:t>到</a:t>
                </a:r>
                <a:r>
                  <a:rPr lang="en-US" altLang="zh-CN" sz="1600" u="sng" dirty="0">
                    <a:solidFill>
                      <a:srgbClr val="030DCD"/>
                    </a:solidFill>
                  </a:rPr>
                  <a:t>X=(1,1,…,1)</a:t>
                </a:r>
                <a:r>
                  <a:rPr lang="zh-CN" altLang="en-US" sz="1600" u="sng" dirty="0">
                    <a:solidFill>
                      <a:srgbClr val="C00000"/>
                    </a:solidFill>
                  </a:rPr>
                  <a:t>所有状态</a:t>
                </a:r>
                <a:r>
                  <a:rPr lang="zh-CN" altLang="en-US" sz="1600" u="sng" dirty="0"/>
                  <a:t>；</a:t>
                </a:r>
                <a:endParaRPr lang="en-US" altLang="zh-CN" sz="1600" u="sng" dirty="0"/>
              </a:p>
              <a:p>
                <a:pPr marL="971550" lvl="1"/>
                <a:r>
                  <a:rPr lang="zh-CN" altLang="en-US" sz="1600" dirty="0"/>
                  <a:t>若</a:t>
                </a:r>
                <a:r>
                  <a:rPr lang="zh-CN" altLang="en-US" sz="1600" dirty="0">
                    <a:solidFill>
                      <a:srgbClr val="030DCD"/>
                    </a:solidFill>
                  </a:rPr>
                  <a:t>解</a:t>
                </a:r>
                <a:r>
                  <a:rPr lang="zh-CN" altLang="en-US" sz="1600" dirty="0"/>
                  <a:t>为</a:t>
                </a:r>
                <a:r>
                  <a:rPr lang="en-US" altLang="zh-CN" sz="1600" dirty="0"/>
                  <a:t>X=(0,0,…,0)</a:t>
                </a:r>
                <a:r>
                  <a:rPr lang="zh-CN" altLang="en-US" sz="1600" dirty="0"/>
                  <a:t>，表示任何物品的重量都超过背包规定的重量，背包无法装入任何物品；</a:t>
                </a:r>
                <a:endParaRPr lang="en-US" altLang="zh-CN" sz="1600" dirty="0"/>
              </a:p>
              <a:p>
                <a:pPr marL="971550" lvl="1"/>
                <a:r>
                  <a:rPr lang="zh-CN" altLang="en-US" sz="1600" dirty="0"/>
                  <a:t>若解为</a:t>
                </a:r>
                <a:r>
                  <a:rPr lang="en-US" altLang="zh-CN" sz="1600" dirty="0"/>
                  <a:t>X=(1,1,0,…,0)</a:t>
                </a:r>
                <a:r>
                  <a:rPr lang="zh-CN" altLang="en-US" sz="1600" dirty="0"/>
                  <a:t>，表示将物品</a:t>
                </a:r>
                <a:r>
                  <a:rPr lang="en-US" altLang="zh-CN" sz="1600" dirty="0"/>
                  <a:t>1</a:t>
                </a:r>
                <a:r>
                  <a:rPr lang="zh-CN" altLang="en-US" sz="1600" dirty="0"/>
                  <a:t>与</a:t>
                </a:r>
                <a:r>
                  <a:rPr lang="en-US" altLang="zh-CN" sz="1600" dirty="0"/>
                  <a:t>2</a:t>
                </a:r>
                <a:r>
                  <a:rPr lang="zh-CN" altLang="en-US" sz="1600" dirty="0"/>
                  <a:t>装入背包，若再装入其余的任何一件物品，都会超出背包规定的容量；</a:t>
                </a:r>
                <a:endParaRPr lang="en-US" altLang="zh-CN" sz="1600" dirty="0"/>
              </a:p>
              <a:p>
                <a:pPr marL="971550" lvl="1"/>
                <a:endParaRPr lang="en-US" altLang="zh-CN" sz="1600" dirty="0"/>
              </a:p>
              <a:p>
                <a:pPr marL="971550" lvl="1"/>
                <a:r>
                  <a:rPr lang="zh-CN" altLang="en-US" sz="1600" dirty="0"/>
                  <a:t>如果规定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1≤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zh-CN" altLang="en-US" sz="1600" dirty="0"/>
                  <a:t>可定义 </a:t>
                </a:r>
                <a:r>
                  <a:rPr lang="en-US" altLang="zh-CN" sz="1600" dirty="0" smtClean="0"/>
                  <a:t>char </a:t>
                </a:r>
                <a:r>
                  <a:rPr lang="en-US" altLang="zh-CN" sz="1600" dirty="0"/>
                  <a:t>X[n+1]</a:t>
                </a:r>
                <a:r>
                  <a:rPr lang="zh-CN" altLang="en-US" sz="1600" dirty="0"/>
                  <a:t>，</a:t>
                </a:r>
                <a:r>
                  <a:rPr lang="en-US" altLang="zh-CN" sz="1600" dirty="0"/>
                  <a:t>x[1]~X[n]</a:t>
                </a:r>
                <a:r>
                  <a:rPr lang="zh-CN" altLang="en-US" sz="1600" dirty="0"/>
                  <a:t>表示</a:t>
                </a:r>
                <a:r>
                  <a:rPr lang="en-US" altLang="zh-CN" sz="1600" dirty="0"/>
                  <a:t>n</a:t>
                </a:r>
                <a:r>
                  <a:rPr lang="zh-CN" altLang="en-US" sz="1600" dirty="0"/>
                  <a:t>个物品的装袋的状态；共有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6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zh-CN" altLang="en-US" sz="1600" dirty="0"/>
                  <a:t>种可能；</a:t>
                </a:r>
                <a:endParaRPr lang="en-US" altLang="zh-CN" sz="1600" dirty="0"/>
              </a:p>
              <a:p>
                <a:pPr marL="971550" lvl="1"/>
                <a:r>
                  <a:rPr lang="zh-CN" altLang="en-US" sz="1600" dirty="0">
                    <a:solidFill>
                      <a:srgbClr val="030DCD"/>
                    </a:solidFill>
                  </a:rPr>
                  <a:t>若采用枚（穷）举法，</a:t>
                </a:r>
                <a:r>
                  <a:rPr lang="zh-CN" altLang="en-US" sz="1600" b="1" dirty="0" smtClean="0">
                    <a:solidFill>
                      <a:srgbClr val="C00000"/>
                    </a:solidFill>
                  </a:rPr>
                  <a:t>算法的时间复杂度是</a:t>
                </a:r>
                <a14:m>
                  <m:oMath xmlns:m="http://schemas.openxmlformats.org/officeDocument/2006/math">
                    <m:r>
                      <a:rPr lang="en-US" altLang="zh-CN" sz="16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𝑶</m:t>
                    </m:r>
                    <m:r>
                      <a:rPr lang="en-US" altLang="zh-CN" sz="16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sz="16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6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US" altLang="zh-CN" sz="16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sup>
                    </m:sSup>
                    <m:r>
                      <a:rPr lang="en-US" altLang="zh-CN" sz="16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1600" b="1" dirty="0">
                    <a:solidFill>
                      <a:srgbClr val="C00000"/>
                    </a:solidFill>
                  </a:rPr>
                  <a:t>；</a:t>
                </a:r>
                <a:endParaRPr lang="en-US" altLang="zh-CN" sz="1600" b="1" dirty="0">
                  <a:solidFill>
                    <a:srgbClr val="C00000"/>
                  </a:solidFill>
                </a:endParaRPr>
              </a:p>
              <a:p>
                <a:pPr marL="342900" indent="-342900">
                  <a:buFont typeface="Wingdings" panose="05000000000000000000" pitchFamily="2" charset="2"/>
                  <a:buChar char="l"/>
                </a:pPr>
                <a:endParaRPr lang="zh-CN" altLang="en-US" sz="1800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1368" r="-29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6868118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9C3ED5C-E5AE-42F5-996B-7251194B8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rgbClr val="7030A0"/>
                </a:solidFill>
              </a:rPr>
              <a:t>课后练习：</a:t>
            </a:r>
            <a:r>
              <a:rPr lang="zh-CN" altLang="en-US" dirty="0" smtClean="0"/>
              <a:t>背包</a:t>
            </a:r>
            <a:r>
              <a:rPr lang="zh-CN" altLang="en-US" dirty="0"/>
              <a:t>问题</a:t>
            </a:r>
            <a:r>
              <a:rPr lang="en-US" altLang="zh-CN" dirty="0"/>
              <a:t>—</a:t>
            </a:r>
            <a:r>
              <a:rPr lang="zh-CN" altLang="en-US" dirty="0"/>
              <a:t>问题求解</a:t>
            </a:r>
            <a:r>
              <a:rPr lang="en-US" altLang="zh-CN" dirty="0"/>
              <a:t>—</a:t>
            </a:r>
            <a:r>
              <a:rPr lang="zh-CN" altLang="en-US" dirty="0"/>
              <a:t>穷举法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89A10808-525E-4A1C-AB60-CF19BBFC657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35560" y="1135063"/>
                <a:ext cx="8464491" cy="5345112"/>
              </a:xfrm>
            </p:spPr>
            <p:txBody>
              <a:bodyPr/>
              <a:lstStyle/>
              <a:p>
                <a:pPr marL="342900" indent="-342900">
                  <a:buFont typeface="Wingdings" panose="05000000000000000000" pitchFamily="2" charset="2"/>
                  <a:buChar char="l"/>
                </a:pPr>
                <a:r>
                  <a:rPr lang="zh-CN" altLang="en-US" sz="1600" dirty="0"/>
                  <a:t>变量定义</a:t>
                </a:r>
                <a:endParaRPr lang="en-US" altLang="zh-CN" sz="1600" dirty="0"/>
              </a:p>
              <a:p>
                <a:pPr marL="971550" lvl="1"/>
                <a:r>
                  <a:rPr lang="zh-CN" alt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设</a:t>
                </a:r>
                <a14:m>
                  <m:oMath xmlns:m="http://schemas.openxmlformats.org/officeDocument/2006/math">
                    <m:r>
                      <a:rPr lang="en-US" altLang="zh-CN" sz="1400" i="1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zh-CN" sz="1400" i="1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altLang="zh-CN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14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1400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CN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140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sz="1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表示</a:t>
                </a:r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</a:t>
                </a:r>
                <a:r>
                  <a:rPr lang="zh-CN" alt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种物品的重量，</a:t>
                </a:r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400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zh-CN" sz="1400" i="1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altLang="zh-CN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14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1400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CN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140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sz="1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表示</a:t>
                </a:r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</a:t>
                </a:r>
                <a:r>
                  <a:rPr lang="zh-CN" alt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种物品的价值；</a:t>
                </a:r>
                <a:endPara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971550" lvl="1"/>
                <a14:m>
                  <m:oMath xmlns:m="http://schemas.openxmlformats.org/officeDocument/2006/math">
                    <m:r>
                      <a:rPr lang="en-US" altLang="zh-CN" sz="1400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sz="1400" i="1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altLang="zh-CN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14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1400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CN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sz="1400" i="1">
                        <a:latin typeface="Cambria Math" panose="02040503050406030204" pitchFamily="18" charset="0"/>
                      </a:rPr>
                      <m:t>)</m:t>
                    </m:r>
                    <m:r>
                      <a:rPr lang="zh-CN" altLang="en-US" sz="1400" i="1">
                        <a:latin typeface="Cambria Math" panose="02040503050406030204" pitchFamily="18" charset="0"/>
                      </a:rPr>
                      <m:t>，</m:t>
                    </m:r>
                    <m:sSub>
                      <m:sSubPr>
                        <m:ctrlPr>
                          <a:rPr lang="en-US" altLang="zh-CN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zh-CN" altLang="en-US" sz="1400" i="1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altLang="zh-CN" sz="1400" i="1">
                        <a:latin typeface="Cambria Math" panose="02040503050406030204" pitchFamily="18" charset="0"/>
                      </a:rPr>
                      <m:t>{0,1}</m:t>
                    </m:r>
                  </m:oMath>
                </a14:m>
                <a:r>
                  <a:rPr lang="zh-CN" alt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表示问题的最优解，若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=1</a:t>
                </a:r>
                <a:r>
                  <a:rPr lang="zh-CN" alt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，表示将第</a:t>
                </a:r>
                <a:r>
                  <a:rPr lang="en-US" altLang="zh-CN" sz="1400" i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zh-CN" alt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种物品装入背包，最优解对应的背包重量为</a:t>
                </a:r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Weight</a:t>
                </a:r>
                <a:r>
                  <a:rPr lang="zh-CN" alt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</a:t>
                </a:r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zh-CN" alt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价值为</a:t>
                </a:r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Value</a:t>
                </a:r>
                <a:r>
                  <a:rPr lang="zh-CN" alt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；初始化</a:t>
                </a:r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Weight=0</a:t>
                </a:r>
                <a:r>
                  <a:rPr lang="zh-CN" alt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</a:t>
                </a:r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Value=0</a:t>
                </a:r>
                <a:r>
                  <a:rPr lang="zh-CN" alt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；</a:t>
                </a:r>
                <a:endPara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971550" lvl="1"/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</a:t>
                </a:r>
                <a:r>
                  <a:rPr lang="zh-CN" alt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表示背包的容量（所能容纳的重量）；</a:t>
                </a:r>
                <a:endPara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971550" lvl="1"/>
                <a:r>
                  <a:rPr lang="en-US" altLang="zh-CN" sz="1400" i="1" dirty="0">
                    <a:latin typeface="Cambria Math" panose="02040503050406030204" pitchFamily="18" charset="0"/>
                  </a:rPr>
                  <a:t>Y</a:t>
                </a:r>
                <a14:m>
                  <m:oMath xmlns:m="http://schemas.openxmlformats.org/officeDocument/2006/math">
                    <m:r>
                      <a:rPr lang="en-US" altLang="zh-CN" sz="1400" i="1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altLang="zh-CN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14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1400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CN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sz="1400" i="1">
                        <a:latin typeface="Cambria Math" panose="02040503050406030204" pitchFamily="18" charset="0"/>
                      </a:rPr>
                      <m:t>)</m:t>
                    </m:r>
                    <m:r>
                      <a:rPr lang="zh-CN" altLang="en-US" sz="1400" i="1">
                        <a:latin typeface="Cambria Math" panose="02040503050406030204" pitchFamily="18" charset="0"/>
                      </a:rPr>
                      <m:t>，</m:t>
                    </m:r>
                    <m:sSub>
                      <m:sSubPr>
                        <m:ctrlPr>
                          <a:rPr lang="en-US" altLang="zh-CN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zh-CN" altLang="en-US" sz="1400" i="1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altLang="zh-CN" sz="1400" i="1">
                        <a:latin typeface="Cambria Math" panose="02040503050406030204" pitchFamily="18" charset="0"/>
                      </a:rPr>
                      <m:t>{0,1}</m:t>
                    </m:r>
                  </m:oMath>
                </a14:m>
                <a:r>
                  <a:rPr lang="zh-CN" alt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表示目前</a:t>
                </a:r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</a:t>
                </a:r>
                <a:r>
                  <a:rPr lang="zh-CN" alt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种物品的一种装法（解法），此时，背包中物品的重量为</a:t>
                </a:r>
                <a:r>
                  <a:rPr lang="en-US" altLang="zh-CN" sz="14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CurWeight</a:t>
                </a:r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zh-CN" alt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，背包中物品的价值为</a:t>
                </a:r>
                <a:r>
                  <a:rPr lang="en-US" altLang="zh-CN" sz="14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CurValue</a:t>
                </a:r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zh-CN" alt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；</a:t>
                </a:r>
                <a:endPara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Wingdings" panose="05000000000000000000" pitchFamily="2" charset="2"/>
                  <a:buChar char="l"/>
                </a:pPr>
                <a:r>
                  <a:rPr lang="zh-CN" altLang="en-US" sz="1600" dirty="0"/>
                  <a:t>算法描述（伪代码）</a:t>
                </a:r>
                <a:endParaRPr lang="en-US" altLang="zh-CN" sz="1600" dirty="0"/>
              </a:p>
              <a:p>
                <a:pPr marL="971550" lvl="1"/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 (</a:t>
                </a:r>
                <a:r>
                  <a:rPr lang="en-US" altLang="zh-CN" sz="14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=0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-1) </a:t>
                </a:r>
              </a:p>
              <a:p>
                <a:pPr lvl="2" indent="0">
                  <a:buNone/>
                </a:pPr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{</a:t>
                </a:r>
              </a:p>
              <a:p>
                <a:pPr lvl="2" indent="0">
                  <a:buNone/>
                </a:pPr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</a:t>
                </a:r>
                <a:r>
                  <a:rPr lang="zh-CN" alt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将</a:t>
                </a:r>
                <a:r>
                  <a:rPr lang="en-US" altLang="zh-CN" sz="1400" i="1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zh-CN" alt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分解成二进制，并将对应的二进制数</a:t>
                </a:r>
                <a:r>
                  <a:rPr lang="zh-CN" altLang="en-US" sz="1400" b="1" dirty="0">
                    <a:solidFill>
                      <a:srgbClr val="030DCD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按位</a:t>
                </a:r>
                <a:r>
                  <a:rPr lang="zh-CN" alt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存放到</a:t>
                </a:r>
                <a:r>
                  <a:rPr lang="en-US" altLang="zh-CN" sz="1400" b="1" dirty="0">
                    <a:solidFill>
                      <a:srgbClr val="030DCD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  <a:r>
                  <a:rPr lang="zh-CN" alt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中；</a:t>
                </a:r>
                <a:endPara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2" indent="0">
                  <a:buNone/>
                </a:pPr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</a:t>
                </a:r>
                <a:r>
                  <a:rPr lang="zh-CN" alt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尝试按照装包方案</a:t>
                </a:r>
                <a:r>
                  <a:rPr lang="en-US" altLang="zh-CN" sz="1400" b="1" dirty="0">
                    <a:solidFill>
                      <a:srgbClr val="030DCD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  <a:r>
                  <a:rPr lang="zh-CN" alt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装包，背包中物品的重量为</a:t>
                </a:r>
                <a:r>
                  <a:rPr lang="en-US" altLang="zh-CN" sz="14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CurWeight</a:t>
                </a:r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zh-CN" alt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价值为</a:t>
                </a:r>
                <a:r>
                  <a:rPr lang="en-US" altLang="zh-CN" sz="14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CurValue</a:t>
                </a:r>
                <a:r>
                  <a:rPr lang="zh-CN" alt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；</a:t>
                </a:r>
                <a:endPara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2" indent="0">
                  <a:buNone/>
                </a:pPr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</a:t>
                </a:r>
                <a:r>
                  <a:rPr lang="zh-CN" alt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如果</a:t>
                </a:r>
                <a:r>
                  <a:rPr lang="en-US" altLang="zh-CN" sz="14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CurWeight</a:t>
                </a:r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&gt;C</a:t>
                </a:r>
                <a:r>
                  <a:rPr lang="zh-CN" alt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，则丢弃该方案，</a:t>
                </a:r>
                <a:r>
                  <a:rPr lang="zh-CN" altLang="en-US" sz="1400" b="1" dirty="0">
                    <a:solidFill>
                      <a:srgbClr val="030DCD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继续尝试下一种方案</a:t>
                </a:r>
                <a:r>
                  <a:rPr lang="zh-CN" alt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；否则，该方案是一个</a:t>
                </a:r>
                <a:r>
                  <a:rPr lang="zh-CN" altLang="en-US" sz="1400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可行解</a:t>
                </a:r>
                <a:r>
                  <a:rPr lang="zh-CN" alt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；</a:t>
                </a:r>
                <a:endPara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2" indent="0">
                  <a:buNone/>
                </a:pPr>
                <a:r>
                  <a:rPr lang="zh-CN" alt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</a:t>
                </a:r>
                <a:r>
                  <a:rPr lang="zh-CN" altLang="en-US" sz="1400" b="1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若该方案优于以前的方案</a:t>
                </a:r>
                <a:r>
                  <a:rPr lang="zh-CN" alt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，即如果</a:t>
                </a:r>
                <a:r>
                  <a:rPr lang="en-US" altLang="zh-CN" sz="14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CurValue</a:t>
                </a:r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&gt;Value</a:t>
                </a:r>
                <a:r>
                  <a:rPr lang="zh-CN" alt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，则暂存该可行方案：即</a:t>
                </a:r>
                <a:endPara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2" indent="0">
                  <a:buNone/>
                </a:pPr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X=Y</a:t>
                </a:r>
                <a:r>
                  <a:rPr lang="zh-CN" alt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</a:t>
                </a:r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Value=</a:t>
                </a:r>
                <a:r>
                  <a:rPr lang="en-US" altLang="zh-CN" sz="14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CurValue</a:t>
                </a:r>
                <a:r>
                  <a:rPr lang="zh-CN" alt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</a:t>
                </a:r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Weight= </a:t>
                </a:r>
                <a:r>
                  <a:rPr lang="en-US" altLang="zh-CN" sz="14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CurWeight</a:t>
                </a:r>
                <a:r>
                  <a:rPr lang="zh-CN" alt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。 继续循环；</a:t>
                </a:r>
                <a:endPara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2" indent="0">
                  <a:buNone/>
                </a:pPr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}</a:t>
                </a:r>
              </a:p>
              <a:p>
                <a:pPr marL="971550" lvl="1"/>
                <a:r>
                  <a:rPr lang="zh-CN" alt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输出最优解</a:t>
                </a:r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zh-CN" alt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和物品的相关信息，</a:t>
                </a:r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zh-CN" alt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背包中物品的价值</a:t>
                </a:r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Value</a:t>
                </a:r>
                <a:r>
                  <a:rPr lang="zh-CN" alt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，背包中物品的重量</a:t>
                </a:r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Weight</a:t>
                </a:r>
                <a:r>
                  <a:rPr lang="zh-CN" alt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；</a:t>
                </a:r>
                <a:endPara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971550" lvl="1"/>
                <a:endParaRPr lang="en-US" altLang="zh-CN" sz="1600" dirty="0"/>
              </a:p>
              <a:p>
                <a:pPr marL="342900" indent="-342900">
                  <a:buFont typeface="Wingdings" panose="05000000000000000000" pitchFamily="2" charset="2"/>
                  <a:buChar char="l"/>
                </a:pPr>
                <a:endParaRPr lang="en-US" altLang="zh-CN" dirty="0"/>
              </a:p>
              <a:p>
                <a:pPr marL="342900" indent="-342900">
                  <a:buFont typeface="Wingdings" panose="05000000000000000000" pitchFamily="2" charset="2"/>
                  <a:buChar char="l"/>
                </a:pP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89A10808-525E-4A1C-AB60-CF19BBFC657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5560" y="1135063"/>
                <a:ext cx="8464491" cy="5345112"/>
              </a:xfrm>
              <a:blipFill>
                <a:blip r:embed="rId2"/>
                <a:stretch>
                  <a:fillRect t="-9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81545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4.7 </a:t>
            </a:r>
            <a:r>
              <a:rPr lang="zh-CN" altLang="en-US" dirty="0"/>
              <a:t>逻辑问题与逻辑表达式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342900" indent="-342900">
                  <a:buFont typeface="Wingdings" panose="05000000000000000000" pitchFamily="2" charset="2"/>
                  <a:buChar char="l"/>
                </a:pPr>
                <a:r>
                  <a:rPr lang="zh-CN" altLang="en-US" dirty="0"/>
                  <a:t>实际问题中，经常将</a:t>
                </a:r>
                <a:r>
                  <a:rPr lang="zh-CN" altLang="en-US" b="1" dirty="0">
                    <a:solidFill>
                      <a:srgbClr val="0000CC"/>
                    </a:solidFill>
                  </a:rPr>
                  <a:t>多个关系运算组合起来</a:t>
                </a:r>
                <a:r>
                  <a:rPr lang="zh-CN" altLang="en-US" dirty="0"/>
                  <a:t>，构成一个复杂的逻辑运算，如：</a:t>
                </a:r>
                <a:endParaRPr lang="en-US" altLang="zh-CN" dirty="0"/>
              </a:p>
              <a:p>
                <a:pPr marL="971550" lvl="1"/>
                <a:r>
                  <a:rPr lang="en-US" altLang="zh-CN" dirty="0"/>
                  <a:t>y</a:t>
                </a:r>
                <a:r>
                  <a:rPr lang="en-US" altLang="zh-CN" dirty="0" smtClean="0"/>
                  <a:t>ou and me  //and </a:t>
                </a:r>
              </a:p>
              <a:p>
                <a:pPr marL="971550" lvl="1"/>
                <a:r>
                  <a:rPr lang="zh-CN" altLang="en-US" dirty="0" smtClean="0"/>
                  <a:t>诗和远方</a:t>
                </a:r>
                <a:r>
                  <a:rPr lang="en-US" altLang="zh-CN" dirty="0" smtClean="0"/>
                  <a:t>;  //and</a:t>
                </a:r>
              </a:p>
              <a:p>
                <a:pPr marL="971550" lvl="1"/>
                <a:r>
                  <a:rPr lang="zh-CN" altLang="en-US" dirty="0" smtClean="0"/>
                  <a:t>咱俩一起</a:t>
                </a:r>
                <a:r>
                  <a:rPr lang="zh-CN" altLang="en-US" dirty="0"/>
                  <a:t>去</a:t>
                </a:r>
                <a:r>
                  <a:rPr lang="zh-CN" altLang="en-US" dirty="0" smtClean="0"/>
                  <a:t>学习；     </a:t>
                </a:r>
                <a:r>
                  <a:rPr lang="en-US" altLang="zh-CN" dirty="0"/>
                  <a:t>//and</a:t>
                </a:r>
              </a:p>
              <a:p>
                <a:pPr marL="971550" lvl="1"/>
                <a:r>
                  <a:rPr lang="zh-CN" altLang="en-US" dirty="0"/>
                  <a:t>你或者我去买水果； </a:t>
                </a:r>
                <a:r>
                  <a:rPr lang="en-US" altLang="zh-CN" dirty="0"/>
                  <a:t>//or</a:t>
                </a:r>
              </a:p>
              <a:p>
                <a:pPr marL="971550" lvl="1"/>
                <a:r>
                  <a:rPr lang="zh-CN" altLang="en-US" dirty="0"/>
                  <a:t>我不去打网球了；     </a:t>
                </a:r>
                <a:r>
                  <a:rPr lang="en-US" altLang="zh-CN" dirty="0"/>
                  <a:t>//not</a:t>
                </a:r>
              </a:p>
              <a:p>
                <a:pPr marL="971550" lvl="1"/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zh-CN" altLang="en-US" b="0" i="1" smtClean="0">
                        <a:latin typeface="Cambria Math" panose="02040503050406030204" pitchFamily="18" charset="0"/>
                      </a:rPr>
                      <m:t>𝜖</m:t>
                    </m:r>
                    <m:d>
                      <m:dPr>
                        <m:begChr m:val="{"/>
                        <m:endChr m:val="}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r>
                  <a:rPr lang="en-US" altLang="zh-CN" b="0" dirty="0"/>
                  <a:t>  </a:t>
                </a:r>
                <a:r>
                  <a:rPr lang="en-US" altLang="zh-CN" b="0" dirty="0" smtClean="0"/>
                  <a:t>   //</a:t>
                </a:r>
                <a:r>
                  <a:rPr lang="en-US" altLang="zh-CN" b="0" dirty="0"/>
                  <a:t>x</a:t>
                </a:r>
                <a:r>
                  <a:rPr lang="zh-CN" altLang="en-US" b="0" dirty="0"/>
                  <a:t>取</a:t>
                </a:r>
                <a:r>
                  <a:rPr lang="en-US" altLang="zh-CN" dirty="0"/>
                  <a:t>0</a:t>
                </a:r>
                <a:r>
                  <a:rPr lang="zh-CN" altLang="en-US" dirty="0"/>
                  <a:t>或</a:t>
                </a:r>
                <a:r>
                  <a:rPr lang="en-US" altLang="zh-CN" dirty="0"/>
                  <a:t>1 //or</a:t>
                </a:r>
                <a:endParaRPr lang="en-US" altLang="zh-CN" b="0" dirty="0"/>
              </a:p>
              <a:p>
                <a:pPr marL="971550" lvl="1"/>
                <a:r>
                  <a:rPr lang="zh-CN" altLang="en-US" dirty="0"/>
                  <a:t>某公司招聘人员，年龄限定在</a:t>
                </a:r>
                <a:r>
                  <a:rPr lang="en-US" altLang="zh-CN" dirty="0"/>
                  <a:t>20~35</a:t>
                </a:r>
                <a:r>
                  <a:rPr lang="zh-CN" altLang="en-US" dirty="0"/>
                  <a:t>岁之间；</a:t>
                </a:r>
                <a:r>
                  <a:rPr lang="en-US" altLang="zh-CN" dirty="0" smtClean="0"/>
                  <a:t>//&gt;=20 and &lt;=35</a:t>
                </a:r>
                <a:endParaRPr lang="en-US" altLang="zh-CN" dirty="0"/>
              </a:p>
              <a:p>
                <a:pPr marL="342900" indent="-342900">
                  <a:buFont typeface="Wingdings" panose="05000000000000000000" pitchFamily="2" charset="2"/>
                  <a:buChar char="l"/>
                </a:pPr>
                <a:r>
                  <a:rPr lang="en-US" altLang="zh-CN" dirty="0"/>
                  <a:t> </a:t>
                </a:r>
                <a:r>
                  <a:rPr lang="zh-CN" altLang="en-US" dirty="0"/>
                  <a:t>需要把一些实际的逻辑问题采用</a:t>
                </a:r>
                <a:r>
                  <a:rPr lang="en-US" altLang="zh-CN" dirty="0"/>
                  <a:t>C</a:t>
                </a:r>
                <a:r>
                  <a:rPr lang="zh-CN" altLang="en-US" dirty="0"/>
                  <a:t>语言的</a:t>
                </a:r>
                <a:r>
                  <a:rPr lang="zh-CN" altLang="en-US" dirty="0">
                    <a:solidFill>
                      <a:srgbClr val="7030A0"/>
                    </a:solidFill>
                  </a:rPr>
                  <a:t>关系</a:t>
                </a:r>
                <a:r>
                  <a:rPr lang="zh-CN" altLang="en-US" dirty="0" smtClean="0">
                    <a:solidFill>
                      <a:srgbClr val="7030A0"/>
                    </a:solidFill>
                  </a:rPr>
                  <a:t>运算符</a:t>
                </a:r>
                <a:r>
                  <a:rPr lang="zh-CN" altLang="en-US" dirty="0" smtClean="0"/>
                  <a:t>与</a:t>
                </a:r>
                <a:r>
                  <a:rPr lang="zh-CN" altLang="en-US" dirty="0">
                    <a:solidFill>
                      <a:srgbClr val="7030A0"/>
                    </a:solidFill>
                  </a:rPr>
                  <a:t>逻辑运算符</a:t>
                </a:r>
                <a:r>
                  <a:rPr lang="zh-CN" altLang="en-US" dirty="0"/>
                  <a:t>表示出来，然后编程求解；</a:t>
                </a:r>
                <a:endParaRPr lang="en-US" altLang="zh-CN" dirty="0"/>
              </a:p>
              <a:p>
                <a:pPr marL="971550" lvl="1"/>
                <a:endParaRPr lang="en-US" altLang="zh-CN" dirty="0"/>
              </a:p>
              <a:p>
                <a:pPr marL="342900" indent="-342900">
                  <a:buFont typeface="Wingdings" panose="05000000000000000000" pitchFamily="2" charset="2"/>
                  <a:buChar char="l"/>
                </a:pPr>
                <a:endParaRPr lang="en-US" altLang="zh-CN" dirty="0"/>
              </a:p>
              <a:p>
                <a:pPr marL="342900" indent="-342900">
                  <a:buFont typeface="Wingdings" panose="05000000000000000000" pitchFamily="2" charset="2"/>
                  <a:buChar char="l"/>
                </a:pPr>
                <a:endParaRPr lang="en-US" altLang="zh-CN" dirty="0"/>
              </a:p>
              <a:p>
                <a:pPr marL="342900" indent="-342900">
                  <a:buFont typeface="Wingdings" panose="05000000000000000000" pitchFamily="2" charset="2"/>
                  <a:buChar char="l"/>
                </a:pPr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51" t="-15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75902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 </a:t>
            </a:r>
            <a:r>
              <a:rPr lang="zh-CN" altLang="en-US" dirty="0"/>
              <a:t>逻辑问题及其解法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dirty="0">
                <a:solidFill>
                  <a:srgbClr val="0000CC"/>
                </a:solidFill>
              </a:rPr>
              <a:t>将实际问题转化为</a:t>
            </a:r>
            <a:r>
              <a:rPr lang="zh-CN" altLang="en-US" sz="2000" dirty="0">
                <a:solidFill>
                  <a:srgbClr val="C00000"/>
                </a:solidFill>
              </a:rPr>
              <a:t>逻辑表达式；</a:t>
            </a:r>
            <a:endParaRPr lang="en-US" altLang="zh-CN" sz="2000" dirty="0">
              <a:solidFill>
                <a:srgbClr val="C000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dirty="0"/>
              <a:t>任务</a:t>
            </a:r>
            <a:r>
              <a:rPr lang="en-US" altLang="zh-CN" sz="2000" dirty="0"/>
              <a:t>4.2 </a:t>
            </a:r>
          </a:p>
          <a:p>
            <a:pPr lvl="1" indent="0">
              <a:buNone/>
            </a:pPr>
            <a:r>
              <a:rPr lang="zh-CN" altLang="en-US" sz="1800" dirty="0"/>
              <a:t>某地刑侦大队对涉及六个嫌疑人的一桩疑案进行分析：</a:t>
            </a:r>
            <a:endParaRPr lang="en-US" altLang="zh-CN" sz="1800" dirty="0"/>
          </a:p>
          <a:p>
            <a:pPr marL="971550" lvl="1"/>
            <a:r>
              <a:rPr lang="en-US" altLang="zh-CN" sz="1800" dirty="0"/>
              <a:t>A</a:t>
            </a:r>
            <a:r>
              <a:rPr lang="zh-CN" altLang="en-US" sz="1800" dirty="0"/>
              <a:t>、</a:t>
            </a:r>
            <a:r>
              <a:rPr lang="en-US" altLang="zh-CN" sz="1800" dirty="0"/>
              <a:t>B </a:t>
            </a:r>
            <a:r>
              <a:rPr lang="zh-CN" altLang="en-US" sz="1800" dirty="0"/>
              <a:t>至少有一人作案</a:t>
            </a:r>
            <a:r>
              <a:rPr lang="zh-CN" altLang="en-US" sz="1800" dirty="0" smtClean="0"/>
              <a:t>；  </a:t>
            </a:r>
            <a:endParaRPr lang="zh-CN" altLang="en-US" sz="1800" dirty="0"/>
          </a:p>
          <a:p>
            <a:pPr marL="971550" lvl="1"/>
            <a:r>
              <a:rPr lang="en-US" altLang="zh-CN" sz="1800" dirty="0"/>
              <a:t>A</a:t>
            </a:r>
            <a:r>
              <a:rPr lang="zh-CN" altLang="en-US" sz="1800" dirty="0"/>
              <a:t>、</a:t>
            </a:r>
            <a:r>
              <a:rPr lang="en-US" altLang="zh-CN" sz="1800" dirty="0"/>
              <a:t>D </a:t>
            </a:r>
            <a:r>
              <a:rPr lang="zh-CN" altLang="en-US" sz="1800" dirty="0"/>
              <a:t>不可能是同案犯</a:t>
            </a:r>
            <a:r>
              <a:rPr lang="zh-CN" altLang="en-US" sz="1800" dirty="0" smtClean="0"/>
              <a:t>；  </a:t>
            </a:r>
            <a:endParaRPr lang="zh-CN" altLang="en-US" sz="1800" dirty="0"/>
          </a:p>
          <a:p>
            <a:pPr marL="971550" lvl="1"/>
            <a:r>
              <a:rPr lang="en-US" altLang="zh-CN" sz="1800" dirty="0"/>
              <a:t>A</a:t>
            </a:r>
            <a:r>
              <a:rPr lang="zh-CN" altLang="en-US" sz="1800" dirty="0"/>
              <a:t>、</a:t>
            </a:r>
            <a:r>
              <a:rPr lang="en-US" altLang="zh-CN" sz="1800" dirty="0"/>
              <a:t>E</a:t>
            </a:r>
            <a:r>
              <a:rPr lang="zh-CN" altLang="en-US" sz="1800" dirty="0"/>
              <a:t>、</a:t>
            </a:r>
            <a:r>
              <a:rPr lang="en-US" altLang="zh-CN" sz="1800" dirty="0"/>
              <a:t>F </a:t>
            </a:r>
            <a:r>
              <a:rPr lang="zh-CN" altLang="en-US" sz="1800" dirty="0"/>
              <a:t>三人中至少有两人参与作案；</a:t>
            </a:r>
          </a:p>
          <a:p>
            <a:pPr marL="971550" lvl="1"/>
            <a:r>
              <a:rPr lang="en-US" altLang="zh-CN" sz="1800" dirty="0"/>
              <a:t>B</a:t>
            </a:r>
            <a:r>
              <a:rPr lang="zh-CN" altLang="en-US" sz="1800" dirty="0"/>
              <a:t>、</a:t>
            </a:r>
            <a:r>
              <a:rPr lang="en-US" altLang="zh-CN" sz="1800" dirty="0"/>
              <a:t>C </a:t>
            </a:r>
            <a:r>
              <a:rPr lang="zh-CN" altLang="en-US" sz="1800" dirty="0"/>
              <a:t>或同时作案，或与本案无关；</a:t>
            </a:r>
          </a:p>
          <a:p>
            <a:pPr marL="971550" lvl="1"/>
            <a:r>
              <a:rPr lang="en-US" altLang="zh-CN" sz="1800" dirty="0"/>
              <a:t>C</a:t>
            </a:r>
            <a:r>
              <a:rPr lang="zh-CN" altLang="en-US" sz="1800" dirty="0"/>
              <a:t>、</a:t>
            </a:r>
            <a:r>
              <a:rPr lang="en-US" altLang="zh-CN" sz="1800" dirty="0"/>
              <a:t>D </a:t>
            </a:r>
            <a:r>
              <a:rPr lang="zh-CN" altLang="en-US" sz="1800" dirty="0"/>
              <a:t>中有且仅有一人作案；</a:t>
            </a:r>
          </a:p>
          <a:p>
            <a:pPr marL="971550" lvl="1"/>
            <a:r>
              <a:rPr lang="zh-CN" altLang="en-US" sz="1800" dirty="0"/>
              <a:t>如果 </a:t>
            </a:r>
            <a:r>
              <a:rPr lang="en-US" altLang="zh-CN" sz="1800" dirty="0"/>
              <a:t>D </a:t>
            </a:r>
            <a:r>
              <a:rPr lang="zh-CN" altLang="en-US" sz="1800" dirty="0"/>
              <a:t>没有参与作案，则 </a:t>
            </a:r>
            <a:r>
              <a:rPr lang="en-US" altLang="zh-CN" sz="1800" dirty="0"/>
              <a:t>E </a:t>
            </a:r>
            <a:r>
              <a:rPr lang="zh-CN" altLang="en-US" sz="1800" dirty="0"/>
              <a:t>也不可能参与作案。</a:t>
            </a:r>
            <a:endParaRPr lang="en-US" altLang="zh-CN" dirty="0">
              <a:solidFill>
                <a:srgbClr val="0000CC"/>
              </a:solidFill>
            </a:endParaRPr>
          </a:p>
          <a:p>
            <a:pPr lvl="1" indent="0">
              <a:buNone/>
            </a:pPr>
            <a:r>
              <a:rPr lang="zh-CN" altLang="en-US" dirty="0">
                <a:solidFill>
                  <a:srgbClr val="0000CC"/>
                </a:solidFill>
              </a:rPr>
              <a:t>假定上述供词都是真的；</a:t>
            </a:r>
            <a:endParaRPr lang="en-US" altLang="zh-CN" dirty="0">
              <a:solidFill>
                <a:srgbClr val="0000CC"/>
              </a:solidFill>
            </a:endParaRPr>
          </a:p>
          <a:p>
            <a:pPr lvl="1" indent="0">
              <a:buNone/>
            </a:pPr>
            <a:r>
              <a:rPr lang="zh-CN" altLang="en-US" dirty="0"/>
              <a:t>试编一程序，将作案人找出来。</a:t>
            </a:r>
          </a:p>
          <a:p>
            <a:pPr lvl="1" indent="0">
              <a:buNone/>
            </a:pPr>
            <a:r>
              <a:rPr lang="zh-CN" altLang="en-US" dirty="0"/>
              <a:t/>
            </a:r>
            <a:br>
              <a:rPr lang="zh-CN" altLang="en-US" dirty="0"/>
            </a:br>
            <a:endParaRPr lang="zh-CN" altLang="en-US" dirty="0"/>
          </a:p>
          <a:p>
            <a:pPr marL="971550" lvl="1"/>
            <a:endParaRPr lang="en-US" altLang="zh-CN" dirty="0"/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zh-CN" dirty="0"/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zh-CN" dirty="0"/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4655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顺序结构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dirty="0"/>
              <a:t>程序中的语句是</a:t>
            </a:r>
            <a:r>
              <a:rPr lang="zh-CN" altLang="en-US" dirty="0">
                <a:solidFill>
                  <a:srgbClr val="7030A0"/>
                </a:solidFill>
              </a:rPr>
              <a:t>顺序执行</a:t>
            </a:r>
            <a:r>
              <a:rPr lang="zh-CN" altLang="en-US" dirty="0"/>
              <a:t>的</a:t>
            </a:r>
            <a:r>
              <a:rPr lang="en-US" altLang="zh-CN" dirty="0"/>
              <a:t>;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zh-CN" dirty="0"/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zh-CN" dirty="0"/>
              <a:t>依次按照</a:t>
            </a:r>
            <a:r>
              <a:rPr lang="zh-CN" altLang="zh-CN" b="1" dirty="0">
                <a:solidFill>
                  <a:srgbClr val="7030A0"/>
                </a:solidFill>
              </a:rPr>
              <a:t>一定顺序</a:t>
            </a:r>
            <a:r>
              <a:rPr lang="zh-CN" altLang="en-US" b="1" dirty="0">
                <a:solidFill>
                  <a:srgbClr val="7030A0"/>
                </a:solidFill>
              </a:rPr>
              <a:t>（通常为从上到下）</a:t>
            </a:r>
            <a:r>
              <a:rPr lang="zh-CN" altLang="zh-CN" dirty="0"/>
              <a:t>进行多个处理的结构称为顺序结构</a:t>
            </a:r>
            <a:r>
              <a:rPr lang="en-US" altLang="zh-CN" dirty="0"/>
              <a:t>;</a:t>
            </a:r>
            <a:endParaRPr lang="zh-CN" altLang="zh-CN" dirty="0"/>
          </a:p>
          <a:p>
            <a:endParaRPr lang="en-US" altLang="zh-CN" dirty="0"/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dirty="0"/>
              <a:t>顺序结构的程序设计是最简单的，只要按照解决问题的顺序写出相应的语句就行，它的执行顺序是自上而下，依次执行</a:t>
            </a:r>
            <a:r>
              <a:rPr lang="en-US" altLang="zh-CN" dirty="0"/>
              <a:t>;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89395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7030A0"/>
                </a:solidFill>
              </a:rPr>
              <a:t>逻辑运算符</a:t>
            </a:r>
            <a:r>
              <a:rPr lang="zh-CN" altLang="en-US" dirty="0"/>
              <a:t>与</a:t>
            </a:r>
            <a:r>
              <a:rPr lang="zh-CN" altLang="en-US" dirty="0">
                <a:solidFill>
                  <a:srgbClr val="7030A0"/>
                </a:solidFill>
              </a:rPr>
              <a:t>逻辑表达式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dirty="0"/>
              <a:t>逻辑“</a:t>
            </a:r>
            <a:r>
              <a:rPr lang="zh-CN" altLang="en-US" sz="2000" dirty="0">
                <a:solidFill>
                  <a:srgbClr val="7030A0"/>
                </a:solidFill>
              </a:rPr>
              <a:t>与</a:t>
            </a:r>
            <a:r>
              <a:rPr lang="zh-CN" altLang="en-US" sz="2000" dirty="0"/>
              <a:t>”：  </a:t>
            </a:r>
            <a:r>
              <a:rPr lang="en-US" altLang="zh-CN" sz="2000" dirty="0">
                <a:solidFill>
                  <a:srgbClr val="7030A0"/>
                </a:solidFill>
              </a:rPr>
              <a:t>&amp;&amp;</a:t>
            </a:r>
          </a:p>
          <a:p>
            <a:pPr marL="971550" lvl="1"/>
            <a:r>
              <a:rPr lang="zh-CN" altLang="en-US" sz="1800" dirty="0">
                <a:solidFill>
                  <a:srgbClr val="080808"/>
                </a:solidFill>
              </a:rPr>
              <a:t>相当于命题逻辑中的</a:t>
            </a:r>
            <a:r>
              <a:rPr lang="en-US" altLang="zh-CN" sz="1800" dirty="0">
                <a:solidFill>
                  <a:srgbClr val="0000CC"/>
                </a:solidFill>
              </a:rPr>
              <a:t>AND</a:t>
            </a:r>
          </a:p>
          <a:p>
            <a:pPr marL="971550" lvl="1"/>
            <a:r>
              <a:rPr lang="en-US" altLang="zh-CN" sz="1800" dirty="0">
                <a:solidFill>
                  <a:srgbClr val="FF0000"/>
                </a:solidFill>
              </a:rPr>
              <a:t>(a&gt;b) &amp;&amp; (c&lt;d)</a:t>
            </a:r>
          </a:p>
          <a:p>
            <a:pPr marL="1314450" lvl="2" indent="-285750">
              <a:buFont typeface="Wingdings" panose="05000000000000000000" pitchFamily="2" charset="2"/>
              <a:buChar char="Ø"/>
            </a:pPr>
            <a:r>
              <a:rPr lang="en-US" altLang="zh-CN" sz="1600" dirty="0">
                <a:solidFill>
                  <a:srgbClr val="080808"/>
                </a:solidFill>
              </a:rPr>
              <a:t>a&gt;b</a:t>
            </a:r>
            <a:r>
              <a:rPr lang="zh-CN" altLang="en-US" sz="1600" dirty="0">
                <a:solidFill>
                  <a:srgbClr val="080808"/>
                </a:solidFill>
              </a:rPr>
              <a:t>与</a:t>
            </a:r>
            <a:r>
              <a:rPr lang="en-US" altLang="zh-CN" sz="1600" dirty="0">
                <a:solidFill>
                  <a:srgbClr val="080808"/>
                </a:solidFill>
              </a:rPr>
              <a:t>c&lt;d</a:t>
            </a:r>
            <a:r>
              <a:rPr lang="zh-CN" altLang="en-US" sz="1600" dirty="0">
                <a:solidFill>
                  <a:srgbClr val="080808"/>
                </a:solidFill>
              </a:rPr>
              <a:t>同时成立，表达式 </a:t>
            </a:r>
            <a:r>
              <a:rPr lang="en-US" altLang="zh-CN" sz="1600" dirty="0">
                <a:solidFill>
                  <a:srgbClr val="080808"/>
                </a:solidFill>
              </a:rPr>
              <a:t>(a&gt;b) &amp;&amp; (c&lt;d)</a:t>
            </a:r>
            <a:r>
              <a:rPr lang="zh-CN" altLang="en-US" sz="1600" dirty="0">
                <a:solidFill>
                  <a:srgbClr val="080808"/>
                </a:solidFill>
              </a:rPr>
              <a:t>才能成立</a:t>
            </a:r>
            <a:endParaRPr lang="en-US" altLang="zh-CN" sz="1600" dirty="0">
              <a:solidFill>
                <a:srgbClr val="080808"/>
              </a:solidFill>
            </a:endParaRPr>
          </a:p>
          <a:p>
            <a:pPr marL="1314450" lvl="2" indent="-285750">
              <a:buFont typeface="Wingdings" panose="05000000000000000000" pitchFamily="2" charset="2"/>
              <a:buChar char="Ø"/>
            </a:pPr>
            <a:r>
              <a:rPr lang="zh-CN" altLang="en-US" sz="1600" dirty="0">
                <a:solidFill>
                  <a:srgbClr val="080808"/>
                </a:solidFill>
              </a:rPr>
              <a:t>即</a:t>
            </a:r>
            <a:r>
              <a:rPr lang="en-US" altLang="zh-CN" sz="1600" dirty="0">
                <a:solidFill>
                  <a:srgbClr val="080808"/>
                </a:solidFill>
              </a:rPr>
              <a:t>a&gt;b</a:t>
            </a:r>
            <a:r>
              <a:rPr lang="zh-CN" altLang="en-US" sz="1600" dirty="0">
                <a:solidFill>
                  <a:srgbClr val="080808"/>
                </a:solidFill>
              </a:rPr>
              <a:t>与</a:t>
            </a:r>
            <a:r>
              <a:rPr lang="en-US" altLang="zh-CN" sz="1600" dirty="0">
                <a:solidFill>
                  <a:srgbClr val="080808"/>
                </a:solidFill>
              </a:rPr>
              <a:t>c&lt;d</a:t>
            </a:r>
            <a:r>
              <a:rPr lang="zh-CN" altLang="en-US" sz="1600" dirty="0">
                <a:solidFill>
                  <a:srgbClr val="080808"/>
                </a:solidFill>
              </a:rPr>
              <a:t>都为</a:t>
            </a:r>
            <a:r>
              <a:rPr lang="en-US" altLang="zh-CN" sz="1600" dirty="0">
                <a:solidFill>
                  <a:srgbClr val="080808"/>
                </a:solidFill>
              </a:rPr>
              <a:t>true</a:t>
            </a:r>
            <a:r>
              <a:rPr lang="zh-CN" altLang="en-US" sz="1600" dirty="0">
                <a:solidFill>
                  <a:srgbClr val="080808"/>
                </a:solidFill>
              </a:rPr>
              <a:t>，表达式 </a:t>
            </a:r>
            <a:r>
              <a:rPr lang="en-US" altLang="zh-CN" sz="1600" dirty="0">
                <a:solidFill>
                  <a:srgbClr val="080808"/>
                </a:solidFill>
              </a:rPr>
              <a:t>(a&gt;b) &amp;&amp; (c&lt;d)</a:t>
            </a:r>
            <a:r>
              <a:rPr lang="zh-CN" altLang="en-US" sz="1600" dirty="0">
                <a:solidFill>
                  <a:srgbClr val="080808"/>
                </a:solidFill>
              </a:rPr>
              <a:t>才能为</a:t>
            </a:r>
            <a:r>
              <a:rPr lang="en-US" altLang="zh-CN" sz="1600" dirty="0">
                <a:solidFill>
                  <a:srgbClr val="080808"/>
                </a:solidFill>
              </a:rPr>
              <a:t>true</a:t>
            </a:r>
            <a:endParaRPr lang="en-US" altLang="zh-CN" sz="1600" dirty="0"/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dirty="0"/>
              <a:t>逻辑“</a:t>
            </a:r>
            <a:r>
              <a:rPr lang="zh-CN" altLang="en-US" sz="2000" dirty="0">
                <a:solidFill>
                  <a:srgbClr val="7030A0"/>
                </a:solidFill>
              </a:rPr>
              <a:t>或</a:t>
            </a:r>
            <a:r>
              <a:rPr lang="zh-CN" altLang="en-US" sz="2000" dirty="0"/>
              <a:t>”：  </a:t>
            </a:r>
            <a:r>
              <a:rPr lang="en-US" altLang="zh-CN" sz="2000" dirty="0">
                <a:solidFill>
                  <a:srgbClr val="7030A0"/>
                </a:solidFill>
              </a:rPr>
              <a:t>||</a:t>
            </a:r>
            <a:r>
              <a:rPr lang="en-US" altLang="zh-CN" sz="2000" dirty="0"/>
              <a:t> </a:t>
            </a:r>
          </a:p>
          <a:p>
            <a:pPr marL="971550" lvl="1"/>
            <a:r>
              <a:rPr lang="zh-CN" altLang="en-US" sz="1800" dirty="0">
                <a:solidFill>
                  <a:srgbClr val="080808"/>
                </a:solidFill>
              </a:rPr>
              <a:t>相当于命题逻辑中的</a:t>
            </a:r>
            <a:r>
              <a:rPr lang="en-US" altLang="zh-CN" sz="1800" dirty="0">
                <a:solidFill>
                  <a:srgbClr val="0000CC"/>
                </a:solidFill>
              </a:rPr>
              <a:t>OR</a:t>
            </a:r>
          </a:p>
          <a:p>
            <a:pPr marL="971550" lvl="1"/>
            <a:r>
              <a:rPr lang="en-US" altLang="zh-CN" sz="1800" dirty="0">
                <a:solidFill>
                  <a:srgbClr val="FF0000"/>
                </a:solidFill>
              </a:rPr>
              <a:t>(a&gt;b) || (c&lt;d)</a:t>
            </a:r>
          </a:p>
          <a:p>
            <a:pPr marL="1371600" lvl="2" indent="-342900">
              <a:buFont typeface="Wingdings" panose="05000000000000000000" pitchFamily="2" charset="2"/>
              <a:buChar char="Ø"/>
            </a:pPr>
            <a:r>
              <a:rPr lang="en-US" altLang="zh-CN" sz="1600" dirty="0">
                <a:solidFill>
                  <a:srgbClr val="080808"/>
                </a:solidFill>
              </a:rPr>
              <a:t>a&gt;b</a:t>
            </a:r>
            <a:r>
              <a:rPr lang="zh-CN" altLang="en-US" sz="1600" dirty="0">
                <a:solidFill>
                  <a:srgbClr val="080808"/>
                </a:solidFill>
              </a:rPr>
              <a:t>与</a:t>
            </a:r>
            <a:r>
              <a:rPr lang="en-US" altLang="zh-CN" sz="1600" dirty="0">
                <a:solidFill>
                  <a:srgbClr val="080808"/>
                </a:solidFill>
              </a:rPr>
              <a:t>c&lt;d</a:t>
            </a:r>
            <a:r>
              <a:rPr lang="zh-CN" altLang="en-US" sz="1600" dirty="0">
                <a:solidFill>
                  <a:srgbClr val="080808"/>
                </a:solidFill>
              </a:rPr>
              <a:t>有一个成立，表达式 </a:t>
            </a:r>
            <a:r>
              <a:rPr lang="en-US" altLang="zh-CN" sz="1600" dirty="0">
                <a:solidFill>
                  <a:srgbClr val="080808"/>
                </a:solidFill>
              </a:rPr>
              <a:t>(a&gt;b) &amp;&amp; (c&lt;d)</a:t>
            </a:r>
            <a:r>
              <a:rPr lang="zh-CN" altLang="en-US" sz="1600" dirty="0">
                <a:solidFill>
                  <a:srgbClr val="080808"/>
                </a:solidFill>
              </a:rPr>
              <a:t>就成立</a:t>
            </a:r>
            <a:endParaRPr lang="en-US" altLang="zh-CN" sz="1600" dirty="0">
              <a:solidFill>
                <a:srgbClr val="080808"/>
              </a:solidFill>
            </a:endParaRPr>
          </a:p>
          <a:p>
            <a:pPr marL="1371600" lvl="2" indent="-342900">
              <a:buFont typeface="Wingdings" panose="05000000000000000000" pitchFamily="2" charset="2"/>
              <a:buChar char="Ø"/>
            </a:pPr>
            <a:r>
              <a:rPr lang="zh-CN" altLang="en-US" sz="1600" dirty="0">
                <a:solidFill>
                  <a:srgbClr val="080808"/>
                </a:solidFill>
              </a:rPr>
              <a:t>即</a:t>
            </a:r>
            <a:r>
              <a:rPr lang="en-US" altLang="zh-CN" sz="1600" dirty="0">
                <a:solidFill>
                  <a:srgbClr val="080808"/>
                </a:solidFill>
              </a:rPr>
              <a:t>a&gt;b</a:t>
            </a:r>
            <a:r>
              <a:rPr lang="zh-CN" altLang="en-US" sz="1600" dirty="0">
                <a:solidFill>
                  <a:srgbClr val="080808"/>
                </a:solidFill>
              </a:rPr>
              <a:t>与</a:t>
            </a:r>
            <a:r>
              <a:rPr lang="en-US" altLang="zh-CN" sz="1600" dirty="0">
                <a:solidFill>
                  <a:srgbClr val="080808"/>
                </a:solidFill>
              </a:rPr>
              <a:t>c&lt;d</a:t>
            </a:r>
            <a:r>
              <a:rPr lang="zh-CN" altLang="en-US" sz="1600" dirty="0">
                <a:solidFill>
                  <a:srgbClr val="080808"/>
                </a:solidFill>
              </a:rPr>
              <a:t>有一个为</a:t>
            </a:r>
            <a:r>
              <a:rPr lang="en-US" altLang="zh-CN" sz="1600" dirty="0">
                <a:solidFill>
                  <a:srgbClr val="080808"/>
                </a:solidFill>
              </a:rPr>
              <a:t>true</a:t>
            </a:r>
            <a:r>
              <a:rPr lang="zh-CN" altLang="en-US" sz="1600" dirty="0">
                <a:solidFill>
                  <a:srgbClr val="080808"/>
                </a:solidFill>
              </a:rPr>
              <a:t>，表达式 </a:t>
            </a:r>
            <a:r>
              <a:rPr lang="en-US" altLang="zh-CN" sz="1600" dirty="0">
                <a:solidFill>
                  <a:srgbClr val="080808"/>
                </a:solidFill>
              </a:rPr>
              <a:t>(a&gt;b) &amp;&amp; (c&lt;d)</a:t>
            </a:r>
            <a:r>
              <a:rPr lang="zh-CN" altLang="en-US" sz="1600" dirty="0">
                <a:solidFill>
                  <a:srgbClr val="080808"/>
                </a:solidFill>
              </a:rPr>
              <a:t>就为</a:t>
            </a:r>
            <a:r>
              <a:rPr lang="en-US" altLang="zh-CN" sz="1600" dirty="0">
                <a:solidFill>
                  <a:srgbClr val="080808"/>
                </a:solidFill>
              </a:rPr>
              <a:t>true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dirty="0"/>
              <a:t>逻辑“</a:t>
            </a:r>
            <a:r>
              <a:rPr lang="zh-CN" altLang="en-US" sz="2000" dirty="0">
                <a:solidFill>
                  <a:srgbClr val="7030A0"/>
                </a:solidFill>
              </a:rPr>
              <a:t>非</a:t>
            </a:r>
            <a:r>
              <a:rPr lang="zh-CN" altLang="en-US" sz="2000" dirty="0"/>
              <a:t>”：  </a:t>
            </a:r>
            <a:r>
              <a:rPr lang="en-US" altLang="zh-CN" sz="2000" dirty="0">
                <a:solidFill>
                  <a:srgbClr val="7030A0"/>
                </a:solidFill>
              </a:rPr>
              <a:t>!</a:t>
            </a:r>
          </a:p>
          <a:p>
            <a:pPr marL="971550" lvl="1"/>
            <a:r>
              <a:rPr lang="zh-CN" altLang="en-US" sz="1800" dirty="0">
                <a:solidFill>
                  <a:srgbClr val="080808"/>
                </a:solidFill>
              </a:rPr>
              <a:t>相当于命题逻辑中的</a:t>
            </a:r>
            <a:r>
              <a:rPr lang="en-US" altLang="zh-CN" sz="1800" dirty="0">
                <a:solidFill>
                  <a:srgbClr val="0000CC"/>
                </a:solidFill>
              </a:rPr>
              <a:t>NOT</a:t>
            </a:r>
          </a:p>
          <a:p>
            <a:pPr marL="971550" lvl="1"/>
            <a:r>
              <a:rPr lang="en-US" altLang="zh-CN" sz="1800" dirty="0">
                <a:solidFill>
                  <a:srgbClr val="FF0000"/>
                </a:solidFill>
              </a:rPr>
              <a:t>!(a&gt;b) </a:t>
            </a:r>
          </a:p>
          <a:p>
            <a:pPr marL="1371600" lvl="2" indent="-342900">
              <a:buFont typeface="Wingdings" panose="05000000000000000000" pitchFamily="2" charset="2"/>
              <a:buChar char="Ø"/>
            </a:pPr>
            <a:r>
              <a:rPr lang="en-US" altLang="zh-CN" sz="1600" dirty="0">
                <a:solidFill>
                  <a:srgbClr val="080808"/>
                </a:solidFill>
              </a:rPr>
              <a:t>a&gt;b</a:t>
            </a:r>
            <a:r>
              <a:rPr lang="zh-CN" altLang="en-US" sz="1600" dirty="0">
                <a:solidFill>
                  <a:srgbClr val="080808"/>
                </a:solidFill>
              </a:rPr>
              <a:t>的值为</a:t>
            </a:r>
            <a:r>
              <a:rPr lang="en-US" altLang="zh-CN" sz="1600" dirty="0">
                <a:solidFill>
                  <a:srgbClr val="080808"/>
                </a:solidFill>
              </a:rPr>
              <a:t>true</a:t>
            </a:r>
            <a:r>
              <a:rPr lang="zh-CN" altLang="en-US" sz="1600" dirty="0">
                <a:solidFill>
                  <a:srgbClr val="080808"/>
                </a:solidFill>
              </a:rPr>
              <a:t>，表达式</a:t>
            </a:r>
            <a:r>
              <a:rPr lang="en-US" altLang="zh-CN" sz="1600" dirty="0">
                <a:solidFill>
                  <a:srgbClr val="080808"/>
                </a:solidFill>
              </a:rPr>
              <a:t>!(a&gt;b)</a:t>
            </a:r>
            <a:r>
              <a:rPr lang="zh-CN" altLang="en-US" sz="1600" dirty="0">
                <a:solidFill>
                  <a:srgbClr val="080808"/>
                </a:solidFill>
              </a:rPr>
              <a:t>的值为</a:t>
            </a:r>
            <a:r>
              <a:rPr lang="en-US" altLang="zh-CN" sz="1600" dirty="0">
                <a:solidFill>
                  <a:srgbClr val="080808"/>
                </a:solidFill>
              </a:rPr>
              <a:t>false </a:t>
            </a:r>
          </a:p>
          <a:p>
            <a:pPr marL="1371600" lvl="2" indent="-342900">
              <a:buFont typeface="Wingdings" panose="05000000000000000000" pitchFamily="2" charset="2"/>
              <a:buChar char="Ø"/>
            </a:pPr>
            <a:r>
              <a:rPr lang="en-US" altLang="zh-CN" sz="1600" dirty="0">
                <a:solidFill>
                  <a:srgbClr val="080808"/>
                </a:solidFill>
              </a:rPr>
              <a:t>a&gt;b</a:t>
            </a:r>
            <a:r>
              <a:rPr lang="zh-CN" altLang="en-US" sz="1600" dirty="0">
                <a:solidFill>
                  <a:srgbClr val="080808"/>
                </a:solidFill>
              </a:rPr>
              <a:t>的值为</a:t>
            </a:r>
            <a:r>
              <a:rPr lang="en-US" altLang="zh-CN" sz="1600" dirty="0">
                <a:solidFill>
                  <a:srgbClr val="080808"/>
                </a:solidFill>
              </a:rPr>
              <a:t>false</a:t>
            </a:r>
            <a:r>
              <a:rPr lang="zh-CN" altLang="en-US" sz="1600" dirty="0">
                <a:solidFill>
                  <a:srgbClr val="080808"/>
                </a:solidFill>
              </a:rPr>
              <a:t>，表达式</a:t>
            </a:r>
            <a:r>
              <a:rPr lang="en-US" altLang="zh-CN" sz="1600" dirty="0">
                <a:solidFill>
                  <a:srgbClr val="080808"/>
                </a:solidFill>
              </a:rPr>
              <a:t>!(a&gt;b)</a:t>
            </a:r>
            <a:r>
              <a:rPr lang="zh-CN" altLang="en-US" sz="1600" dirty="0">
                <a:solidFill>
                  <a:srgbClr val="080808"/>
                </a:solidFill>
              </a:rPr>
              <a:t>的值为</a:t>
            </a:r>
            <a:r>
              <a:rPr lang="en-US" altLang="zh-CN" sz="1600" dirty="0">
                <a:solidFill>
                  <a:srgbClr val="080808"/>
                </a:solidFill>
              </a:rPr>
              <a:t>true </a:t>
            </a:r>
          </a:p>
          <a:p>
            <a:pPr marL="1371600" lvl="2" indent="-342900">
              <a:buFont typeface="Wingdings" panose="05000000000000000000" pitchFamily="2" charset="2"/>
              <a:buChar char="Ø"/>
            </a:pPr>
            <a:endParaRPr lang="en-US" altLang="zh-CN" sz="1600" dirty="0">
              <a:solidFill>
                <a:srgbClr val="080808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zh-CN" dirty="0"/>
          </a:p>
          <a:p>
            <a:pPr marL="342900" indent="-342900">
              <a:buFont typeface="Wingdings" panose="05000000000000000000" pitchFamily="2" charset="2"/>
              <a:buChar char="l"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71437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真值表</a:t>
            </a:r>
            <a:r>
              <a:rPr lang="en-US" altLang="zh-CN" dirty="0"/>
              <a:t>:&amp;&amp;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5775" y="1135063"/>
            <a:ext cx="8089900" cy="579437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lang="zh-CN" altLang="en-US" dirty="0"/>
              <a:t>逻辑“与” </a:t>
            </a:r>
            <a:r>
              <a:rPr lang="en-US" altLang="zh-CN" dirty="0"/>
              <a:t>&amp;&amp; </a:t>
            </a:r>
            <a:r>
              <a:rPr lang="zh-CN" altLang="en-US" dirty="0"/>
              <a:t>的真值表</a:t>
            </a:r>
            <a:r>
              <a:rPr lang="en-US" altLang="zh-CN" dirty="0"/>
              <a:t>:</a:t>
            </a:r>
            <a:endParaRPr lang="zh-CN" altLang="en-US" dirty="0"/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8782379"/>
              </p:ext>
            </p:extLst>
          </p:nvPr>
        </p:nvGraphicFramePr>
        <p:xfrm>
          <a:off x="609600" y="2004002"/>
          <a:ext cx="6096000" cy="18542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00000"/>
                          </a:solidFill>
                        </a:rPr>
                        <a:t>A</a:t>
                      </a:r>
                      <a:endParaRPr lang="zh-CN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00000"/>
                          </a:solidFill>
                        </a:rPr>
                        <a:t>B</a:t>
                      </a:r>
                      <a:endParaRPr lang="zh-CN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00000"/>
                          </a:solidFill>
                        </a:rPr>
                        <a:t>A &amp;&amp; B</a:t>
                      </a:r>
                      <a:endParaRPr lang="zh-CN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00000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00000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00000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00000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zh-CN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00000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zh-CN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00000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00000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zh-CN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zh-CN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zh-CN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7" name="内容占位符 2"/>
          <p:cNvSpPr txBox="1">
            <a:spLocks/>
          </p:cNvSpPr>
          <p:nvPr/>
        </p:nvSpPr>
        <p:spPr bwMode="auto">
          <a:xfrm>
            <a:off x="485775" y="4449763"/>
            <a:ext cx="80899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l" defTabSz="685800" rtl="0" fontAlgn="base">
              <a:lnSpc>
                <a:spcPct val="90000"/>
              </a:lnSpc>
              <a:spcBef>
                <a:spcPts val="135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anose="05020102010507070707" pitchFamily="18" charset="2"/>
              <a:buChar char=""/>
              <a:defRPr sz="2400" kern="1200">
                <a:solidFill>
                  <a:srgbClr val="1A93C8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1pPr>
            <a:lvl2pPr marL="628650" indent="-342900" algn="l" defTabSz="685800" rtl="0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SzPct val="80000"/>
              <a:buFont typeface="Wingdings" panose="05000000000000000000" pitchFamily="2" charset="2"/>
              <a:buChar char="ü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2pPr>
            <a:lvl3pPr marL="857250" indent="-17145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Calibri" panose="020F0502020204030204" pitchFamily="34" charset="0"/>
              <a:buChar char="•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3pPr>
            <a:lvl4pPr marL="1200150" indent="-17145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Calibri" panose="020F0502020204030204" pitchFamily="34" charset="0"/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4pPr>
            <a:lvl5pPr marL="1543050" indent="-17145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Calibri" panose="020F0502020204030204" pitchFamily="34" charset="0"/>
              <a:buChar char="•"/>
              <a:defRPr sz="1300" kern="1200">
                <a:solidFill>
                  <a:srgbClr val="7F7F7F"/>
                </a:solidFill>
                <a:latin typeface="+mn-lt"/>
                <a:ea typeface="幼圆" panose="02010509060101010101" pitchFamily="49" charset="-122"/>
                <a:cs typeface="+mn-cs"/>
                <a:sym typeface="宋体" panose="02010600030101010101" pitchFamily="2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spcBef>
                <a:spcPct val="50000"/>
              </a:spcBef>
              <a:buFont typeface="Wingdings" panose="05000000000000000000" pitchFamily="2" charset="2"/>
              <a:buChar char="n"/>
            </a:pPr>
            <a:r>
              <a:rPr lang="en-US" altLang="zh-CN" dirty="0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 </a:t>
            </a:r>
            <a:r>
              <a:rPr lang="zh-CN" altLang="en-US" dirty="0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表示真（</a:t>
            </a:r>
            <a:r>
              <a:rPr lang="en-US" altLang="zh-CN" dirty="0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true</a:t>
            </a:r>
            <a:r>
              <a:rPr lang="zh-CN" altLang="en-US" dirty="0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），</a:t>
            </a:r>
            <a:r>
              <a:rPr lang="en-US" altLang="zh-CN" dirty="0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0 </a:t>
            </a:r>
            <a:r>
              <a:rPr lang="zh-CN" altLang="en-US" dirty="0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表示假（</a:t>
            </a:r>
            <a:r>
              <a:rPr lang="en-US" altLang="zh-CN" dirty="0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false</a:t>
            </a:r>
            <a:r>
              <a:rPr lang="zh-CN" altLang="en-US" dirty="0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913629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真值表</a:t>
            </a:r>
            <a:r>
              <a:rPr lang="en-US" altLang="zh-CN" dirty="0"/>
              <a:t>: ||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5775" y="1135063"/>
            <a:ext cx="8089900" cy="579437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lang="zh-CN" altLang="en-US" dirty="0"/>
              <a:t>逻辑“与” </a:t>
            </a:r>
            <a:r>
              <a:rPr lang="en-US" altLang="zh-CN" dirty="0"/>
              <a:t>|| </a:t>
            </a:r>
            <a:r>
              <a:rPr lang="zh-CN" altLang="en-US" dirty="0"/>
              <a:t>的真值表</a:t>
            </a:r>
            <a:r>
              <a:rPr lang="en-US" altLang="zh-CN" dirty="0"/>
              <a:t>:</a:t>
            </a:r>
            <a:endParaRPr lang="zh-CN" altLang="en-US" dirty="0"/>
          </a:p>
        </p:txBody>
      </p:sp>
      <p:graphicFrame>
        <p:nvGraphicFramePr>
          <p:cNvPr id="6" name="表格 5"/>
          <p:cNvGraphicFramePr>
            <a:graphicFrameLocks noGrp="1"/>
          </p:cNvGraphicFramePr>
          <p:nvPr/>
        </p:nvGraphicFramePr>
        <p:xfrm>
          <a:off x="609600" y="2004002"/>
          <a:ext cx="6096000" cy="18542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00000"/>
                          </a:solidFill>
                        </a:rPr>
                        <a:t>A</a:t>
                      </a:r>
                      <a:endParaRPr lang="zh-CN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00000"/>
                          </a:solidFill>
                        </a:rPr>
                        <a:t>B</a:t>
                      </a:r>
                      <a:endParaRPr lang="zh-CN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00000"/>
                          </a:solidFill>
                        </a:rPr>
                        <a:t>A ||</a:t>
                      </a:r>
                      <a:r>
                        <a:rPr lang="en-US" altLang="zh-CN" baseline="0" dirty="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en-US" altLang="zh-CN" dirty="0">
                          <a:solidFill>
                            <a:srgbClr val="000000"/>
                          </a:solidFill>
                        </a:rPr>
                        <a:t>B</a:t>
                      </a:r>
                      <a:endParaRPr lang="zh-CN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00000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00000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00000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00000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zh-CN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zh-CN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zh-CN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00000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zh-CN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zh-CN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zh-CN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zh-CN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" name="内容占位符 2"/>
          <p:cNvSpPr txBox="1">
            <a:spLocks/>
          </p:cNvSpPr>
          <p:nvPr/>
        </p:nvSpPr>
        <p:spPr bwMode="auto">
          <a:xfrm>
            <a:off x="485775" y="4449763"/>
            <a:ext cx="80899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l" defTabSz="685800" rtl="0" fontAlgn="base">
              <a:lnSpc>
                <a:spcPct val="90000"/>
              </a:lnSpc>
              <a:spcBef>
                <a:spcPts val="135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anose="05020102010507070707" pitchFamily="18" charset="2"/>
              <a:buChar char=""/>
              <a:defRPr sz="2400" kern="1200">
                <a:solidFill>
                  <a:srgbClr val="1A93C8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1pPr>
            <a:lvl2pPr marL="628650" indent="-342900" algn="l" defTabSz="685800" rtl="0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SzPct val="80000"/>
              <a:buFont typeface="Wingdings" panose="05000000000000000000" pitchFamily="2" charset="2"/>
              <a:buChar char="ü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2pPr>
            <a:lvl3pPr marL="857250" indent="-17145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Calibri" panose="020F0502020204030204" pitchFamily="34" charset="0"/>
              <a:buChar char="•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3pPr>
            <a:lvl4pPr marL="1200150" indent="-17145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Calibri" panose="020F0502020204030204" pitchFamily="34" charset="0"/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4pPr>
            <a:lvl5pPr marL="1543050" indent="-17145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Calibri" panose="020F0502020204030204" pitchFamily="34" charset="0"/>
              <a:buChar char="•"/>
              <a:defRPr sz="1300" kern="1200">
                <a:solidFill>
                  <a:srgbClr val="7F7F7F"/>
                </a:solidFill>
                <a:latin typeface="+mn-lt"/>
                <a:ea typeface="幼圆" panose="02010509060101010101" pitchFamily="49" charset="-122"/>
                <a:cs typeface="+mn-cs"/>
                <a:sym typeface="宋体" panose="02010600030101010101" pitchFamily="2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spcBef>
                <a:spcPct val="50000"/>
              </a:spcBef>
              <a:buFont typeface="Wingdings" panose="05000000000000000000" pitchFamily="2" charset="2"/>
              <a:buChar char="n"/>
            </a:pP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1 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表示真（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true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），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0 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表示假（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false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548838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真值表</a:t>
            </a:r>
            <a:r>
              <a:rPr lang="en-US" altLang="zh-CN" dirty="0"/>
              <a:t>: !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5775" y="1135063"/>
            <a:ext cx="8089900" cy="579437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lang="zh-CN" altLang="en-US" dirty="0"/>
              <a:t>逻辑“非” </a:t>
            </a:r>
            <a:r>
              <a:rPr lang="en-US" altLang="zh-CN" dirty="0"/>
              <a:t>!</a:t>
            </a:r>
            <a:r>
              <a:rPr lang="zh-CN" altLang="en-US" dirty="0"/>
              <a:t>的真值表</a:t>
            </a:r>
            <a:r>
              <a:rPr lang="en-US" altLang="zh-CN" dirty="0"/>
              <a:t>:</a:t>
            </a:r>
            <a:endParaRPr lang="zh-CN" altLang="en-US" dirty="0"/>
          </a:p>
        </p:txBody>
      </p:sp>
      <p:graphicFrame>
        <p:nvGraphicFramePr>
          <p:cNvPr id="6" name="表格 5"/>
          <p:cNvGraphicFramePr>
            <a:graphicFrameLocks noGrp="1"/>
          </p:cNvGraphicFramePr>
          <p:nvPr/>
        </p:nvGraphicFramePr>
        <p:xfrm>
          <a:off x="609600" y="2004002"/>
          <a:ext cx="6096000" cy="1168669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476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19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6106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00000"/>
                          </a:solidFill>
                        </a:rPr>
                        <a:t>A</a:t>
                      </a:r>
                      <a:endParaRPr lang="zh-CN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00000"/>
                          </a:solidFill>
                        </a:rPr>
                        <a:t>!A </a:t>
                      </a:r>
                      <a:endParaRPr lang="zh-CN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6106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00000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zh-CN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714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zh-CN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00000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" name="内容占位符 2"/>
          <p:cNvSpPr txBox="1">
            <a:spLocks/>
          </p:cNvSpPr>
          <p:nvPr/>
        </p:nvSpPr>
        <p:spPr bwMode="auto">
          <a:xfrm>
            <a:off x="485775" y="4449763"/>
            <a:ext cx="80899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l" defTabSz="685800" rtl="0" fontAlgn="base">
              <a:lnSpc>
                <a:spcPct val="90000"/>
              </a:lnSpc>
              <a:spcBef>
                <a:spcPts val="135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anose="05020102010507070707" pitchFamily="18" charset="2"/>
              <a:buChar char=""/>
              <a:defRPr sz="2400" kern="1200">
                <a:solidFill>
                  <a:srgbClr val="1A93C8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1pPr>
            <a:lvl2pPr marL="628650" indent="-342900" algn="l" defTabSz="685800" rtl="0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SzPct val="80000"/>
              <a:buFont typeface="Wingdings" panose="05000000000000000000" pitchFamily="2" charset="2"/>
              <a:buChar char="ü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2pPr>
            <a:lvl3pPr marL="857250" indent="-17145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Calibri" panose="020F0502020204030204" pitchFamily="34" charset="0"/>
              <a:buChar char="•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3pPr>
            <a:lvl4pPr marL="1200150" indent="-17145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Calibri" panose="020F0502020204030204" pitchFamily="34" charset="0"/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4pPr>
            <a:lvl5pPr marL="1543050" indent="-17145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Calibri" panose="020F0502020204030204" pitchFamily="34" charset="0"/>
              <a:buChar char="•"/>
              <a:defRPr sz="1300" kern="1200">
                <a:solidFill>
                  <a:srgbClr val="7F7F7F"/>
                </a:solidFill>
                <a:latin typeface="+mn-lt"/>
                <a:ea typeface="幼圆" panose="02010509060101010101" pitchFamily="49" charset="-122"/>
                <a:cs typeface="+mn-cs"/>
                <a:sym typeface="宋体" panose="02010600030101010101" pitchFamily="2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spcBef>
                <a:spcPct val="50000"/>
              </a:spcBef>
              <a:buFont typeface="Wingdings" panose="05000000000000000000" pitchFamily="2" charset="2"/>
              <a:buChar char="n"/>
            </a:pP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1 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表示真（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true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），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0 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表示假（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false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1578256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2" name="Text Box 4"/>
          <p:cNvSpPr txBox="1">
            <a:spLocks noChangeArrowheads="1"/>
          </p:cNvSpPr>
          <p:nvPr/>
        </p:nvSpPr>
        <p:spPr bwMode="auto">
          <a:xfrm>
            <a:off x="596106" y="337227"/>
            <a:ext cx="7172100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dirty="0">
                <a:solidFill>
                  <a:srgbClr val="1A93C8"/>
                </a:solidFill>
                <a:latin typeface="+mj-lt"/>
                <a:ea typeface="+mj-ea"/>
                <a:cs typeface="+mj-cs"/>
              </a:rPr>
              <a:t>逻辑运算符的优先级</a:t>
            </a:r>
          </a:p>
        </p:txBody>
      </p:sp>
      <p:sp>
        <p:nvSpPr>
          <p:cNvPr id="22533" name="Text Box 5"/>
          <p:cNvSpPr txBox="1">
            <a:spLocks noChangeArrowheads="1"/>
          </p:cNvSpPr>
          <p:nvPr/>
        </p:nvSpPr>
        <p:spPr bwMode="auto">
          <a:xfrm>
            <a:off x="496157" y="1124222"/>
            <a:ext cx="7968221" cy="35394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000" dirty="0">
                <a:solidFill>
                  <a:srgbClr val="000000"/>
                </a:solidFill>
                <a:latin typeface="+mn-lt"/>
                <a:ea typeface="+mn-ea"/>
              </a:rPr>
              <a:t>初等运算符	   </a:t>
            </a:r>
            <a:r>
              <a:rPr lang="en-US" altLang="zh-CN" sz="2000" dirty="0">
                <a:solidFill>
                  <a:srgbClr val="000000"/>
                </a:solidFill>
                <a:latin typeface="+mn-lt"/>
                <a:ea typeface="+mn-ea"/>
              </a:rPr>
              <a:t>[  ]</a:t>
            </a:r>
            <a:r>
              <a:rPr lang="zh-CN" altLang="en-US" sz="2000" dirty="0">
                <a:solidFill>
                  <a:srgbClr val="000000"/>
                </a:solidFill>
                <a:latin typeface="+mn-lt"/>
                <a:ea typeface="+mn-ea"/>
              </a:rPr>
              <a:t> 、</a:t>
            </a:r>
            <a:r>
              <a:rPr lang="en-US" altLang="zh-CN" sz="2000" dirty="0">
                <a:solidFill>
                  <a:srgbClr val="000000"/>
                </a:solidFill>
                <a:latin typeface="+mn-lt"/>
                <a:ea typeface="+mn-ea"/>
              </a:rPr>
              <a:t>(  )</a:t>
            </a:r>
            <a:r>
              <a:rPr lang="zh-CN" altLang="en-US" sz="2000" dirty="0">
                <a:solidFill>
                  <a:srgbClr val="000000"/>
                </a:solidFill>
                <a:latin typeface="+mn-lt"/>
                <a:ea typeface="+mn-ea"/>
              </a:rPr>
              <a:t>、</a:t>
            </a:r>
            <a:r>
              <a:rPr lang="en-US" altLang="zh-CN" sz="2000" dirty="0">
                <a:solidFill>
                  <a:srgbClr val="000000"/>
                </a:solidFill>
                <a:latin typeface="+mn-lt"/>
                <a:ea typeface="+mn-ea"/>
              </a:rPr>
              <a:t>• </a:t>
            </a:r>
            <a:r>
              <a:rPr lang="zh-CN" altLang="en-US" sz="2000" dirty="0">
                <a:solidFill>
                  <a:srgbClr val="000000"/>
                </a:solidFill>
                <a:latin typeface="+mn-lt"/>
                <a:ea typeface="+mn-ea"/>
                <a:sym typeface="Symbol" pitchFamily="18" charset="2"/>
              </a:rPr>
              <a:t>、</a:t>
            </a:r>
            <a:r>
              <a:rPr lang="en-US" altLang="zh-CN" sz="2000" b="1" dirty="0">
                <a:latin typeface="+mn-lt"/>
                <a:ea typeface="+mn-ea"/>
                <a:sym typeface="Symbol" pitchFamily="18" charset="2"/>
              </a:rPr>
              <a:t>-&gt;</a:t>
            </a:r>
            <a:endParaRPr lang="en-US" altLang="zh-CN" sz="2000" dirty="0">
              <a:solidFill>
                <a:srgbClr val="000000"/>
              </a:solidFill>
              <a:latin typeface="+mn-lt"/>
              <a:ea typeface="+mn-ea"/>
              <a:sym typeface="Symbol" pitchFamily="18" charset="2"/>
            </a:endParaRPr>
          </a:p>
          <a:p>
            <a:pPr>
              <a:spcBef>
                <a:spcPct val="50000"/>
              </a:spcBef>
            </a:pPr>
            <a:r>
              <a:rPr lang="zh-CN" altLang="en-US" sz="2000" dirty="0">
                <a:solidFill>
                  <a:srgbClr val="000000"/>
                </a:solidFill>
                <a:latin typeface="+mn-lt"/>
                <a:ea typeface="+mn-ea"/>
              </a:rPr>
              <a:t>单目运算符	</a:t>
            </a:r>
            <a:r>
              <a:rPr lang="zh-CN" altLang="en-US" dirty="0">
                <a:solidFill>
                  <a:srgbClr val="000000"/>
                </a:solidFill>
                <a:latin typeface="+mn-lt"/>
                <a:ea typeface="+mn-ea"/>
              </a:rPr>
              <a:t>    </a:t>
            </a:r>
            <a:r>
              <a:rPr lang="zh-CN" altLang="en-US" b="1" dirty="0">
                <a:solidFill>
                  <a:srgbClr val="C00000"/>
                </a:solidFill>
                <a:latin typeface="+mn-lt"/>
                <a:ea typeface="+mn-ea"/>
              </a:rPr>
              <a:t>！</a:t>
            </a:r>
            <a:r>
              <a:rPr lang="zh-CN" altLang="en-US" dirty="0">
                <a:solidFill>
                  <a:srgbClr val="000000"/>
                </a:solidFill>
                <a:latin typeface="+mn-lt"/>
                <a:ea typeface="+mn-ea"/>
              </a:rPr>
              <a:t>、</a:t>
            </a:r>
            <a:r>
              <a:rPr lang="en-US" altLang="zh-CN" dirty="0">
                <a:solidFill>
                  <a:srgbClr val="000000"/>
                </a:solidFill>
                <a:latin typeface="+mn-lt"/>
                <a:ea typeface="+mn-ea"/>
              </a:rPr>
              <a:t>+ +</a:t>
            </a:r>
            <a:r>
              <a:rPr lang="zh-CN" altLang="en-US" dirty="0">
                <a:solidFill>
                  <a:srgbClr val="000000"/>
                </a:solidFill>
                <a:latin typeface="+mn-lt"/>
                <a:ea typeface="+mn-ea"/>
              </a:rPr>
              <a:t>、</a:t>
            </a:r>
            <a:r>
              <a:rPr lang="en-US" altLang="zh-CN" dirty="0">
                <a:solidFill>
                  <a:srgbClr val="000000"/>
                </a:solidFill>
                <a:latin typeface="+mn-lt"/>
                <a:ea typeface="+mn-ea"/>
              </a:rPr>
              <a:t>– –</a:t>
            </a:r>
            <a:r>
              <a:rPr lang="zh-CN" altLang="en-US" dirty="0">
                <a:solidFill>
                  <a:srgbClr val="000000"/>
                </a:solidFill>
                <a:latin typeface="+mn-lt"/>
                <a:ea typeface="+mn-ea"/>
              </a:rPr>
              <a:t>、</a:t>
            </a:r>
            <a:r>
              <a:rPr lang="en-US" altLang="zh-CN" dirty="0">
                <a:solidFill>
                  <a:srgbClr val="C00000"/>
                </a:solidFill>
                <a:latin typeface="+mn-lt"/>
                <a:ea typeface="+mn-ea"/>
              </a:rPr>
              <a:t>+(</a:t>
            </a:r>
            <a:r>
              <a:rPr lang="zh-CN" altLang="en-US" dirty="0">
                <a:solidFill>
                  <a:srgbClr val="C00000"/>
                </a:solidFill>
                <a:latin typeface="+mn-lt"/>
                <a:ea typeface="+mn-ea"/>
              </a:rPr>
              <a:t>正</a:t>
            </a:r>
            <a:r>
              <a:rPr lang="en-US" altLang="zh-CN" dirty="0">
                <a:solidFill>
                  <a:srgbClr val="C00000"/>
                </a:solidFill>
                <a:latin typeface="+mn-lt"/>
                <a:ea typeface="+mn-ea"/>
              </a:rPr>
              <a:t>) </a:t>
            </a:r>
            <a:r>
              <a:rPr lang="zh-CN" altLang="en-US" dirty="0">
                <a:solidFill>
                  <a:srgbClr val="C00000"/>
                </a:solidFill>
                <a:latin typeface="+mn-lt"/>
                <a:ea typeface="+mn-ea"/>
              </a:rPr>
              <a:t>、 </a:t>
            </a:r>
            <a:r>
              <a:rPr lang="en-US" altLang="zh-CN" dirty="0">
                <a:solidFill>
                  <a:srgbClr val="C00000"/>
                </a:solidFill>
                <a:latin typeface="+mn-lt"/>
                <a:ea typeface="+mn-ea"/>
              </a:rPr>
              <a:t>–(</a:t>
            </a:r>
            <a:r>
              <a:rPr lang="zh-CN" altLang="en-US" dirty="0">
                <a:solidFill>
                  <a:srgbClr val="C00000"/>
                </a:solidFill>
                <a:latin typeface="+mn-lt"/>
                <a:ea typeface="+mn-ea"/>
              </a:rPr>
              <a:t>负</a:t>
            </a:r>
            <a:r>
              <a:rPr lang="en-US" altLang="zh-CN" dirty="0">
                <a:solidFill>
                  <a:srgbClr val="C00000"/>
                </a:solidFill>
                <a:latin typeface="+mn-lt"/>
                <a:ea typeface="+mn-ea"/>
              </a:rPr>
              <a:t>) </a:t>
            </a:r>
            <a:r>
              <a:rPr lang="zh-CN" altLang="en-US" dirty="0">
                <a:solidFill>
                  <a:srgbClr val="000000"/>
                </a:solidFill>
                <a:latin typeface="+mn-lt"/>
                <a:ea typeface="+mn-ea"/>
              </a:rPr>
              <a:t>、</a:t>
            </a:r>
            <a:r>
              <a:rPr lang="en-US" altLang="zh-CN" dirty="0">
                <a:solidFill>
                  <a:srgbClr val="000000"/>
                </a:solidFill>
                <a:latin typeface="+mn-lt"/>
                <a:ea typeface="+mn-ea"/>
              </a:rPr>
              <a:t>*(</a:t>
            </a:r>
            <a:r>
              <a:rPr lang="zh-CN" altLang="en-US" dirty="0">
                <a:solidFill>
                  <a:srgbClr val="000000"/>
                </a:solidFill>
                <a:latin typeface="+mn-lt"/>
                <a:ea typeface="+mn-ea"/>
              </a:rPr>
              <a:t>指针</a:t>
            </a:r>
            <a:r>
              <a:rPr lang="en-US" altLang="zh-CN" dirty="0">
                <a:solidFill>
                  <a:srgbClr val="000000"/>
                </a:solidFill>
                <a:latin typeface="+mn-lt"/>
                <a:ea typeface="+mn-ea"/>
              </a:rPr>
              <a:t>)</a:t>
            </a:r>
            <a:r>
              <a:rPr lang="zh-CN" altLang="en-US" dirty="0">
                <a:solidFill>
                  <a:srgbClr val="000000"/>
                </a:solidFill>
                <a:latin typeface="+mn-lt"/>
                <a:ea typeface="+mn-ea"/>
              </a:rPr>
              <a:t>、</a:t>
            </a:r>
            <a:r>
              <a:rPr lang="en-US" altLang="zh-CN" dirty="0">
                <a:solidFill>
                  <a:srgbClr val="000000"/>
                </a:solidFill>
                <a:latin typeface="+mn-lt"/>
                <a:ea typeface="+mn-ea"/>
              </a:rPr>
              <a:t>&amp;(</a:t>
            </a:r>
            <a:r>
              <a:rPr lang="zh-CN" altLang="en-US" dirty="0">
                <a:solidFill>
                  <a:srgbClr val="000000"/>
                </a:solidFill>
                <a:latin typeface="+mn-lt"/>
                <a:ea typeface="+mn-ea"/>
              </a:rPr>
              <a:t>地址</a:t>
            </a:r>
            <a:r>
              <a:rPr lang="en-US" altLang="zh-CN" dirty="0">
                <a:solidFill>
                  <a:srgbClr val="000000"/>
                </a:solidFill>
                <a:latin typeface="+mn-lt"/>
                <a:ea typeface="+mn-ea"/>
              </a:rPr>
              <a:t>) </a:t>
            </a:r>
            <a:r>
              <a:rPr lang="zh-CN" altLang="en-US" dirty="0">
                <a:solidFill>
                  <a:srgbClr val="000000"/>
                </a:solidFill>
                <a:latin typeface="+mn-lt"/>
                <a:ea typeface="+mn-ea"/>
              </a:rPr>
              <a:t>、</a:t>
            </a:r>
            <a:r>
              <a:rPr lang="en-US" altLang="zh-CN" dirty="0">
                <a:solidFill>
                  <a:srgbClr val="000000"/>
                </a:solidFill>
                <a:latin typeface="+mn-lt"/>
                <a:ea typeface="+mn-ea"/>
              </a:rPr>
              <a:t>(</a:t>
            </a:r>
            <a:r>
              <a:rPr lang="zh-CN" altLang="en-US" dirty="0">
                <a:solidFill>
                  <a:srgbClr val="000000"/>
                </a:solidFill>
                <a:latin typeface="+mn-lt"/>
                <a:ea typeface="+mn-ea"/>
              </a:rPr>
              <a:t>类型</a:t>
            </a:r>
            <a:r>
              <a:rPr lang="en-US" altLang="zh-CN" dirty="0">
                <a:solidFill>
                  <a:srgbClr val="000000"/>
                </a:solidFill>
                <a:latin typeface="+mn-lt"/>
                <a:ea typeface="+mn-ea"/>
              </a:rPr>
              <a:t>)</a:t>
            </a:r>
          </a:p>
          <a:p>
            <a:pPr>
              <a:spcBef>
                <a:spcPct val="50000"/>
              </a:spcBef>
            </a:pPr>
            <a:r>
              <a:rPr lang="zh-CN" altLang="en-US" sz="2000" dirty="0">
                <a:solidFill>
                  <a:srgbClr val="000000"/>
                </a:solidFill>
                <a:latin typeface="+mn-lt"/>
                <a:ea typeface="+mn-ea"/>
              </a:rPr>
              <a:t>算术运算符	    </a:t>
            </a:r>
            <a:r>
              <a:rPr lang="zh-CN" altLang="en-US" sz="2000" dirty="0">
                <a:solidFill>
                  <a:srgbClr val="000000"/>
                </a:solidFill>
                <a:latin typeface="+mn-lt"/>
                <a:ea typeface="+mn-ea"/>
                <a:sym typeface="Symbol" pitchFamily="18" charset="2"/>
              </a:rPr>
              <a:t></a:t>
            </a:r>
            <a:r>
              <a:rPr lang="zh-CN" altLang="en-US" sz="2000" dirty="0">
                <a:solidFill>
                  <a:srgbClr val="000000"/>
                </a:solidFill>
                <a:latin typeface="+mn-lt"/>
                <a:ea typeface="+mn-ea"/>
              </a:rPr>
              <a:t>、</a:t>
            </a:r>
            <a:r>
              <a:rPr lang="en-US" altLang="zh-CN" sz="2000" dirty="0">
                <a:solidFill>
                  <a:srgbClr val="000000"/>
                </a:solidFill>
                <a:latin typeface="+mn-lt"/>
                <a:ea typeface="+mn-ea"/>
              </a:rPr>
              <a:t>/ </a:t>
            </a:r>
            <a:r>
              <a:rPr lang="zh-CN" altLang="en-US" sz="2000" dirty="0">
                <a:solidFill>
                  <a:srgbClr val="000000"/>
                </a:solidFill>
                <a:latin typeface="+mn-lt"/>
                <a:ea typeface="+mn-ea"/>
              </a:rPr>
              <a:t>、</a:t>
            </a:r>
            <a:r>
              <a:rPr lang="en-US" altLang="zh-CN" sz="2000" dirty="0">
                <a:solidFill>
                  <a:srgbClr val="000000"/>
                </a:solidFill>
                <a:latin typeface="+mn-lt"/>
                <a:ea typeface="+mn-ea"/>
              </a:rPr>
              <a:t>% </a:t>
            </a:r>
            <a:r>
              <a:rPr lang="zh-CN" altLang="en-US" sz="2000" dirty="0">
                <a:solidFill>
                  <a:srgbClr val="000000"/>
                </a:solidFill>
                <a:latin typeface="+mn-lt"/>
                <a:ea typeface="+mn-ea"/>
              </a:rPr>
              <a:t>，</a:t>
            </a:r>
            <a:r>
              <a:rPr lang="en-US" altLang="zh-CN" sz="2000" dirty="0">
                <a:solidFill>
                  <a:srgbClr val="000000"/>
                </a:solidFill>
                <a:latin typeface="+mn-lt"/>
                <a:ea typeface="+mn-ea"/>
              </a:rPr>
              <a:t>+</a:t>
            </a:r>
            <a:r>
              <a:rPr lang="zh-CN" altLang="en-US" sz="2000" dirty="0">
                <a:solidFill>
                  <a:srgbClr val="000000"/>
                </a:solidFill>
                <a:latin typeface="+mn-lt"/>
                <a:ea typeface="+mn-ea"/>
              </a:rPr>
              <a:t>、 </a:t>
            </a:r>
            <a:r>
              <a:rPr lang="en-US" altLang="zh-CN" sz="2000" dirty="0">
                <a:solidFill>
                  <a:srgbClr val="000000"/>
                </a:solidFill>
                <a:latin typeface="+mn-lt"/>
                <a:ea typeface="+mn-ea"/>
              </a:rPr>
              <a:t>–</a:t>
            </a:r>
          </a:p>
          <a:p>
            <a:pPr>
              <a:spcBef>
                <a:spcPct val="50000"/>
              </a:spcBef>
            </a:pPr>
            <a:r>
              <a:rPr lang="zh-CN" altLang="en-US" sz="2000" b="1" dirty="0">
                <a:solidFill>
                  <a:srgbClr val="0000CC"/>
                </a:solidFill>
                <a:latin typeface="+mn-lt"/>
                <a:ea typeface="+mn-ea"/>
              </a:rPr>
              <a:t>关系运算符	    </a:t>
            </a:r>
            <a:r>
              <a:rPr lang="en-US" altLang="zh-CN" sz="2000" b="1" dirty="0">
                <a:solidFill>
                  <a:srgbClr val="0000CC"/>
                </a:solidFill>
                <a:latin typeface="+mn-lt"/>
                <a:ea typeface="+mn-ea"/>
              </a:rPr>
              <a:t>&lt;</a:t>
            </a:r>
            <a:r>
              <a:rPr lang="zh-CN" altLang="en-US" sz="2000" b="1" dirty="0">
                <a:solidFill>
                  <a:srgbClr val="0000CC"/>
                </a:solidFill>
                <a:latin typeface="+mn-lt"/>
                <a:ea typeface="+mn-ea"/>
              </a:rPr>
              <a:t>、</a:t>
            </a:r>
            <a:r>
              <a:rPr lang="en-US" altLang="zh-CN" sz="2000" b="1" dirty="0">
                <a:solidFill>
                  <a:srgbClr val="0000CC"/>
                </a:solidFill>
                <a:latin typeface="+mn-lt"/>
                <a:ea typeface="+mn-ea"/>
              </a:rPr>
              <a:t>&gt;</a:t>
            </a:r>
            <a:r>
              <a:rPr lang="zh-CN" altLang="en-US" sz="2000" b="1" dirty="0">
                <a:solidFill>
                  <a:srgbClr val="0000CC"/>
                </a:solidFill>
                <a:latin typeface="+mn-lt"/>
                <a:ea typeface="+mn-ea"/>
              </a:rPr>
              <a:t>、</a:t>
            </a:r>
            <a:r>
              <a:rPr lang="en-US" altLang="zh-CN" sz="2000" b="1" dirty="0">
                <a:solidFill>
                  <a:srgbClr val="0000CC"/>
                </a:solidFill>
                <a:latin typeface="+mn-lt"/>
                <a:ea typeface="+mn-ea"/>
              </a:rPr>
              <a:t>&lt;=</a:t>
            </a:r>
            <a:r>
              <a:rPr lang="zh-CN" altLang="en-US" sz="2000" b="1" dirty="0">
                <a:solidFill>
                  <a:srgbClr val="0000CC"/>
                </a:solidFill>
                <a:latin typeface="+mn-lt"/>
                <a:ea typeface="+mn-ea"/>
              </a:rPr>
              <a:t>、</a:t>
            </a:r>
            <a:r>
              <a:rPr lang="en-US" altLang="zh-CN" sz="2000" b="1" dirty="0">
                <a:solidFill>
                  <a:srgbClr val="0000CC"/>
                </a:solidFill>
                <a:latin typeface="+mn-lt"/>
                <a:ea typeface="+mn-ea"/>
              </a:rPr>
              <a:t>&gt;= </a:t>
            </a:r>
            <a:r>
              <a:rPr lang="zh-CN" altLang="en-US" sz="2000" b="1" dirty="0">
                <a:solidFill>
                  <a:srgbClr val="0000CC"/>
                </a:solidFill>
                <a:latin typeface="+mn-lt"/>
                <a:ea typeface="+mn-ea"/>
              </a:rPr>
              <a:t>，</a:t>
            </a:r>
            <a:r>
              <a:rPr lang="en-US" altLang="zh-CN" sz="2000" b="1" dirty="0">
                <a:solidFill>
                  <a:srgbClr val="0000CC"/>
                </a:solidFill>
                <a:latin typeface="+mn-lt"/>
                <a:ea typeface="+mn-ea"/>
              </a:rPr>
              <a:t>= =</a:t>
            </a:r>
            <a:r>
              <a:rPr lang="zh-CN" altLang="en-US" sz="2000" b="1" dirty="0">
                <a:solidFill>
                  <a:srgbClr val="0000CC"/>
                </a:solidFill>
                <a:latin typeface="+mn-lt"/>
                <a:ea typeface="+mn-ea"/>
              </a:rPr>
              <a:t>、</a:t>
            </a:r>
            <a:r>
              <a:rPr lang="en-US" altLang="zh-CN" sz="2000" b="1" dirty="0">
                <a:solidFill>
                  <a:srgbClr val="0000CC"/>
                </a:solidFill>
                <a:latin typeface="+mn-lt"/>
                <a:ea typeface="+mn-ea"/>
              </a:rPr>
              <a:t>! =</a:t>
            </a:r>
          </a:p>
          <a:p>
            <a:pPr>
              <a:spcBef>
                <a:spcPct val="50000"/>
              </a:spcBef>
            </a:pPr>
            <a:r>
              <a:rPr lang="zh-CN" altLang="en-US" sz="2000" dirty="0">
                <a:solidFill>
                  <a:srgbClr val="C00000"/>
                </a:solidFill>
                <a:latin typeface="+mn-lt"/>
                <a:ea typeface="+mn-ea"/>
              </a:rPr>
              <a:t>逻辑运算符</a:t>
            </a:r>
            <a:r>
              <a:rPr lang="zh-CN" altLang="en-US" sz="2000" dirty="0">
                <a:solidFill>
                  <a:srgbClr val="000000"/>
                </a:solidFill>
                <a:latin typeface="+mn-lt"/>
                <a:ea typeface="+mn-ea"/>
              </a:rPr>
              <a:t>	</a:t>
            </a:r>
            <a:r>
              <a:rPr lang="zh-CN" altLang="en-US" sz="2000" b="1" dirty="0">
                <a:solidFill>
                  <a:srgbClr val="000000"/>
                </a:solidFill>
                <a:latin typeface="+mn-lt"/>
                <a:ea typeface="+mn-ea"/>
              </a:rPr>
              <a:t>    </a:t>
            </a:r>
            <a:r>
              <a:rPr lang="en-US" altLang="zh-CN" sz="2000" b="1" dirty="0">
                <a:solidFill>
                  <a:srgbClr val="C00000"/>
                </a:solidFill>
                <a:latin typeface="+mn-lt"/>
                <a:ea typeface="+mn-ea"/>
              </a:rPr>
              <a:t>&amp;&amp;</a:t>
            </a:r>
            <a:r>
              <a:rPr lang="zh-CN" altLang="en-US" sz="2000" b="1" dirty="0">
                <a:solidFill>
                  <a:srgbClr val="C00000"/>
                </a:solidFill>
                <a:latin typeface="+mn-lt"/>
                <a:ea typeface="+mn-ea"/>
              </a:rPr>
              <a:t>、</a:t>
            </a:r>
            <a:r>
              <a:rPr lang="en-US" altLang="zh-CN" sz="2000" b="1" dirty="0">
                <a:solidFill>
                  <a:srgbClr val="C00000"/>
                </a:solidFill>
                <a:latin typeface="+mn-lt"/>
                <a:ea typeface="+mn-ea"/>
              </a:rPr>
              <a:t>¦¦</a:t>
            </a:r>
          </a:p>
          <a:p>
            <a:pPr>
              <a:spcBef>
                <a:spcPct val="50000"/>
              </a:spcBef>
            </a:pPr>
            <a:r>
              <a:rPr lang="zh-CN" altLang="en-US" sz="2000" dirty="0">
                <a:solidFill>
                  <a:srgbClr val="000000"/>
                </a:solidFill>
                <a:latin typeface="+mn-lt"/>
                <a:ea typeface="+mn-ea"/>
              </a:rPr>
              <a:t>条件运算符	    </a:t>
            </a:r>
            <a:r>
              <a:rPr lang="en-US" altLang="zh-CN" sz="2000" dirty="0">
                <a:solidFill>
                  <a:srgbClr val="000000"/>
                </a:solidFill>
                <a:latin typeface="+mn-lt"/>
                <a:ea typeface="+mn-ea"/>
              </a:rPr>
              <a:t>?  :</a:t>
            </a:r>
          </a:p>
          <a:p>
            <a:pPr>
              <a:spcBef>
                <a:spcPct val="50000"/>
              </a:spcBef>
            </a:pPr>
            <a:r>
              <a:rPr lang="zh-CN" altLang="en-US" sz="2000" dirty="0">
                <a:solidFill>
                  <a:srgbClr val="000000"/>
                </a:solidFill>
                <a:latin typeface="+mn-lt"/>
                <a:ea typeface="+mn-ea"/>
              </a:rPr>
              <a:t>赋值运算符	    </a:t>
            </a:r>
            <a:r>
              <a:rPr lang="en-US" altLang="zh-CN" sz="2000" dirty="0">
                <a:solidFill>
                  <a:srgbClr val="000000"/>
                </a:solidFill>
                <a:latin typeface="+mn-lt"/>
                <a:ea typeface="+mn-ea"/>
              </a:rPr>
              <a:t>=</a:t>
            </a:r>
            <a:r>
              <a:rPr lang="zh-CN" altLang="en-US" sz="2000" dirty="0">
                <a:solidFill>
                  <a:srgbClr val="000000"/>
                </a:solidFill>
                <a:latin typeface="+mn-lt"/>
                <a:ea typeface="+mn-ea"/>
              </a:rPr>
              <a:t>、</a:t>
            </a:r>
            <a:r>
              <a:rPr lang="zh-CN" altLang="en-US" sz="2000" dirty="0">
                <a:solidFill>
                  <a:srgbClr val="000000"/>
                </a:solidFill>
                <a:latin typeface="+mn-lt"/>
                <a:ea typeface="+mn-ea"/>
                <a:sym typeface="Symbol" pitchFamily="18" charset="2"/>
              </a:rPr>
              <a:t></a:t>
            </a:r>
            <a:r>
              <a:rPr lang="en-US" altLang="zh-CN" sz="2000" dirty="0">
                <a:solidFill>
                  <a:srgbClr val="000000"/>
                </a:solidFill>
                <a:latin typeface="+mn-lt"/>
                <a:ea typeface="+mn-ea"/>
              </a:rPr>
              <a:t>=</a:t>
            </a:r>
            <a:r>
              <a:rPr lang="zh-CN" altLang="en-US" sz="2000" dirty="0">
                <a:solidFill>
                  <a:srgbClr val="000000"/>
                </a:solidFill>
                <a:latin typeface="+mn-lt"/>
                <a:ea typeface="+mn-ea"/>
              </a:rPr>
              <a:t>、</a:t>
            </a:r>
            <a:r>
              <a:rPr lang="en-US" altLang="zh-CN" sz="2000" dirty="0">
                <a:solidFill>
                  <a:srgbClr val="000000"/>
                </a:solidFill>
                <a:latin typeface="+mn-lt"/>
                <a:ea typeface="+mn-ea"/>
              </a:rPr>
              <a:t>/=</a:t>
            </a:r>
            <a:r>
              <a:rPr lang="zh-CN" altLang="en-US" sz="2000" dirty="0">
                <a:solidFill>
                  <a:srgbClr val="000000"/>
                </a:solidFill>
                <a:latin typeface="+mn-lt"/>
                <a:ea typeface="+mn-ea"/>
              </a:rPr>
              <a:t>、</a:t>
            </a:r>
            <a:r>
              <a:rPr lang="en-US" altLang="zh-CN" sz="2000" dirty="0">
                <a:solidFill>
                  <a:srgbClr val="000000"/>
                </a:solidFill>
                <a:latin typeface="+mn-lt"/>
                <a:ea typeface="+mn-ea"/>
              </a:rPr>
              <a:t>%= </a:t>
            </a:r>
            <a:r>
              <a:rPr lang="zh-CN" altLang="en-US" sz="2000" dirty="0">
                <a:solidFill>
                  <a:srgbClr val="000000"/>
                </a:solidFill>
                <a:latin typeface="+mn-lt"/>
                <a:ea typeface="+mn-ea"/>
              </a:rPr>
              <a:t>、</a:t>
            </a:r>
            <a:r>
              <a:rPr lang="en-US" altLang="zh-CN" sz="2000" dirty="0">
                <a:solidFill>
                  <a:srgbClr val="000000"/>
                </a:solidFill>
                <a:latin typeface="+mn-lt"/>
                <a:ea typeface="+mn-ea"/>
              </a:rPr>
              <a:t>+=</a:t>
            </a:r>
            <a:r>
              <a:rPr lang="zh-CN" altLang="en-US" sz="2000" dirty="0">
                <a:solidFill>
                  <a:srgbClr val="000000"/>
                </a:solidFill>
                <a:latin typeface="+mn-lt"/>
                <a:ea typeface="+mn-ea"/>
              </a:rPr>
              <a:t>、 </a:t>
            </a:r>
            <a:r>
              <a:rPr lang="en-US" altLang="zh-CN" sz="2000" dirty="0">
                <a:solidFill>
                  <a:srgbClr val="000000"/>
                </a:solidFill>
                <a:latin typeface="+mn-lt"/>
                <a:ea typeface="+mn-ea"/>
              </a:rPr>
              <a:t>–=</a:t>
            </a:r>
          </a:p>
          <a:p>
            <a:pPr>
              <a:spcBef>
                <a:spcPct val="50000"/>
              </a:spcBef>
            </a:pPr>
            <a:r>
              <a:rPr lang="zh-CN" altLang="en-US" sz="2000" dirty="0">
                <a:solidFill>
                  <a:srgbClr val="000000"/>
                </a:solidFill>
                <a:latin typeface="+mn-lt"/>
                <a:ea typeface="+mn-ea"/>
              </a:rPr>
              <a:t>逗号运算符	   </a:t>
            </a:r>
            <a:r>
              <a:rPr lang="en-US" altLang="zh-CN" sz="2000" dirty="0">
                <a:solidFill>
                  <a:srgbClr val="000000"/>
                </a:solidFill>
                <a:latin typeface="+mn-lt"/>
                <a:ea typeface="+mn-ea"/>
              </a:rPr>
              <a:t>,</a:t>
            </a:r>
          </a:p>
        </p:txBody>
      </p:sp>
      <p:sp>
        <p:nvSpPr>
          <p:cNvPr id="22541" name="Line 13"/>
          <p:cNvSpPr>
            <a:spLocks noChangeShapeType="1"/>
          </p:cNvSpPr>
          <p:nvPr/>
        </p:nvSpPr>
        <p:spPr bwMode="auto">
          <a:xfrm flipV="1">
            <a:off x="2067355" y="1227700"/>
            <a:ext cx="0" cy="3377761"/>
          </a:xfrm>
          <a:prstGeom prst="line">
            <a:avLst/>
          </a:prstGeom>
          <a:noFill/>
          <a:ln w="57150">
            <a:solidFill>
              <a:srgbClr val="0303DF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endParaRPr lang="zh-CN" altLang="en-US" sz="240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96157" y="4915577"/>
            <a:ext cx="81041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0303DF"/>
                </a:solidFill>
                <a:latin typeface="+mn-ea"/>
                <a:ea typeface="+mn-ea"/>
              </a:rPr>
              <a:t>小括号</a:t>
            </a:r>
            <a:r>
              <a:rPr lang="en-US" altLang="zh-CN" sz="2000" b="1" dirty="0">
                <a:solidFill>
                  <a:srgbClr val="0303DF"/>
                </a:solidFill>
                <a:latin typeface="+mn-ea"/>
                <a:ea typeface="+mn-ea"/>
              </a:rPr>
              <a:t>()</a:t>
            </a:r>
            <a:r>
              <a:rPr lang="zh-CN" altLang="en-US" sz="2000" b="1" dirty="0">
                <a:solidFill>
                  <a:srgbClr val="0303DF"/>
                </a:solidFill>
                <a:latin typeface="+mn-ea"/>
                <a:ea typeface="+mn-ea"/>
              </a:rPr>
              <a:t>的优先级很高，编程时最好利用</a:t>
            </a:r>
            <a:r>
              <a:rPr lang="en-US" altLang="zh-CN" sz="2000" b="1" dirty="0">
                <a:solidFill>
                  <a:srgbClr val="0303DF"/>
                </a:solidFill>
                <a:latin typeface="+mn-ea"/>
                <a:ea typeface="+mn-ea"/>
              </a:rPr>
              <a:t>()</a:t>
            </a:r>
            <a:r>
              <a:rPr lang="zh-CN" altLang="en-US" sz="2000" b="1" dirty="0">
                <a:solidFill>
                  <a:srgbClr val="0303DF"/>
                </a:solidFill>
                <a:latin typeface="+mn-ea"/>
                <a:ea typeface="+mn-ea"/>
              </a:rPr>
              <a:t>定义清晰的执行顺序，并提高程序的可读性；</a:t>
            </a:r>
          </a:p>
        </p:txBody>
      </p:sp>
    </p:spTree>
    <p:extLst>
      <p:ext uri="{BB962C8B-B14F-4D97-AF65-F5344CB8AC3E}">
        <p14:creationId xmlns:p14="http://schemas.microsoft.com/office/powerpoint/2010/main" val="4022132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逻辑运算符的优先级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342900" indent="-342900">
                  <a:buFont typeface="Wingdings" panose="05000000000000000000" pitchFamily="2" charset="2"/>
                  <a:buChar char="l"/>
                </a:pPr>
                <a:r>
                  <a:rPr lang="zh-CN" altLang="en-US" dirty="0">
                    <a:solidFill>
                      <a:srgbClr val="0303DF"/>
                    </a:solidFill>
                  </a:rPr>
                  <a:t>三个运算符的优先级</a:t>
                </a:r>
                <a:endParaRPr lang="en-US" altLang="zh-CN" dirty="0">
                  <a:solidFill>
                    <a:srgbClr val="0303DF"/>
                  </a:solidFill>
                </a:endParaRPr>
              </a:p>
              <a:p>
                <a:pPr marL="971550" lvl="1"/>
                <a:r>
                  <a:rPr lang="zh-CN" altLang="en-US" dirty="0">
                    <a:solidFill>
                      <a:srgbClr val="0303DF"/>
                    </a:solidFill>
                  </a:rPr>
                  <a:t>！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 高于</a:t>
                </a:r>
                <a:r>
                  <a:rPr lang="en-US" altLang="zh-CN" dirty="0">
                    <a:solidFill>
                      <a:srgbClr val="0303DF"/>
                    </a:solidFill>
                  </a:rPr>
                  <a:t>  &amp;&amp; </a:t>
                </a:r>
                <a:r>
                  <a:rPr lang="zh-CN" altLang="en-US" dirty="0">
                    <a:solidFill>
                      <a:srgbClr val="0303DF"/>
                    </a:solidFill>
                  </a:rPr>
                  <a:t>，</a:t>
                </a:r>
                <a:r>
                  <a:rPr lang="en-US" altLang="zh-CN" dirty="0">
                    <a:solidFill>
                      <a:srgbClr val="0303DF"/>
                    </a:solidFill>
                  </a:rPr>
                  <a:t>&amp;&amp; 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高于</a:t>
                </a:r>
                <a:r>
                  <a:rPr lang="en-US" altLang="zh-CN" dirty="0">
                    <a:solidFill>
                      <a:srgbClr val="0303DF"/>
                    </a:solidFill>
                  </a:rPr>
                  <a:t>   ||   </a:t>
                </a:r>
                <a:r>
                  <a:rPr lang="zh-CN" altLang="en-US" dirty="0">
                    <a:solidFill>
                      <a:srgbClr val="0303DF"/>
                    </a:solidFill>
                  </a:rPr>
                  <a:t>（同级左</a:t>
                </a:r>
                <a:r>
                  <a:rPr lang="en-US" altLang="zh-CN" dirty="0">
                    <a:solidFill>
                      <a:srgbClr val="0303DF"/>
                    </a:solidFill>
                    <a:sym typeface="Wingdings" panose="05000000000000000000" pitchFamily="2" charset="2"/>
                  </a:rPr>
                  <a:t></a:t>
                </a:r>
                <a:r>
                  <a:rPr lang="zh-CN" altLang="en-US" dirty="0">
                    <a:solidFill>
                      <a:srgbClr val="0303DF"/>
                    </a:solidFill>
                  </a:rPr>
                  <a:t>右）</a:t>
                </a:r>
                <a:endParaRPr lang="en-US" altLang="zh-CN" dirty="0">
                  <a:solidFill>
                    <a:srgbClr val="0303DF"/>
                  </a:solidFill>
                </a:endParaRPr>
              </a:p>
              <a:p>
                <a:pPr marL="342900" indent="-342900">
                  <a:buFont typeface="Wingdings" panose="05000000000000000000" pitchFamily="2" charset="2"/>
                  <a:buChar char="l"/>
                </a:pPr>
                <a:r>
                  <a:rPr lang="zh-CN" altLang="en-US" dirty="0">
                    <a:solidFill>
                      <a:srgbClr val="0303DF"/>
                    </a:solidFill>
                  </a:rPr>
                  <a:t>并且</a:t>
                </a:r>
                <a:endParaRPr lang="en-US" altLang="zh-CN" dirty="0">
                  <a:solidFill>
                    <a:srgbClr val="0303DF"/>
                  </a:solidFill>
                </a:endParaRPr>
              </a:p>
              <a:p>
                <a:pPr marL="971550" lvl="1"/>
                <a:r>
                  <a:rPr lang="en-US" altLang="zh-CN" dirty="0">
                    <a:solidFill>
                      <a:srgbClr val="006600"/>
                    </a:solidFill>
                  </a:rPr>
                  <a:t>&amp;&amp;</a:t>
                </a:r>
                <a:r>
                  <a:rPr lang="zh-CN" altLang="en-US" dirty="0">
                    <a:solidFill>
                      <a:srgbClr val="0303DF"/>
                    </a:solidFill>
                  </a:rPr>
                  <a:t>与 </a:t>
                </a:r>
                <a:r>
                  <a:rPr lang="en-US" altLang="zh-CN" dirty="0">
                    <a:solidFill>
                      <a:srgbClr val="006600"/>
                    </a:solidFill>
                  </a:rPr>
                  <a:t>|| </a:t>
                </a:r>
                <a:r>
                  <a:rPr lang="zh-CN" altLang="en-US" dirty="0">
                    <a:solidFill>
                      <a:srgbClr val="000000"/>
                    </a:solidFill>
                  </a:rPr>
                  <a:t>的优先级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低于</a:t>
                </a:r>
                <a:r>
                  <a:rPr lang="zh-CN" altLang="en-US" dirty="0">
                    <a:solidFill>
                      <a:srgbClr val="006600"/>
                    </a:solidFill>
                  </a:rPr>
                  <a:t>关系</a:t>
                </a:r>
                <a:r>
                  <a:rPr lang="zh-CN" altLang="en-US" dirty="0"/>
                  <a:t>运算符</a:t>
                </a:r>
                <a:r>
                  <a:rPr lang="zh-CN" altLang="en-US" dirty="0">
                    <a:solidFill>
                      <a:srgbClr val="006600"/>
                    </a:solidFill>
                  </a:rPr>
                  <a:t>；</a:t>
                </a:r>
                <a:endParaRPr lang="en-US" altLang="zh-CN" dirty="0">
                  <a:solidFill>
                    <a:srgbClr val="006600"/>
                  </a:solidFill>
                </a:endParaRPr>
              </a:p>
              <a:p>
                <a:pPr marL="971550" lvl="1"/>
                <a:r>
                  <a:rPr lang="en-US" altLang="zh-CN" dirty="0">
                    <a:solidFill>
                      <a:srgbClr val="FF0000"/>
                    </a:solidFill>
                  </a:rPr>
                  <a:t>!</a:t>
                </a:r>
                <a:r>
                  <a:rPr lang="zh-CN" altLang="en-US" dirty="0">
                    <a:solidFill>
                      <a:srgbClr val="000000"/>
                    </a:solidFill>
                  </a:rPr>
                  <a:t>的优先级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高于</a:t>
                </a:r>
                <a:r>
                  <a:rPr lang="zh-CN" altLang="en-US" dirty="0">
                    <a:solidFill>
                      <a:srgbClr val="006600"/>
                    </a:solidFill>
                  </a:rPr>
                  <a:t>算术运算符；</a:t>
                </a:r>
              </a:p>
              <a:p>
                <a:pPr marL="342900" indent="-342900">
                  <a:buFont typeface="Wingdings" panose="05000000000000000000" pitchFamily="2" charset="2"/>
                  <a:buChar char="l"/>
                </a:pPr>
                <a:r>
                  <a:rPr lang="zh-CN" altLang="en-US" dirty="0" smtClean="0"/>
                  <a:t>思考</a:t>
                </a:r>
                <a:r>
                  <a:rPr lang="zh-CN" altLang="en-US" dirty="0"/>
                  <a:t>：</a:t>
                </a:r>
                <a:endParaRPr lang="en-US" altLang="zh-CN" dirty="0"/>
              </a:p>
              <a:p>
                <a:pPr marL="971550" lvl="1"/>
                <a:r>
                  <a:rPr lang="zh-CN" altLang="en-US" dirty="0"/>
                  <a:t>若</a:t>
                </a:r>
                <a:r>
                  <a:rPr lang="en-US" altLang="zh-CN" dirty="0"/>
                  <a:t>x=5</a:t>
                </a:r>
                <a:r>
                  <a:rPr lang="zh-CN" altLang="en-US" dirty="0"/>
                  <a:t>，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≤100</m:t>
                    </m:r>
                  </m:oMath>
                </a14:m>
                <a:r>
                  <a:rPr lang="zh-CN" altLang="en-US" dirty="0"/>
                  <a:t>的值是多少？</a:t>
                </a:r>
                <a:endParaRPr lang="en-US" altLang="zh-CN" dirty="0"/>
              </a:p>
              <a:p>
                <a:pPr marL="1200150" lvl="2"/>
                <a:r>
                  <a:rPr lang="zh-CN" altLang="en-US" sz="1800" dirty="0">
                    <a:solidFill>
                      <a:srgbClr val="0000CC"/>
                    </a:solidFill>
                  </a:rPr>
                  <a:t>同级运算符按“从左到右”进行结合；</a:t>
                </a:r>
                <a:endParaRPr lang="en-US" altLang="zh-CN" sz="1800" dirty="0">
                  <a:solidFill>
                    <a:srgbClr val="0000CC"/>
                  </a:solidFill>
                </a:endParaRPr>
              </a:p>
              <a:p>
                <a:pPr marL="1200150" lvl="2"/>
                <a:r>
                  <a:rPr lang="zh-CN" altLang="en-US" sz="1800" dirty="0"/>
                  <a:t>实际问题中应该是</a:t>
                </a:r>
                <a:r>
                  <a:rPr lang="en-US" altLang="zh-CN" sz="1800" dirty="0"/>
                  <a:t>false</a:t>
                </a:r>
                <a:r>
                  <a:rPr lang="zh-CN" altLang="en-US" sz="1800" dirty="0"/>
                  <a:t>（</a:t>
                </a:r>
                <a:r>
                  <a:rPr lang="en-US" altLang="zh-CN" sz="1800" dirty="0"/>
                  <a:t>0</a:t>
                </a:r>
                <a:r>
                  <a:rPr lang="zh-CN" altLang="en-US" sz="1800" dirty="0"/>
                  <a:t>），但按</a:t>
                </a:r>
                <a:r>
                  <a:rPr lang="en-US" altLang="zh-CN" sz="1800" dirty="0"/>
                  <a:t>C</a:t>
                </a:r>
                <a:r>
                  <a:rPr lang="zh-CN" altLang="en-US" sz="1800" dirty="0"/>
                  <a:t>的运算过程，值是</a:t>
                </a:r>
                <a:r>
                  <a:rPr lang="en-US" altLang="zh-CN" sz="1800" dirty="0"/>
                  <a:t>true</a:t>
                </a:r>
                <a:r>
                  <a:rPr lang="zh-CN" altLang="en-US" sz="1800" dirty="0"/>
                  <a:t>（</a:t>
                </a:r>
                <a:r>
                  <a:rPr lang="en-US" altLang="zh-CN" sz="1800" dirty="0"/>
                  <a:t>1</a:t>
                </a:r>
                <a:r>
                  <a:rPr lang="zh-CN" altLang="en-US" sz="1800" dirty="0"/>
                  <a:t>）；</a:t>
                </a:r>
                <a:endParaRPr lang="en-US" altLang="zh-CN" sz="1800" dirty="0"/>
              </a:p>
              <a:p>
                <a:pPr marL="971550" lvl="1"/>
                <a:r>
                  <a:rPr lang="zh-CN" altLang="en-US" dirty="0"/>
                  <a:t>表达式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rgbClr val="0000CC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zh-CN" b="0" i="1" smtClean="0">
                        <a:solidFill>
                          <a:srgbClr val="0000CC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altLang="zh-CN" i="1">
                        <a:solidFill>
                          <a:srgbClr val="0000C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zh-CN" i="1">
                        <a:solidFill>
                          <a:srgbClr val="0000C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altLang="zh-CN" i="1">
                        <a:solidFill>
                          <a:srgbClr val="0000C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≤100</m:t>
                    </m:r>
                  </m:oMath>
                </a14:m>
                <a:r>
                  <a:rPr lang="zh-CN" altLang="en-US" dirty="0"/>
                  <a:t>，在</a:t>
                </a:r>
                <a:r>
                  <a:rPr lang="en-US" altLang="zh-CN" dirty="0"/>
                  <a:t>C</a:t>
                </a:r>
                <a:r>
                  <a:rPr lang="zh-CN" altLang="en-US" dirty="0"/>
                  <a:t>中应该怎样正确描述？</a:t>
                </a:r>
                <a:endParaRPr lang="en-US" altLang="zh-CN" dirty="0"/>
              </a:p>
              <a:p>
                <a:pPr marL="342900" indent="-342900">
                  <a:buFont typeface="Wingdings" panose="05000000000000000000" pitchFamily="2" charset="2"/>
                  <a:buChar char="l"/>
                </a:pP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51" t="-1938" r="-2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06700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004" name="Rectangle 4"/>
          <p:cNvSpPr>
            <a:spLocks noChangeArrowheads="1"/>
          </p:cNvSpPr>
          <p:nvPr/>
        </p:nvSpPr>
        <p:spPr bwMode="auto">
          <a:xfrm>
            <a:off x="321276" y="1001391"/>
            <a:ext cx="8254399" cy="44642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none" anchor="t" anchorCtr="0"/>
          <a:lstStyle>
            <a:lvl1pPr marL="4572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9144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3716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8288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2860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indent="0"/>
            <a:r>
              <a:rPr kumimoji="0" lang="zh-CN" altLang="en-US" sz="2000" dirty="0">
                <a:solidFill>
                  <a:srgbClr val="CC0000"/>
                </a:solidFill>
                <a:ea typeface="+mn-ea"/>
                <a:cs typeface="Times New Roman" panose="02020603050405020304" pitchFamily="18" charset="0"/>
              </a:rPr>
              <a:t>例：</a:t>
            </a:r>
            <a:r>
              <a:rPr kumimoji="0" lang="zh-CN" altLang="en-US" sz="2000" dirty="0">
                <a:solidFill>
                  <a:srgbClr val="080808"/>
                </a:solidFill>
                <a:ea typeface="+mn-ea"/>
                <a:cs typeface="Times New Roman" panose="02020603050405020304" pitchFamily="18" charset="0"/>
              </a:rPr>
              <a:t>表达式 </a:t>
            </a:r>
            <a:r>
              <a:rPr kumimoji="0" lang="en-US" altLang="zh-CN" sz="2000" dirty="0">
                <a:solidFill>
                  <a:srgbClr val="006600"/>
                </a:solidFill>
                <a:ea typeface="+mn-ea"/>
                <a:cs typeface="Times New Roman" panose="02020603050405020304" pitchFamily="18" charset="0"/>
              </a:rPr>
              <a:t>5&gt;3 </a:t>
            </a:r>
            <a:r>
              <a:rPr kumimoji="0" lang="en-US" altLang="zh-CN" sz="2000" dirty="0">
                <a:solidFill>
                  <a:srgbClr val="7030A0"/>
                </a:solidFill>
                <a:ea typeface="+mn-ea"/>
                <a:cs typeface="Times New Roman" panose="02020603050405020304" pitchFamily="18" charset="0"/>
              </a:rPr>
              <a:t>&amp;&amp;</a:t>
            </a:r>
            <a:r>
              <a:rPr kumimoji="0" lang="en-US" altLang="zh-CN" sz="2000" dirty="0">
                <a:solidFill>
                  <a:srgbClr val="006600"/>
                </a:solidFill>
                <a:ea typeface="+mn-ea"/>
                <a:cs typeface="Times New Roman" panose="02020603050405020304" pitchFamily="18" charset="0"/>
              </a:rPr>
              <a:t> 8&lt;4 - !0 </a:t>
            </a:r>
            <a:r>
              <a:rPr kumimoji="0" lang="zh-CN" altLang="en-US" sz="2000" dirty="0">
                <a:solidFill>
                  <a:srgbClr val="080808"/>
                </a:solidFill>
                <a:ea typeface="+mn-ea"/>
                <a:cs typeface="Times New Roman" panose="02020603050405020304" pitchFamily="18" charset="0"/>
              </a:rPr>
              <a:t>的值是多少？</a:t>
            </a:r>
            <a:r>
              <a:rPr kumimoji="0" lang="en-US" altLang="zh-CN" sz="2000" dirty="0">
                <a:solidFill>
                  <a:srgbClr val="080808"/>
                </a:solidFill>
                <a:ea typeface="+mn-ea"/>
                <a:cs typeface="Times New Roman" panose="02020603050405020304" pitchFamily="18" charset="0"/>
              </a:rPr>
              <a:t>                   </a:t>
            </a:r>
          </a:p>
          <a:p>
            <a:pPr marL="0" indent="0"/>
            <a:r>
              <a:rPr kumimoji="0" lang="zh-CN" altLang="en-US" sz="2000" dirty="0">
                <a:solidFill>
                  <a:srgbClr val="080808"/>
                </a:solidFill>
                <a:ea typeface="+mn-ea"/>
                <a:cs typeface="Times New Roman" panose="02020603050405020304" pitchFamily="18" charset="0"/>
              </a:rPr>
              <a:t>注</a:t>
            </a:r>
            <a:r>
              <a:rPr kumimoji="0" lang="en-US" altLang="zh-CN" sz="2000" dirty="0">
                <a:solidFill>
                  <a:srgbClr val="080808"/>
                </a:solidFill>
                <a:ea typeface="+mn-ea"/>
                <a:cs typeface="Times New Roman" panose="02020603050405020304" pitchFamily="18" charset="0"/>
              </a:rPr>
              <a:t>:</a:t>
            </a:r>
          </a:p>
          <a:p>
            <a:pPr marL="0" indent="0"/>
            <a:r>
              <a:rPr lang="zh-CN" altLang="en-US" sz="2000" dirty="0">
                <a:solidFill>
                  <a:srgbClr val="0303DF"/>
                </a:solidFill>
                <a:ea typeface="+mn-ea"/>
                <a:cs typeface="Times New Roman" panose="02020603050405020304" pitchFamily="18" charset="0"/>
              </a:rPr>
              <a:t>    </a:t>
            </a:r>
            <a:r>
              <a:rPr lang="zh-CN" altLang="en-US" sz="1800" dirty="0">
                <a:solidFill>
                  <a:srgbClr val="0303DF"/>
                </a:solidFill>
                <a:ea typeface="+mn-ea"/>
                <a:cs typeface="Times New Roman" panose="02020603050405020304" pitchFamily="18" charset="0"/>
              </a:rPr>
              <a:t>逻辑运算符“</a:t>
            </a:r>
            <a:r>
              <a:rPr lang="en-US" altLang="zh-CN" sz="1800" dirty="0">
                <a:solidFill>
                  <a:srgbClr val="006600"/>
                </a:solidFill>
                <a:ea typeface="+mn-ea"/>
                <a:cs typeface="Times New Roman" panose="02020603050405020304" pitchFamily="18" charset="0"/>
              </a:rPr>
              <a:t>&amp;&amp;</a:t>
            </a:r>
            <a:r>
              <a:rPr lang="en-US" altLang="zh-CN" sz="1800" dirty="0">
                <a:solidFill>
                  <a:srgbClr val="0303DF"/>
                </a:solidFill>
                <a:ea typeface="+mn-ea"/>
                <a:cs typeface="Times New Roman" panose="02020603050405020304" pitchFamily="18" charset="0"/>
              </a:rPr>
              <a:t>”</a:t>
            </a:r>
            <a:r>
              <a:rPr lang="zh-CN" altLang="en-US" sz="1800" dirty="0">
                <a:solidFill>
                  <a:srgbClr val="0303DF"/>
                </a:solidFill>
                <a:ea typeface="+mn-ea"/>
                <a:cs typeface="Times New Roman" panose="02020603050405020304" pitchFamily="18" charset="0"/>
              </a:rPr>
              <a:t>和“</a:t>
            </a:r>
            <a:r>
              <a:rPr lang="en-US" altLang="zh-CN" sz="1800" dirty="0">
                <a:solidFill>
                  <a:srgbClr val="006600"/>
                </a:solidFill>
                <a:ea typeface="+mn-ea"/>
                <a:cs typeface="Times New Roman" panose="02020603050405020304" pitchFamily="18" charset="0"/>
              </a:rPr>
              <a:t>||</a:t>
            </a:r>
            <a:r>
              <a:rPr lang="en-US" altLang="zh-CN" sz="1800" dirty="0">
                <a:solidFill>
                  <a:srgbClr val="0303DF"/>
                </a:solidFill>
                <a:ea typeface="+mn-ea"/>
                <a:cs typeface="Times New Roman" panose="02020603050405020304" pitchFamily="18" charset="0"/>
              </a:rPr>
              <a:t>”</a:t>
            </a:r>
            <a:r>
              <a:rPr lang="zh-CN" altLang="en-US" sz="1800" dirty="0">
                <a:solidFill>
                  <a:srgbClr val="FF0000"/>
                </a:solidFill>
                <a:ea typeface="+mn-ea"/>
                <a:cs typeface="Times New Roman" panose="02020603050405020304" pitchFamily="18" charset="0"/>
              </a:rPr>
              <a:t>低于</a:t>
            </a:r>
            <a:r>
              <a:rPr lang="zh-CN" altLang="en-US" sz="1800" dirty="0">
                <a:solidFill>
                  <a:srgbClr val="006600"/>
                </a:solidFill>
                <a:ea typeface="+mn-ea"/>
                <a:cs typeface="Times New Roman" panose="02020603050405020304" pitchFamily="18" charset="0"/>
              </a:rPr>
              <a:t>关系运算符</a:t>
            </a:r>
            <a:r>
              <a:rPr lang="zh-CN" altLang="en-US" sz="1800" dirty="0">
                <a:solidFill>
                  <a:srgbClr val="0303DF"/>
                </a:solidFill>
                <a:ea typeface="+mn-ea"/>
                <a:cs typeface="Times New Roman" panose="02020603050405020304" pitchFamily="18" charset="0"/>
              </a:rPr>
              <a:t>，“</a:t>
            </a:r>
            <a:r>
              <a:rPr lang="en-US" altLang="zh-CN" sz="1800" dirty="0">
                <a:solidFill>
                  <a:srgbClr val="006600"/>
                </a:solidFill>
                <a:ea typeface="+mn-ea"/>
                <a:cs typeface="Times New Roman" panose="02020603050405020304" pitchFamily="18" charset="0"/>
              </a:rPr>
              <a:t>!</a:t>
            </a:r>
            <a:r>
              <a:rPr lang="en-US" altLang="zh-CN" sz="1800" dirty="0">
                <a:solidFill>
                  <a:srgbClr val="0303DF"/>
                </a:solidFill>
                <a:ea typeface="+mn-ea"/>
                <a:cs typeface="Times New Roman" panose="02020603050405020304" pitchFamily="18" charset="0"/>
              </a:rPr>
              <a:t>”</a:t>
            </a:r>
            <a:r>
              <a:rPr lang="zh-CN" altLang="en-US" sz="1800" dirty="0">
                <a:solidFill>
                  <a:srgbClr val="FF0000"/>
                </a:solidFill>
                <a:ea typeface="+mn-ea"/>
                <a:cs typeface="Times New Roman" panose="02020603050405020304" pitchFamily="18" charset="0"/>
              </a:rPr>
              <a:t>高于</a:t>
            </a:r>
            <a:r>
              <a:rPr lang="zh-CN" altLang="en-US" sz="1800" dirty="0">
                <a:solidFill>
                  <a:srgbClr val="006600"/>
                </a:solidFill>
                <a:ea typeface="+mn-ea"/>
                <a:cs typeface="Times New Roman" panose="02020603050405020304" pitchFamily="18" charset="0"/>
              </a:rPr>
              <a:t>算术运算符</a:t>
            </a:r>
            <a:r>
              <a:rPr lang="en-US" altLang="zh-CN" sz="1800" dirty="0">
                <a:solidFill>
                  <a:srgbClr val="006600"/>
                </a:solidFill>
                <a:ea typeface="+mn-ea"/>
                <a:cs typeface="Times New Roman" panose="02020603050405020304" pitchFamily="18" charset="0"/>
              </a:rPr>
              <a:t>)</a:t>
            </a:r>
            <a:r>
              <a:rPr lang="zh-CN" altLang="en-US" sz="1800" dirty="0">
                <a:solidFill>
                  <a:srgbClr val="006600"/>
                </a:solidFill>
                <a:ea typeface="+mn-ea"/>
                <a:cs typeface="Times New Roman" panose="02020603050405020304" pitchFamily="18" charset="0"/>
              </a:rPr>
              <a:t>；</a:t>
            </a:r>
          </a:p>
          <a:p>
            <a:r>
              <a:rPr kumimoji="0" lang="en-US" altLang="zh-CN" sz="1800" dirty="0">
                <a:solidFill>
                  <a:srgbClr val="080808"/>
                </a:solidFill>
                <a:ea typeface="+mn-ea"/>
                <a:cs typeface="Times New Roman" panose="02020603050405020304" pitchFamily="18" charset="0"/>
              </a:rPr>
              <a:t>    </a:t>
            </a:r>
            <a:r>
              <a:rPr lang="zh-CN" altLang="en-US" sz="1800" dirty="0">
                <a:solidFill>
                  <a:srgbClr val="7030A0"/>
                </a:solidFill>
                <a:ea typeface="+mn-ea"/>
                <a:cs typeface="Times New Roman" panose="02020603050405020304" pitchFamily="18" charset="0"/>
              </a:rPr>
              <a:t>关系运算符</a:t>
            </a:r>
            <a:r>
              <a:rPr lang="zh-CN" altLang="en-US" sz="1800" dirty="0">
                <a:solidFill>
                  <a:srgbClr val="080808"/>
                </a:solidFill>
                <a:ea typeface="+mn-ea"/>
                <a:cs typeface="Times New Roman" panose="02020603050405020304" pitchFamily="18" charset="0"/>
              </a:rPr>
              <a:t>的优先级</a:t>
            </a:r>
            <a:r>
              <a:rPr lang="zh-CN" altLang="en-US" sz="1800" b="1" dirty="0">
                <a:solidFill>
                  <a:srgbClr val="C00000"/>
                </a:solidFill>
                <a:ea typeface="+mn-ea"/>
                <a:cs typeface="Times New Roman" panose="02020603050405020304" pitchFamily="18" charset="0"/>
              </a:rPr>
              <a:t>低于</a:t>
            </a:r>
            <a:r>
              <a:rPr lang="zh-CN" altLang="en-US" sz="1800" dirty="0">
                <a:solidFill>
                  <a:srgbClr val="006600"/>
                </a:solidFill>
                <a:ea typeface="+mn-ea"/>
                <a:cs typeface="Times New Roman" panose="02020603050405020304" pitchFamily="18" charset="0"/>
              </a:rPr>
              <a:t>算术运算符</a:t>
            </a:r>
            <a:r>
              <a:rPr kumimoji="0" lang="zh-CN" altLang="en-US" sz="1800" dirty="0">
                <a:solidFill>
                  <a:srgbClr val="080808"/>
                </a:solidFill>
                <a:ea typeface="+mn-ea"/>
                <a:cs typeface="Times New Roman" panose="02020603050405020304" pitchFamily="18" charset="0"/>
              </a:rPr>
              <a:t>；</a:t>
            </a:r>
            <a:endParaRPr kumimoji="0" lang="en-US" altLang="zh-CN" sz="1800" dirty="0">
              <a:solidFill>
                <a:srgbClr val="080808"/>
              </a:solidFill>
              <a:ea typeface="+mn-ea"/>
              <a:cs typeface="Times New Roman" panose="02020603050405020304" pitchFamily="18" charset="0"/>
            </a:endParaRPr>
          </a:p>
          <a:p>
            <a:endParaRPr kumimoji="0" lang="zh-CN" altLang="en-US" dirty="0">
              <a:solidFill>
                <a:srgbClr val="080808"/>
              </a:solidFill>
              <a:ea typeface="+mn-ea"/>
              <a:cs typeface="Times New Roman" panose="02020603050405020304" pitchFamily="18" charset="0"/>
            </a:endParaRPr>
          </a:p>
          <a:p>
            <a:r>
              <a:rPr kumimoji="0" lang="zh-CN" altLang="en-US" dirty="0">
                <a:solidFill>
                  <a:srgbClr val="080808"/>
                </a:solidFill>
                <a:ea typeface="+mn-ea"/>
                <a:cs typeface="Times New Roman" panose="02020603050405020304" pitchFamily="18" charset="0"/>
              </a:rPr>
              <a:t>		</a:t>
            </a:r>
          </a:p>
          <a:p>
            <a:r>
              <a:rPr kumimoji="0" lang="zh-CN" altLang="en-US" sz="2800" dirty="0">
                <a:solidFill>
                  <a:srgbClr val="080808"/>
                </a:solidFill>
                <a:ea typeface="+mn-ea"/>
                <a:cs typeface="Times New Roman" panose="02020603050405020304" pitchFamily="18" charset="0"/>
              </a:rPr>
              <a:t>		 		</a:t>
            </a:r>
          </a:p>
          <a:p>
            <a:r>
              <a:rPr kumimoji="0" lang="zh-CN" altLang="en-US" sz="2800" dirty="0">
                <a:solidFill>
                  <a:srgbClr val="080808"/>
                </a:solidFill>
                <a:ea typeface="+mn-ea"/>
                <a:cs typeface="Times New Roman" panose="02020603050405020304" pitchFamily="18" charset="0"/>
              </a:rPr>
              <a:t>		</a:t>
            </a:r>
          </a:p>
          <a:p>
            <a:r>
              <a:rPr kumimoji="0" lang="zh-CN" altLang="en-US" sz="2800" dirty="0">
                <a:solidFill>
                  <a:srgbClr val="080808"/>
                </a:solidFill>
                <a:ea typeface="+mn-ea"/>
                <a:cs typeface="Times New Roman" panose="02020603050405020304" pitchFamily="18" charset="0"/>
              </a:rPr>
              <a:t>		</a:t>
            </a:r>
          </a:p>
          <a:p>
            <a:r>
              <a:rPr kumimoji="0" lang="zh-CN" altLang="en-US" sz="2800" dirty="0">
                <a:solidFill>
                  <a:srgbClr val="080808"/>
                </a:solidFill>
                <a:ea typeface="+mn-ea"/>
                <a:cs typeface="Times New Roman" panose="02020603050405020304" pitchFamily="18" charset="0"/>
              </a:rPr>
              <a:t>    </a:t>
            </a:r>
          </a:p>
        </p:txBody>
      </p:sp>
      <p:sp>
        <p:nvSpPr>
          <p:cNvPr id="640006" name="AutoShape 6"/>
          <p:cNvSpPr>
            <a:spLocks noChangeArrowheads="1"/>
          </p:cNvSpPr>
          <p:nvPr/>
        </p:nvSpPr>
        <p:spPr bwMode="auto">
          <a:xfrm>
            <a:off x="3419475" y="4211718"/>
            <a:ext cx="2232025" cy="9144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CN" sz="2000">
                <a:solidFill>
                  <a:srgbClr val="080808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1&amp;&amp;0</a:t>
            </a:r>
            <a:r>
              <a:rPr lang="zh-CN" altLang="en-US" sz="2000">
                <a:solidFill>
                  <a:srgbClr val="080808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逻辑值为</a:t>
            </a:r>
            <a:r>
              <a:rPr lang="en-US" altLang="zh-CN" sz="2000">
                <a:solidFill>
                  <a:srgbClr val="080808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0</a:t>
            </a:r>
          </a:p>
        </p:txBody>
      </p:sp>
      <p:sp>
        <p:nvSpPr>
          <p:cNvPr id="640007" name="AutoShape 7"/>
          <p:cNvSpPr>
            <a:spLocks noChangeArrowheads="1"/>
          </p:cNvSpPr>
          <p:nvPr/>
        </p:nvSpPr>
        <p:spPr bwMode="auto">
          <a:xfrm>
            <a:off x="6011863" y="4138693"/>
            <a:ext cx="1944687" cy="9144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CN" sz="2000">
                <a:solidFill>
                  <a:srgbClr val="080808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8&lt;3</a:t>
            </a:r>
            <a:r>
              <a:rPr lang="zh-CN" altLang="en-US" sz="2000">
                <a:solidFill>
                  <a:srgbClr val="080808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逻辑值为</a:t>
            </a:r>
            <a:r>
              <a:rPr lang="en-US" altLang="zh-CN" sz="2000">
                <a:solidFill>
                  <a:srgbClr val="080808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0</a:t>
            </a:r>
          </a:p>
        </p:txBody>
      </p:sp>
      <p:sp>
        <p:nvSpPr>
          <p:cNvPr id="640008" name="AutoShape 8"/>
          <p:cNvSpPr>
            <a:spLocks noChangeArrowheads="1"/>
          </p:cNvSpPr>
          <p:nvPr/>
        </p:nvSpPr>
        <p:spPr bwMode="auto">
          <a:xfrm>
            <a:off x="3620295" y="2648030"/>
            <a:ext cx="1943100" cy="9144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CN" sz="2000" dirty="0">
                <a:solidFill>
                  <a:srgbClr val="080808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4-1</a:t>
            </a:r>
            <a:r>
              <a:rPr lang="zh-CN" altLang="en-US" sz="2000" dirty="0">
                <a:solidFill>
                  <a:srgbClr val="080808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值为</a:t>
            </a:r>
            <a:r>
              <a:rPr lang="en-US" altLang="zh-CN" sz="2000" dirty="0">
                <a:solidFill>
                  <a:srgbClr val="080808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3</a:t>
            </a:r>
          </a:p>
        </p:txBody>
      </p:sp>
      <p:sp>
        <p:nvSpPr>
          <p:cNvPr id="640009" name="AutoShape 9"/>
          <p:cNvSpPr>
            <a:spLocks noChangeArrowheads="1"/>
          </p:cNvSpPr>
          <p:nvPr/>
        </p:nvSpPr>
        <p:spPr bwMode="auto">
          <a:xfrm>
            <a:off x="900113" y="2674224"/>
            <a:ext cx="1944687" cy="9144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CN" sz="2000" dirty="0">
                <a:solidFill>
                  <a:srgbClr val="080808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!0</a:t>
            </a:r>
            <a:r>
              <a:rPr lang="zh-CN" altLang="en-US" sz="2000" dirty="0">
                <a:solidFill>
                  <a:srgbClr val="080808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逻辑值为</a:t>
            </a:r>
            <a:r>
              <a:rPr lang="en-US" altLang="zh-CN" sz="2000" dirty="0">
                <a:solidFill>
                  <a:srgbClr val="080808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640010" name="AutoShape 10"/>
          <p:cNvSpPr>
            <a:spLocks noChangeArrowheads="1"/>
          </p:cNvSpPr>
          <p:nvPr/>
        </p:nvSpPr>
        <p:spPr bwMode="auto">
          <a:xfrm>
            <a:off x="6102747" y="2636983"/>
            <a:ext cx="1944687" cy="9144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CN" sz="2000" dirty="0">
                <a:solidFill>
                  <a:srgbClr val="080808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5&gt;3</a:t>
            </a:r>
            <a:r>
              <a:rPr lang="zh-CN" altLang="en-US" sz="2000" dirty="0">
                <a:solidFill>
                  <a:srgbClr val="080808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逻辑值为</a:t>
            </a:r>
            <a:r>
              <a:rPr lang="en-US" altLang="zh-CN" sz="2000" dirty="0">
                <a:solidFill>
                  <a:srgbClr val="080808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640011" name="AutoShape 11"/>
          <p:cNvSpPr>
            <a:spLocks noChangeArrowheads="1"/>
          </p:cNvSpPr>
          <p:nvPr/>
        </p:nvSpPr>
        <p:spPr bwMode="auto">
          <a:xfrm>
            <a:off x="2843213" y="2987755"/>
            <a:ext cx="720725" cy="287338"/>
          </a:xfrm>
          <a:prstGeom prst="rightArrow">
            <a:avLst>
              <a:gd name="adj1" fmla="val 50000"/>
              <a:gd name="adj2" fmla="val 62707"/>
            </a:avLst>
          </a:prstGeom>
          <a:solidFill>
            <a:srgbClr val="FFFF00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2000">
              <a:solidFill>
                <a:srgbClr val="080808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640012" name="AutoShape 12"/>
          <p:cNvSpPr>
            <a:spLocks noChangeArrowheads="1"/>
          </p:cNvSpPr>
          <p:nvPr/>
        </p:nvSpPr>
        <p:spPr bwMode="auto">
          <a:xfrm>
            <a:off x="5608241" y="2987755"/>
            <a:ext cx="431800" cy="287338"/>
          </a:xfrm>
          <a:prstGeom prst="rightArrow">
            <a:avLst>
              <a:gd name="adj1" fmla="val 50000"/>
              <a:gd name="adj2" fmla="val 37569"/>
            </a:avLst>
          </a:prstGeom>
          <a:solidFill>
            <a:srgbClr val="FFFF00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2000">
              <a:solidFill>
                <a:srgbClr val="080808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640014" name="AutoShape 14"/>
          <p:cNvSpPr>
            <a:spLocks noChangeArrowheads="1"/>
          </p:cNvSpPr>
          <p:nvPr/>
        </p:nvSpPr>
        <p:spPr bwMode="auto">
          <a:xfrm>
            <a:off x="6948488" y="3562430"/>
            <a:ext cx="287337" cy="576263"/>
          </a:xfrm>
          <a:prstGeom prst="downArrow">
            <a:avLst>
              <a:gd name="adj1" fmla="val 50000"/>
              <a:gd name="adj2" fmla="val 50138"/>
            </a:avLst>
          </a:prstGeom>
          <a:solidFill>
            <a:srgbClr val="FFFF00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2000">
              <a:solidFill>
                <a:srgbClr val="080808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640015" name="AutoShape 15"/>
          <p:cNvSpPr>
            <a:spLocks noChangeArrowheads="1"/>
          </p:cNvSpPr>
          <p:nvPr/>
        </p:nvSpPr>
        <p:spPr bwMode="auto">
          <a:xfrm>
            <a:off x="5651500" y="4570493"/>
            <a:ext cx="360363" cy="217487"/>
          </a:xfrm>
          <a:prstGeom prst="leftArrow">
            <a:avLst>
              <a:gd name="adj1" fmla="val 50000"/>
              <a:gd name="adj2" fmla="val 41424"/>
            </a:avLst>
          </a:prstGeom>
          <a:solidFill>
            <a:srgbClr val="FFFF00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2000">
              <a:solidFill>
                <a:srgbClr val="080808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640016" name="Rectangle 16"/>
          <p:cNvSpPr>
            <a:spLocks noChangeArrowheads="1"/>
          </p:cNvSpPr>
          <p:nvPr/>
        </p:nvSpPr>
        <p:spPr bwMode="auto">
          <a:xfrm>
            <a:off x="755650" y="4211718"/>
            <a:ext cx="2138363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zh-CN" altLang="en-US" sz="2000" dirty="0">
                <a:solidFill>
                  <a:srgbClr val="0000CC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表达式值为</a:t>
            </a:r>
            <a:r>
              <a:rPr lang="en-US" altLang="zh-CN" sz="2000" dirty="0">
                <a:solidFill>
                  <a:srgbClr val="0000CC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0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rgbClr val="7030A0"/>
                </a:solidFill>
              </a:rPr>
              <a:t>自学：</a:t>
            </a:r>
            <a:r>
              <a:rPr lang="zh-CN" altLang="en-US" dirty="0" smtClean="0"/>
              <a:t>关于</a:t>
            </a:r>
            <a:r>
              <a:rPr lang="zh-CN" altLang="en-US" dirty="0"/>
              <a:t>逻辑运算符的优先级</a:t>
            </a:r>
          </a:p>
        </p:txBody>
      </p:sp>
    </p:spTree>
    <p:extLst>
      <p:ext uri="{BB962C8B-B14F-4D97-AF65-F5344CB8AC3E}">
        <p14:creationId xmlns:p14="http://schemas.microsoft.com/office/powerpoint/2010/main" val="2651024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400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400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6400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400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400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400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400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400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400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400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400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6400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400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6400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6400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6400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6400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6400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 nodeType="withGroup">
                            <p:stCondLst>
                              <p:cond delay="1000"/>
                            </p:stCondLst>
                            <p:childTnLst>
                              <p:par>
                                <p:cTn id="44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6400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6400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6400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6400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6400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6400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 nodeType="withGroup">
                            <p:stCondLst>
                              <p:cond delay="1000"/>
                            </p:stCondLst>
                            <p:childTnLst>
                              <p:par>
                                <p:cTn id="57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6400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6400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6400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6400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6400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6400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0006" grpId="0" animBg="1"/>
      <p:bldP spid="640007" grpId="0" animBg="1"/>
      <p:bldP spid="640008" grpId="0" animBg="1"/>
      <p:bldP spid="640009" grpId="0" animBg="1"/>
      <p:bldP spid="640010" grpId="0" animBg="1"/>
      <p:bldP spid="640011" grpId="0" animBg="1"/>
      <p:bldP spid="640012" grpId="0" animBg="1"/>
      <p:bldP spid="640014" grpId="0" animBg="1"/>
      <p:bldP spid="640015" grpId="0" animBg="1"/>
      <p:bldP spid="640016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FF0000"/>
                </a:solidFill>
              </a:rPr>
              <a:t>强烈建议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dirty="0">
                <a:solidFill>
                  <a:srgbClr val="7030A0"/>
                </a:solidFill>
              </a:rPr>
              <a:t>书写逻辑表达式时</a:t>
            </a:r>
            <a:r>
              <a:rPr lang="zh-CN" altLang="en-US" sz="2000" dirty="0">
                <a:solidFill>
                  <a:srgbClr val="FF0000"/>
                </a:solidFill>
              </a:rPr>
              <a:t>，不要依赖它们的优先级，最好利用</a:t>
            </a:r>
            <a:r>
              <a:rPr lang="en-US" altLang="zh-CN" sz="2000" dirty="0">
                <a:solidFill>
                  <a:srgbClr val="0000CC"/>
                </a:solidFill>
              </a:rPr>
              <a:t>( )</a:t>
            </a:r>
            <a:r>
              <a:rPr lang="zh-CN" altLang="en-US" sz="2000" dirty="0">
                <a:solidFill>
                  <a:srgbClr val="FF0000"/>
                </a:solidFill>
              </a:rPr>
              <a:t>对运算顺序</a:t>
            </a:r>
            <a:r>
              <a:rPr lang="zh-CN" altLang="en-US" sz="2000" dirty="0" smtClean="0">
                <a:solidFill>
                  <a:srgbClr val="FF0000"/>
                </a:solidFill>
              </a:rPr>
              <a:t>加以清晰、明了地表达；</a:t>
            </a:r>
            <a:endParaRPr lang="en-US" altLang="zh-CN" sz="2000" dirty="0">
              <a:solidFill>
                <a:srgbClr val="FF00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dirty="0">
                <a:solidFill>
                  <a:srgbClr val="000000"/>
                </a:solidFill>
              </a:rPr>
              <a:t>提高程序的可读性；</a:t>
            </a:r>
            <a:endParaRPr lang="en-US" altLang="zh-CN" sz="2000" dirty="0">
              <a:solidFill>
                <a:srgbClr val="0000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dirty="0">
                <a:solidFill>
                  <a:srgbClr val="000000"/>
                </a:solidFill>
              </a:rPr>
              <a:t>便于排查错误；</a:t>
            </a:r>
            <a:endParaRPr lang="en-US" altLang="zh-CN" sz="2000" dirty="0">
              <a:solidFill>
                <a:srgbClr val="0000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zh-CN" sz="2000" dirty="0">
              <a:solidFill>
                <a:srgbClr val="FF00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dirty="0">
                <a:solidFill>
                  <a:srgbClr val="006600"/>
                </a:solidFill>
              </a:rPr>
              <a:t>如：</a:t>
            </a:r>
            <a:r>
              <a:rPr lang="en-US" altLang="zh-CN" sz="2000" dirty="0">
                <a:solidFill>
                  <a:srgbClr val="006600"/>
                </a:solidFill>
              </a:rPr>
              <a:t>(5&gt;3) &amp;&amp; (8&lt;(4 – (!0)))</a:t>
            </a:r>
            <a:r>
              <a:rPr lang="zh-CN" altLang="en-US" sz="2000" dirty="0">
                <a:solidFill>
                  <a:srgbClr val="006600"/>
                </a:solidFill>
              </a:rPr>
              <a:t>，运算顺序及结果一目了然；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3075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F34827C-BC7C-41F5-B801-189D391B5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试判断下列表达式的值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6103359-984A-42BD-882D-E99D92CC915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buNone/>
            </a:pPr>
            <a:r>
              <a:rPr lang="en-US" altLang="zh-CN" dirty="0">
                <a:solidFill>
                  <a:srgbClr val="000000"/>
                </a:solidFill>
              </a:rPr>
              <a:t>1&lt;2</a:t>
            </a:r>
          </a:p>
          <a:p>
            <a:pPr>
              <a:buNone/>
            </a:pPr>
            <a:r>
              <a:rPr lang="en-US" altLang="zh-CN" dirty="0">
                <a:solidFill>
                  <a:srgbClr val="000000"/>
                </a:solidFill>
              </a:rPr>
              <a:t>0&amp;&amp;1</a:t>
            </a:r>
          </a:p>
          <a:p>
            <a:pPr>
              <a:buNone/>
            </a:pPr>
            <a:r>
              <a:rPr lang="en-US" altLang="zh-CN" dirty="0">
                <a:solidFill>
                  <a:srgbClr val="000000"/>
                </a:solidFill>
              </a:rPr>
              <a:t>6!=6 &amp;&amp; 6, </a:t>
            </a:r>
            <a:r>
              <a:rPr lang="zh-CN" altLang="en-US" dirty="0">
                <a:solidFill>
                  <a:srgbClr val="000000"/>
                </a:solidFill>
              </a:rPr>
              <a:t>即</a:t>
            </a:r>
            <a:r>
              <a:rPr lang="en-US" altLang="zh-CN" dirty="0">
                <a:solidFill>
                  <a:srgbClr val="000000"/>
                </a:solidFill>
              </a:rPr>
              <a:t> (6!=6 )&amp;&amp;6</a:t>
            </a:r>
          </a:p>
          <a:p>
            <a:pPr>
              <a:buNone/>
            </a:pPr>
            <a:r>
              <a:rPr lang="en-US" altLang="zh-CN" dirty="0">
                <a:solidFill>
                  <a:srgbClr val="000000"/>
                </a:solidFill>
              </a:rPr>
              <a:t>7+8= =15 ,  </a:t>
            </a:r>
            <a:r>
              <a:rPr lang="zh-CN" altLang="en-US" dirty="0">
                <a:solidFill>
                  <a:srgbClr val="000000"/>
                </a:solidFill>
              </a:rPr>
              <a:t>即 </a:t>
            </a:r>
            <a:r>
              <a:rPr lang="en-US" altLang="zh-CN" dirty="0">
                <a:solidFill>
                  <a:srgbClr val="000000"/>
                </a:solidFill>
              </a:rPr>
              <a:t>(7+8) = = 15</a:t>
            </a:r>
          </a:p>
          <a:p>
            <a:pPr>
              <a:buNone/>
            </a:pPr>
            <a:r>
              <a:rPr lang="en-US" altLang="zh-CN" dirty="0">
                <a:solidFill>
                  <a:srgbClr val="000000"/>
                </a:solidFill>
              </a:rPr>
              <a:t>!0 &amp;&amp; 1,    </a:t>
            </a:r>
            <a:r>
              <a:rPr lang="zh-CN" altLang="en-US" dirty="0">
                <a:solidFill>
                  <a:srgbClr val="000000"/>
                </a:solidFill>
              </a:rPr>
              <a:t>即 </a:t>
            </a:r>
            <a:r>
              <a:rPr lang="en-US" altLang="zh-CN" dirty="0">
                <a:solidFill>
                  <a:srgbClr val="000000"/>
                </a:solidFill>
              </a:rPr>
              <a:t>(!0) &amp;&amp; 1</a:t>
            </a:r>
          </a:p>
          <a:p>
            <a:pPr>
              <a:buNone/>
            </a:pPr>
            <a:r>
              <a:rPr lang="en-US" altLang="zh-CN" dirty="0">
                <a:solidFill>
                  <a:srgbClr val="000000"/>
                </a:solidFill>
              </a:rPr>
              <a:t>6 || 0</a:t>
            </a:r>
          </a:p>
          <a:p>
            <a:pPr>
              <a:buNone/>
            </a:pPr>
            <a:r>
              <a:rPr lang="en-US" altLang="zh-CN" dirty="0">
                <a:solidFill>
                  <a:srgbClr val="000000"/>
                </a:solidFill>
              </a:rPr>
              <a:t>!7</a:t>
            </a:r>
            <a:endParaRPr lang="zh-CN" altLang="en-US" dirty="0">
              <a:solidFill>
                <a:srgbClr val="000000"/>
              </a:solidFill>
            </a:endParaRP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DE3E73F-D87C-4A76-AEE5-15D232FC06E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>
              <a:buNone/>
            </a:pPr>
            <a:r>
              <a:rPr lang="en-US" altLang="zh-CN" dirty="0">
                <a:solidFill>
                  <a:srgbClr val="000000"/>
                </a:solidFill>
              </a:rPr>
              <a:t>false</a:t>
            </a:r>
            <a:r>
              <a:rPr lang="zh-CN" altLang="en-US" dirty="0">
                <a:solidFill>
                  <a:srgbClr val="000000"/>
                </a:solidFill>
              </a:rPr>
              <a:t>，</a:t>
            </a:r>
            <a:r>
              <a:rPr lang="en-US" altLang="zh-CN" dirty="0">
                <a:solidFill>
                  <a:srgbClr val="000000"/>
                </a:solidFill>
              </a:rPr>
              <a:t>0</a:t>
            </a:r>
          </a:p>
          <a:p>
            <a:pPr>
              <a:buNone/>
            </a:pPr>
            <a:r>
              <a:rPr lang="en-US" altLang="zh-CN" dirty="0">
                <a:solidFill>
                  <a:srgbClr val="000000"/>
                </a:solidFill>
              </a:rPr>
              <a:t>false</a:t>
            </a:r>
            <a:r>
              <a:rPr lang="zh-CN" altLang="en-US" dirty="0">
                <a:solidFill>
                  <a:srgbClr val="000000"/>
                </a:solidFill>
              </a:rPr>
              <a:t>，</a:t>
            </a:r>
            <a:r>
              <a:rPr lang="en-US" altLang="zh-CN" dirty="0">
                <a:solidFill>
                  <a:srgbClr val="000000"/>
                </a:solidFill>
              </a:rPr>
              <a:t>0</a:t>
            </a:r>
          </a:p>
          <a:p>
            <a:pPr>
              <a:buNone/>
            </a:pPr>
            <a:r>
              <a:rPr lang="en-US" altLang="zh-CN" dirty="0">
                <a:solidFill>
                  <a:srgbClr val="000000"/>
                </a:solidFill>
              </a:rPr>
              <a:t>false</a:t>
            </a:r>
            <a:r>
              <a:rPr lang="zh-CN" altLang="en-US" dirty="0">
                <a:solidFill>
                  <a:srgbClr val="000000"/>
                </a:solidFill>
              </a:rPr>
              <a:t>，</a:t>
            </a:r>
            <a:r>
              <a:rPr lang="en-US" altLang="zh-CN" dirty="0">
                <a:solidFill>
                  <a:srgbClr val="000000"/>
                </a:solidFill>
              </a:rPr>
              <a:t>0   </a:t>
            </a:r>
            <a:r>
              <a:rPr lang="en-US" altLang="zh-CN" sz="2000" dirty="0">
                <a:solidFill>
                  <a:srgbClr val="7030A0"/>
                </a:solidFill>
              </a:rPr>
              <a:t>// </a:t>
            </a:r>
            <a:r>
              <a:rPr lang="en-US" altLang="zh-CN" sz="2000" dirty="0" smtClean="0">
                <a:solidFill>
                  <a:srgbClr val="7030A0"/>
                </a:solidFill>
              </a:rPr>
              <a:t>!=</a:t>
            </a:r>
            <a:r>
              <a:rPr lang="zh-CN" altLang="en-US" sz="2000" dirty="0" smtClean="0">
                <a:solidFill>
                  <a:srgbClr val="7030A0"/>
                </a:solidFill>
              </a:rPr>
              <a:t>优先级高于</a:t>
            </a:r>
            <a:r>
              <a:rPr lang="en-US" altLang="zh-CN" sz="2000" dirty="0" smtClean="0">
                <a:solidFill>
                  <a:srgbClr val="7030A0"/>
                </a:solidFill>
              </a:rPr>
              <a:t>&amp;&amp;</a:t>
            </a:r>
            <a:endParaRPr lang="en-US" altLang="zh-CN" sz="2000" dirty="0">
              <a:solidFill>
                <a:srgbClr val="7030A0"/>
              </a:solidFill>
            </a:endParaRPr>
          </a:p>
          <a:p>
            <a:pPr>
              <a:buNone/>
            </a:pPr>
            <a:r>
              <a:rPr lang="en-US" altLang="zh-CN" dirty="0">
                <a:solidFill>
                  <a:srgbClr val="000000"/>
                </a:solidFill>
              </a:rPr>
              <a:t>true</a:t>
            </a:r>
            <a:r>
              <a:rPr lang="zh-CN" altLang="en-US" dirty="0">
                <a:solidFill>
                  <a:srgbClr val="000000"/>
                </a:solidFill>
              </a:rPr>
              <a:t>，</a:t>
            </a:r>
            <a:r>
              <a:rPr lang="en-US" altLang="zh-CN" dirty="0" smtClean="0">
                <a:solidFill>
                  <a:srgbClr val="000000"/>
                </a:solidFill>
              </a:rPr>
              <a:t>1    </a:t>
            </a:r>
            <a:r>
              <a:rPr lang="en-US" altLang="zh-CN" sz="2000" dirty="0" smtClean="0">
                <a:solidFill>
                  <a:srgbClr val="7030A0"/>
                </a:solidFill>
              </a:rPr>
              <a:t>// </a:t>
            </a:r>
            <a:r>
              <a:rPr lang="en-US" altLang="zh-CN" sz="2000" dirty="0">
                <a:solidFill>
                  <a:srgbClr val="7030A0"/>
                </a:solidFill>
              </a:rPr>
              <a:t>+</a:t>
            </a:r>
            <a:r>
              <a:rPr lang="zh-CN" altLang="en-US" sz="2000" dirty="0" smtClean="0">
                <a:solidFill>
                  <a:srgbClr val="7030A0"/>
                </a:solidFill>
              </a:rPr>
              <a:t>优先级</a:t>
            </a:r>
            <a:r>
              <a:rPr lang="zh-CN" altLang="en-US" sz="2000" dirty="0">
                <a:solidFill>
                  <a:srgbClr val="7030A0"/>
                </a:solidFill>
              </a:rPr>
              <a:t>高于</a:t>
            </a:r>
            <a:r>
              <a:rPr lang="en-US" altLang="zh-CN" sz="2000" dirty="0" smtClean="0">
                <a:solidFill>
                  <a:srgbClr val="7030A0"/>
                </a:solidFill>
              </a:rPr>
              <a:t>&amp;&amp;</a:t>
            </a:r>
            <a:endParaRPr lang="en-US" altLang="zh-CN" sz="2000" dirty="0">
              <a:solidFill>
                <a:srgbClr val="000000"/>
              </a:solidFill>
            </a:endParaRPr>
          </a:p>
          <a:p>
            <a:pPr>
              <a:buNone/>
            </a:pPr>
            <a:r>
              <a:rPr lang="en-US" altLang="zh-CN" dirty="0">
                <a:solidFill>
                  <a:srgbClr val="000000"/>
                </a:solidFill>
              </a:rPr>
              <a:t>true</a:t>
            </a:r>
            <a:r>
              <a:rPr lang="zh-CN" altLang="en-US" dirty="0">
                <a:solidFill>
                  <a:srgbClr val="000000"/>
                </a:solidFill>
              </a:rPr>
              <a:t>，</a:t>
            </a:r>
            <a:r>
              <a:rPr lang="en-US" altLang="zh-CN" dirty="0" smtClean="0">
                <a:solidFill>
                  <a:srgbClr val="000000"/>
                </a:solidFill>
              </a:rPr>
              <a:t>1    </a:t>
            </a:r>
            <a:r>
              <a:rPr lang="en-US" altLang="zh-CN" sz="2000" dirty="0">
                <a:solidFill>
                  <a:srgbClr val="7030A0"/>
                </a:solidFill>
              </a:rPr>
              <a:t>// </a:t>
            </a:r>
            <a:r>
              <a:rPr lang="en-US" altLang="zh-CN" sz="2000" dirty="0" smtClean="0">
                <a:solidFill>
                  <a:srgbClr val="7030A0"/>
                </a:solidFill>
              </a:rPr>
              <a:t>!</a:t>
            </a:r>
            <a:r>
              <a:rPr lang="zh-CN" altLang="en-US" sz="2000" dirty="0" smtClean="0">
                <a:solidFill>
                  <a:srgbClr val="7030A0"/>
                </a:solidFill>
              </a:rPr>
              <a:t>优先级</a:t>
            </a:r>
            <a:r>
              <a:rPr lang="zh-CN" altLang="en-US" sz="2000" dirty="0">
                <a:solidFill>
                  <a:srgbClr val="7030A0"/>
                </a:solidFill>
              </a:rPr>
              <a:t>高于</a:t>
            </a:r>
            <a:r>
              <a:rPr lang="en-US" altLang="zh-CN" sz="2000" dirty="0">
                <a:solidFill>
                  <a:srgbClr val="7030A0"/>
                </a:solidFill>
              </a:rPr>
              <a:t>&amp;&amp;</a:t>
            </a:r>
          </a:p>
          <a:p>
            <a:pPr>
              <a:buNone/>
            </a:pPr>
            <a:r>
              <a:rPr lang="en-US" altLang="zh-CN" dirty="0">
                <a:solidFill>
                  <a:srgbClr val="000000"/>
                </a:solidFill>
              </a:rPr>
              <a:t>true</a:t>
            </a:r>
            <a:r>
              <a:rPr lang="zh-CN" altLang="en-US" dirty="0">
                <a:solidFill>
                  <a:srgbClr val="000000"/>
                </a:solidFill>
              </a:rPr>
              <a:t>，</a:t>
            </a:r>
            <a:r>
              <a:rPr lang="en-US" altLang="zh-CN" dirty="0">
                <a:solidFill>
                  <a:srgbClr val="000000"/>
                </a:solidFill>
              </a:rPr>
              <a:t>1</a:t>
            </a:r>
          </a:p>
          <a:p>
            <a:pPr>
              <a:buNone/>
            </a:pPr>
            <a:r>
              <a:rPr lang="en-US" altLang="zh-CN" dirty="0">
                <a:solidFill>
                  <a:srgbClr val="000000"/>
                </a:solidFill>
              </a:rPr>
              <a:t>false</a:t>
            </a:r>
            <a:r>
              <a:rPr lang="zh-CN" altLang="en-US" dirty="0">
                <a:solidFill>
                  <a:srgbClr val="000000"/>
                </a:solidFill>
              </a:rPr>
              <a:t>，</a:t>
            </a:r>
            <a:r>
              <a:rPr lang="en-US" altLang="zh-CN" dirty="0">
                <a:solidFill>
                  <a:srgbClr val="000000"/>
                </a:solidFill>
              </a:rPr>
              <a:t>0</a:t>
            </a:r>
            <a:endParaRPr lang="zh-CN" alt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5821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逻辑运算的短路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5775" y="1135063"/>
            <a:ext cx="8375592" cy="5345112"/>
          </a:xfrm>
        </p:spPr>
        <p:txBody>
          <a:bodyPr/>
          <a:lstStyle/>
          <a:p>
            <a:pPr marL="342900" indent="-342900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l"/>
            </a:pPr>
            <a:r>
              <a:rPr lang="zh-CN" altLang="en-US" sz="2000" dirty="0">
                <a:solidFill>
                  <a:srgbClr val="C00000"/>
                </a:solidFill>
              </a:rPr>
              <a:t>在逻辑表达式的求解中，编译器对程序进行了一定的优化，并不是所有的逻辑运算符都要被执行；</a:t>
            </a:r>
          </a:p>
          <a:p>
            <a:pPr marL="342900" indent="-342900">
              <a:spcBef>
                <a:spcPts val="1200"/>
              </a:spcBef>
              <a:buFont typeface="Wingdings" panose="05000000000000000000" pitchFamily="2" charset="2"/>
              <a:buChar char="l"/>
            </a:pPr>
            <a:r>
              <a:rPr lang="zh-CN" altLang="en-US" sz="2000" dirty="0">
                <a:solidFill>
                  <a:srgbClr val="006600"/>
                </a:solidFill>
              </a:rPr>
              <a:t>如：</a:t>
            </a:r>
            <a:r>
              <a:rPr lang="en-US" altLang="zh-CN" sz="2000" dirty="0">
                <a:solidFill>
                  <a:srgbClr val="006600"/>
                </a:solidFill>
              </a:rPr>
              <a:t>a &amp;&amp; b &amp;&amp; c  </a:t>
            </a:r>
          </a:p>
          <a:p>
            <a:pPr marL="971550" lvl="1">
              <a:lnSpc>
                <a:spcPct val="100000"/>
              </a:lnSpc>
              <a:spcBef>
                <a:spcPts val="1200"/>
              </a:spcBef>
            </a:pPr>
            <a:r>
              <a:rPr lang="zh-CN" altLang="en-US" sz="1800" b="1" dirty="0">
                <a:solidFill>
                  <a:srgbClr val="0303DF"/>
                </a:solidFill>
              </a:rPr>
              <a:t>只要</a:t>
            </a:r>
            <a:r>
              <a:rPr lang="en-US" altLang="zh-CN" sz="1800" b="1" dirty="0">
                <a:solidFill>
                  <a:srgbClr val="0303DF"/>
                </a:solidFill>
              </a:rPr>
              <a:t>a</a:t>
            </a:r>
            <a:r>
              <a:rPr lang="zh-CN" altLang="en-US" sz="1800" b="1" dirty="0">
                <a:solidFill>
                  <a:srgbClr val="0303DF"/>
                </a:solidFill>
              </a:rPr>
              <a:t>为假（</a:t>
            </a:r>
            <a:r>
              <a:rPr lang="en-US" altLang="zh-CN" sz="1800" b="1" dirty="0">
                <a:solidFill>
                  <a:srgbClr val="0303DF"/>
                </a:solidFill>
              </a:rPr>
              <a:t>0</a:t>
            </a:r>
            <a:r>
              <a:rPr lang="zh-CN" altLang="en-US" sz="1800" b="1" dirty="0">
                <a:solidFill>
                  <a:srgbClr val="0303DF"/>
                </a:solidFill>
              </a:rPr>
              <a:t>），后面的运算就不再进行</a:t>
            </a:r>
            <a:endParaRPr lang="en-US" altLang="zh-CN" sz="1800" b="1" dirty="0">
              <a:solidFill>
                <a:srgbClr val="0303DF"/>
              </a:solidFill>
            </a:endParaRPr>
          </a:p>
          <a:p>
            <a:pPr marL="971550" lvl="1">
              <a:lnSpc>
                <a:spcPct val="100000"/>
              </a:lnSpc>
              <a:spcBef>
                <a:spcPts val="1200"/>
              </a:spcBef>
            </a:pPr>
            <a:r>
              <a:rPr lang="zh-CN" altLang="en-US" sz="1800" dirty="0">
                <a:solidFill>
                  <a:srgbClr val="080808"/>
                </a:solidFill>
              </a:rPr>
              <a:t>只有</a:t>
            </a:r>
            <a:r>
              <a:rPr lang="en-US" altLang="zh-CN" sz="1800" dirty="0">
                <a:solidFill>
                  <a:srgbClr val="080808"/>
                </a:solidFill>
              </a:rPr>
              <a:t>a</a:t>
            </a:r>
            <a:r>
              <a:rPr lang="zh-CN" altLang="en-US" sz="1800" dirty="0">
                <a:solidFill>
                  <a:srgbClr val="080808"/>
                </a:solidFill>
              </a:rPr>
              <a:t>为真时，</a:t>
            </a:r>
            <a:r>
              <a:rPr lang="zh-CN" altLang="en-US" sz="1800" dirty="0" smtClean="0">
                <a:solidFill>
                  <a:srgbClr val="080808"/>
                </a:solidFill>
              </a:rPr>
              <a:t>才继续判断</a:t>
            </a:r>
            <a:r>
              <a:rPr lang="en-US" altLang="zh-CN" sz="1800" dirty="0">
                <a:solidFill>
                  <a:srgbClr val="080808"/>
                </a:solidFill>
              </a:rPr>
              <a:t>b</a:t>
            </a:r>
            <a:r>
              <a:rPr lang="zh-CN" altLang="en-US" sz="1800" dirty="0">
                <a:solidFill>
                  <a:srgbClr val="080808"/>
                </a:solidFill>
              </a:rPr>
              <a:t>的值，只有</a:t>
            </a:r>
            <a:r>
              <a:rPr lang="en-US" altLang="zh-CN" sz="1800" dirty="0">
                <a:solidFill>
                  <a:srgbClr val="080808"/>
                </a:solidFill>
              </a:rPr>
              <a:t>a</a:t>
            </a:r>
            <a:r>
              <a:rPr lang="zh-CN" altLang="en-US" sz="1800" dirty="0">
                <a:solidFill>
                  <a:srgbClr val="080808"/>
                </a:solidFill>
              </a:rPr>
              <a:t>和</a:t>
            </a:r>
            <a:r>
              <a:rPr lang="en-US" altLang="zh-CN" sz="1800" dirty="0">
                <a:solidFill>
                  <a:srgbClr val="080808"/>
                </a:solidFill>
              </a:rPr>
              <a:t>b</a:t>
            </a:r>
            <a:r>
              <a:rPr lang="zh-CN" altLang="en-US" sz="1800" dirty="0">
                <a:solidFill>
                  <a:srgbClr val="080808"/>
                </a:solidFill>
              </a:rPr>
              <a:t>都为真时，</a:t>
            </a:r>
            <a:r>
              <a:rPr lang="zh-CN" altLang="en-US" sz="1800" dirty="0" smtClean="0">
                <a:solidFill>
                  <a:srgbClr val="080808"/>
                </a:solidFill>
              </a:rPr>
              <a:t>才继续判断</a:t>
            </a:r>
            <a:r>
              <a:rPr lang="en-US" altLang="zh-CN" sz="1800" dirty="0">
                <a:solidFill>
                  <a:srgbClr val="080808"/>
                </a:solidFill>
              </a:rPr>
              <a:t>c</a:t>
            </a:r>
            <a:r>
              <a:rPr lang="zh-CN" altLang="en-US" sz="1800" dirty="0">
                <a:solidFill>
                  <a:srgbClr val="080808"/>
                </a:solidFill>
              </a:rPr>
              <a:t>的值。</a:t>
            </a:r>
          </a:p>
          <a:p>
            <a:pPr marL="342900" indent="-342900">
              <a:spcBef>
                <a:spcPts val="1200"/>
              </a:spcBef>
              <a:buFont typeface="Wingdings" panose="05000000000000000000" pitchFamily="2" charset="2"/>
              <a:buChar char="l"/>
            </a:pPr>
            <a:r>
              <a:rPr lang="zh-CN" altLang="en-US" sz="2000" dirty="0">
                <a:solidFill>
                  <a:srgbClr val="080808"/>
                </a:solidFill>
              </a:rPr>
              <a:t>如：</a:t>
            </a:r>
            <a:r>
              <a:rPr lang="en-US" altLang="zh-CN" sz="2000" dirty="0">
                <a:solidFill>
                  <a:srgbClr val="006600"/>
                </a:solidFill>
              </a:rPr>
              <a:t>a || b || c   </a:t>
            </a:r>
          </a:p>
          <a:p>
            <a:pPr marL="971550" lvl="1">
              <a:lnSpc>
                <a:spcPct val="100000"/>
              </a:lnSpc>
              <a:spcBef>
                <a:spcPts val="1200"/>
              </a:spcBef>
            </a:pPr>
            <a:r>
              <a:rPr lang="zh-CN" altLang="en-US" sz="1800" b="1" dirty="0">
                <a:solidFill>
                  <a:srgbClr val="0303DF"/>
                </a:solidFill>
              </a:rPr>
              <a:t>只要</a:t>
            </a:r>
            <a:r>
              <a:rPr lang="en-US" altLang="zh-CN" sz="1800" b="1" dirty="0">
                <a:solidFill>
                  <a:srgbClr val="0303DF"/>
                </a:solidFill>
              </a:rPr>
              <a:t>a</a:t>
            </a:r>
            <a:r>
              <a:rPr lang="zh-CN" altLang="en-US" sz="1800" b="1" dirty="0">
                <a:solidFill>
                  <a:srgbClr val="0303DF"/>
                </a:solidFill>
              </a:rPr>
              <a:t>为真（</a:t>
            </a:r>
            <a:r>
              <a:rPr lang="en-US" altLang="zh-CN" sz="1800" b="1" dirty="0">
                <a:solidFill>
                  <a:srgbClr val="0303DF"/>
                </a:solidFill>
              </a:rPr>
              <a:t>1</a:t>
            </a:r>
            <a:r>
              <a:rPr lang="zh-CN" altLang="en-US" sz="1800" b="1" dirty="0">
                <a:solidFill>
                  <a:srgbClr val="0303DF"/>
                </a:solidFill>
              </a:rPr>
              <a:t>），后续的逻辑运算就不再进行</a:t>
            </a:r>
            <a:endParaRPr lang="en-US" altLang="zh-CN" sz="1800" b="1" dirty="0">
              <a:solidFill>
                <a:srgbClr val="0303DF"/>
              </a:solidFill>
            </a:endParaRPr>
          </a:p>
          <a:p>
            <a:pPr marL="971550" lvl="1">
              <a:lnSpc>
                <a:spcPct val="100000"/>
              </a:lnSpc>
              <a:spcBef>
                <a:spcPts val="1200"/>
              </a:spcBef>
            </a:pPr>
            <a:r>
              <a:rPr lang="zh-CN" altLang="en-US" sz="1800" dirty="0">
                <a:solidFill>
                  <a:srgbClr val="080808"/>
                </a:solidFill>
              </a:rPr>
              <a:t>只有</a:t>
            </a:r>
            <a:r>
              <a:rPr lang="en-US" altLang="zh-CN" sz="1800" dirty="0">
                <a:solidFill>
                  <a:srgbClr val="080808"/>
                </a:solidFill>
              </a:rPr>
              <a:t>a</a:t>
            </a:r>
            <a:r>
              <a:rPr lang="zh-CN" altLang="en-US" sz="1800" dirty="0">
                <a:solidFill>
                  <a:srgbClr val="080808"/>
                </a:solidFill>
              </a:rPr>
              <a:t>为假，</a:t>
            </a:r>
            <a:r>
              <a:rPr lang="zh-CN" altLang="en-US" sz="1800" dirty="0" smtClean="0">
                <a:solidFill>
                  <a:srgbClr val="080808"/>
                </a:solidFill>
              </a:rPr>
              <a:t>才继续判断</a:t>
            </a:r>
            <a:r>
              <a:rPr lang="en-US" altLang="zh-CN" sz="1800" dirty="0" smtClean="0">
                <a:solidFill>
                  <a:srgbClr val="080808"/>
                </a:solidFill>
              </a:rPr>
              <a:t>b</a:t>
            </a:r>
            <a:r>
              <a:rPr lang="zh-CN" altLang="en-US" sz="1800" dirty="0" smtClean="0">
                <a:solidFill>
                  <a:srgbClr val="080808"/>
                </a:solidFill>
              </a:rPr>
              <a:t>的值，当</a:t>
            </a:r>
            <a:r>
              <a:rPr lang="en-US" altLang="zh-CN" sz="1800" dirty="0" smtClean="0">
                <a:solidFill>
                  <a:srgbClr val="080808"/>
                </a:solidFill>
              </a:rPr>
              <a:t>a</a:t>
            </a:r>
            <a:r>
              <a:rPr lang="zh-CN" altLang="en-US" sz="1800" dirty="0">
                <a:solidFill>
                  <a:srgbClr val="080808"/>
                </a:solidFill>
              </a:rPr>
              <a:t>和</a:t>
            </a:r>
            <a:r>
              <a:rPr lang="en-US" altLang="zh-CN" sz="1800" dirty="0">
                <a:solidFill>
                  <a:srgbClr val="080808"/>
                </a:solidFill>
              </a:rPr>
              <a:t>b</a:t>
            </a:r>
            <a:r>
              <a:rPr lang="zh-CN" altLang="en-US" sz="1800" dirty="0">
                <a:solidFill>
                  <a:srgbClr val="080808"/>
                </a:solidFill>
              </a:rPr>
              <a:t>都为</a:t>
            </a:r>
            <a:r>
              <a:rPr lang="zh-CN" altLang="en-US" sz="1800" dirty="0" smtClean="0">
                <a:solidFill>
                  <a:srgbClr val="080808"/>
                </a:solidFill>
              </a:rPr>
              <a:t>假时才继续判断</a:t>
            </a:r>
            <a:r>
              <a:rPr lang="en-US" altLang="zh-CN" sz="1800" dirty="0" smtClean="0">
                <a:solidFill>
                  <a:srgbClr val="080808"/>
                </a:solidFill>
              </a:rPr>
              <a:t>c</a:t>
            </a:r>
            <a:r>
              <a:rPr lang="zh-CN" altLang="en-US" sz="1800" dirty="0" smtClean="0">
                <a:solidFill>
                  <a:srgbClr val="080808"/>
                </a:solidFill>
              </a:rPr>
              <a:t>的值</a:t>
            </a:r>
            <a:endParaRPr lang="en-US" altLang="zh-CN" sz="1800" dirty="0">
              <a:solidFill>
                <a:srgbClr val="080808"/>
              </a:solidFill>
            </a:endParaRPr>
          </a:p>
          <a:p>
            <a:pPr marL="342900" indent="-342900">
              <a:lnSpc>
                <a:spcPct val="100000"/>
              </a:lnSpc>
              <a:spcBef>
                <a:spcPts val="1800"/>
              </a:spcBef>
              <a:buFont typeface="Wingdings" panose="05000000000000000000" pitchFamily="2" charset="2"/>
              <a:buChar char="l"/>
            </a:pPr>
            <a:r>
              <a:rPr lang="zh-CN" altLang="en-US" sz="2000" b="1" dirty="0">
                <a:solidFill>
                  <a:srgbClr val="FF0000"/>
                </a:solidFill>
              </a:rPr>
              <a:t>书写逻辑表达式的</a:t>
            </a:r>
            <a:r>
              <a:rPr lang="zh-CN" altLang="en-US" sz="2000" b="1" dirty="0" smtClean="0">
                <a:solidFill>
                  <a:srgbClr val="FF0000"/>
                </a:solidFill>
              </a:rPr>
              <a:t>时候，</a:t>
            </a:r>
            <a:r>
              <a:rPr lang="zh-CN" altLang="en-US" sz="2000" b="1" dirty="0" smtClean="0">
                <a:solidFill>
                  <a:srgbClr val="000000"/>
                </a:solidFill>
              </a:rPr>
              <a:t>可以</a:t>
            </a:r>
            <a:r>
              <a:rPr lang="zh-CN" altLang="en-US" sz="2000" b="1" dirty="0">
                <a:solidFill>
                  <a:srgbClr val="000000"/>
                </a:solidFill>
              </a:rPr>
              <a:t>根据</a:t>
            </a:r>
            <a:r>
              <a:rPr lang="zh-CN" altLang="en-US" sz="2000" b="1" dirty="0" smtClean="0">
                <a:solidFill>
                  <a:srgbClr val="006600"/>
                </a:solidFill>
              </a:rPr>
              <a:t>实际问题合理</a:t>
            </a:r>
            <a:r>
              <a:rPr lang="zh-CN" altLang="en-US" sz="2000" b="1" dirty="0">
                <a:solidFill>
                  <a:srgbClr val="7030A0"/>
                </a:solidFill>
              </a:rPr>
              <a:t>安排各关系表达式的顺序</a:t>
            </a:r>
            <a:r>
              <a:rPr lang="zh-CN" altLang="en-US" sz="2000" b="1" dirty="0">
                <a:solidFill>
                  <a:srgbClr val="FF0000"/>
                </a:solidFill>
              </a:rPr>
              <a:t>，以提高运算速度，提高运行效率；</a:t>
            </a:r>
          </a:p>
        </p:txBody>
      </p:sp>
    </p:spTree>
    <p:extLst>
      <p:ext uri="{BB962C8B-B14F-4D97-AF65-F5344CB8AC3E}">
        <p14:creationId xmlns:p14="http://schemas.microsoft.com/office/powerpoint/2010/main" val="1623163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顺序结构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b="1" dirty="0">
                <a:solidFill>
                  <a:srgbClr val="0303DF"/>
                </a:solidFill>
              </a:rPr>
              <a:t>编程时注意语句之间的</a:t>
            </a:r>
            <a:r>
              <a:rPr lang="zh-CN" altLang="en-US" b="1" dirty="0">
                <a:solidFill>
                  <a:srgbClr val="C00000"/>
                </a:solidFill>
              </a:rPr>
              <a:t>逻辑</a:t>
            </a:r>
            <a:r>
              <a:rPr lang="zh-CN" altLang="en-US" b="1" dirty="0">
                <a:solidFill>
                  <a:srgbClr val="0303DF"/>
                </a:solidFill>
              </a:rPr>
              <a:t>顺序</a:t>
            </a:r>
            <a:endParaRPr lang="en-US" altLang="zh-CN" b="1" dirty="0">
              <a:solidFill>
                <a:srgbClr val="0303DF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dirty="0"/>
              <a:t>如</a:t>
            </a:r>
            <a:r>
              <a:rPr lang="zh-CN" altLang="en-US" dirty="0">
                <a:solidFill>
                  <a:srgbClr val="FF0000"/>
                </a:solidFill>
              </a:rPr>
              <a:t>将两数</a:t>
            </a:r>
            <a:r>
              <a:rPr lang="en-US" altLang="zh-CN" dirty="0" err="1">
                <a:solidFill>
                  <a:srgbClr val="FF0000"/>
                </a:solidFill>
              </a:rPr>
              <a:t>a,b</a:t>
            </a:r>
            <a:r>
              <a:rPr lang="zh-CN" altLang="en-US" dirty="0">
                <a:solidFill>
                  <a:srgbClr val="FF0000"/>
                </a:solidFill>
              </a:rPr>
              <a:t>的值对换</a:t>
            </a:r>
            <a:r>
              <a:rPr lang="zh-CN" altLang="en-US" dirty="0"/>
              <a:t>，</a:t>
            </a:r>
            <a:r>
              <a:rPr lang="zh-CN" altLang="en-US" b="1" dirty="0">
                <a:solidFill>
                  <a:srgbClr val="7030A0"/>
                </a:solidFill>
              </a:rPr>
              <a:t>语句的顺序不能颠倒</a:t>
            </a:r>
            <a:r>
              <a:rPr lang="zh-CN" altLang="en-US" dirty="0"/>
              <a:t>；</a:t>
            </a:r>
            <a:endParaRPr lang="en-US" altLang="zh-CN" dirty="0"/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zh-CN" dirty="0"/>
          </a:p>
          <a:p>
            <a:pPr marL="342900" indent="-342900">
              <a:buFont typeface="Wingdings" panose="05000000000000000000" pitchFamily="2" charset="2"/>
              <a:buChar char="l"/>
            </a:pP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485775" y="2426982"/>
            <a:ext cx="2456256" cy="2909789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marL="0" lvl="1"/>
            <a:r>
              <a:rPr lang="en-US" altLang="zh-CN" sz="1600" dirty="0">
                <a:solidFill>
                  <a:srgbClr val="080808"/>
                </a:solidFill>
                <a:latin typeface="+mn-ea"/>
                <a:ea typeface="+mn-ea"/>
              </a:rPr>
              <a:t>/* </a:t>
            </a:r>
            <a:r>
              <a:rPr lang="zh-CN" altLang="en-US" sz="1600" dirty="0">
                <a:solidFill>
                  <a:srgbClr val="080808"/>
                </a:solidFill>
                <a:latin typeface="+mn-ea"/>
                <a:ea typeface="+mn-ea"/>
              </a:rPr>
              <a:t>下述程序中，</a:t>
            </a:r>
            <a:r>
              <a:rPr lang="zh-CN" altLang="en-US" sz="1600" dirty="0">
                <a:solidFill>
                  <a:srgbClr val="7030A0"/>
                </a:solidFill>
                <a:latin typeface="+mn-ea"/>
                <a:ea typeface="+mn-ea"/>
              </a:rPr>
              <a:t>三条语句的顺序不能乱</a:t>
            </a:r>
            <a:r>
              <a:rPr lang="en-US" altLang="zh-CN" sz="1600" dirty="0">
                <a:solidFill>
                  <a:srgbClr val="080808"/>
                </a:solidFill>
                <a:latin typeface="+mn-ea"/>
                <a:ea typeface="+mn-ea"/>
              </a:rPr>
              <a:t>*/</a:t>
            </a:r>
          </a:p>
          <a:p>
            <a:pPr marL="0" lvl="1"/>
            <a:r>
              <a:rPr lang="en-US" altLang="zh-CN" dirty="0" err="1">
                <a:solidFill>
                  <a:srgbClr val="080808"/>
                </a:solidFill>
                <a:latin typeface="+mn-lt"/>
              </a:rPr>
              <a:t>int</a:t>
            </a:r>
            <a:r>
              <a:rPr lang="en-US" altLang="zh-CN" dirty="0">
                <a:solidFill>
                  <a:srgbClr val="080808"/>
                </a:solidFill>
                <a:latin typeface="+mn-lt"/>
              </a:rPr>
              <a:t>  main ()</a:t>
            </a:r>
          </a:p>
          <a:p>
            <a:pPr marL="0" lvl="1"/>
            <a:r>
              <a:rPr lang="en-US" altLang="zh-CN" dirty="0">
                <a:solidFill>
                  <a:srgbClr val="080808"/>
                </a:solidFill>
                <a:latin typeface="+mn-lt"/>
              </a:rPr>
              <a:t> {</a:t>
            </a:r>
          </a:p>
          <a:p>
            <a:pPr marL="0" lvl="1"/>
            <a:r>
              <a:rPr lang="en-US" altLang="zh-CN" dirty="0">
                <a:solidFill>
                  <a:srgbClr val="080808"/>
                </a:solidFill>
                <a:latin typeface="+mn-lt"/>
              </a:rPr>
              <a:t>   </a:t>
            </a:r>
            <a:r>
              <a:rPr lang="en-US" altLang="zh-CN" dirty="0" smtClean="0">
                <a:solidFill>
                  <a:srgbClr val="080808"/>
                </a:solidFill>
                <a:latin typeface="+mn-lt"/>
              </a:rPr>
              <a:t>  </a:t>
            </a:r>
            <a:r>
              <a:rPr lang="en-US" altLang="zh-CN" dirty="0" err="1" smtClean="0">
                <a:solidFill>
                  <a:srgbClr val="080808"/>
                </a:solidFill>
                <a:latin typeface="+mn-lt"/>
              </a:rPr>
              <a:t>int</a:t>
            </a:r>
            <a:r>
              <a:rPr lang="en-US" altLang="zh-CN" dirty="0" smtClean="0">
                <a:solidFill>
                  <a:srgbClr val="080808"/>
                </a:solidFill>
                <a:latin typeface="+mn-lt"/>
              </a:rPr>
              <a:t> a=3,b=4, </a:t>
            </a:r>
            <a:r>
              <a:rPr lang="en-US" altLang="zh-CN" dirty="0">
                <a:solidFill>
                  <a:srgbClr val="080808"/>
                </a:solidFill>
                <a:latin typeface="+mn-lt"/>
              </a:rPr>
              <a:t>t;</a:t>
            </a:r>
          </a:p>
          <a:p>
            <a:pPr marL="0" lvl="1"/>
            <a:r>
              <a:rPr lang="en-US" altLang="zh-CN" dirty="0">
                <a:solidFill>
                  <a:srgbClr val="080808"/>
                </a:solidFill>
                <a:latin typeface="+mn-lt"/>
              </a:rPr>
              <a:t>  </a:t>
            </a:r>
            <a:r>
              <a:rPr lang="en-US" altLang="zh-CN" dirty="0" smtClean="0">
                <a:solidFill>
                  <a:srgbClr val="080808"/>
                </a:solidFill>
                <a:latin typeface="+mn-lt"/>
              </a:rPr>
              <a:t>   </a:t>
            </a:r>
            <a:r>
              <a:rPr lang="en-US" altLang="zh-CN" dirty="0">
                <a:solidFill>
                  <a:srgbClr val="0000CC"/>
                </a:solidFill>
                <a:latin typeface="+mn-lt"/>
              </a:rPr>
              <a:t>t=a;   </a:t>
            </a:r>
          </a:p>
          <a:p>
            <a:pPr marL="0" lvl="1"/>
            <a:r>
              <a:rPr lang="en-US" altLang="zh-CN" dirty="0">
                <a:solidFill>
                  <a:srgbClr val="0000CC"/>
                </a:solidFill>
                <a:latin typeface="+mn-lt"/>
              </a:rPr>
              <a:t>  </a:t>
            </a:r>
            <a:r>
              <a:rPr lang="en-US" altLang="zh-CN" dirty="0" smtClean="0">
                <a:solidFill>
                  <a:srgbClr val="0000CC"/>
                </a:solidFill>
                <a:latin typeface="+mn-lt"/>
              </a:rPr>
              <a:t>   </a:t>
            </a:r>
            <a:r>
              <a:rPr lang="en-US" altLang="zh-CN" dirty="0">
                <a:solidFill>
                  <a:srgbClr val="0000CC"/>
                </a:solidFill>
                <a:latin typeface="+mn-lt"/>
              </a:rPr>
              <a:t>a=b;</a:t>
            </a:r>
          </a:p>
          <a:p>
            <a:pPr marL="0" lvl="1"/>
            <a:r>
              <a:rPr lang="en-US" altLang="zh-CN" dirty="0">
                <a:solidFill>
                  <a:srgbClr val="0000CC"/>
                </a:solidFill>
                <a:latin typeface="+mn-lt"/>
              </a:rPr>
              <a:t>   </a:t>
            </a:r>
            <a:r>
              <a:rPr lang="en-US" altLang="zh-CN" dirty="0" smtClean="0">
                <a:solidFill>
                  <a:srgbClr val="0000CC"/>
                </a:solidFill>
                <a:latin typeface="+mn-lt"/>
              </a:rPr>
              <a:t>  b=t</a:t>
            </a:r>
            <a:r>
              <a:rPr lang="en-US" altLang="zh-CN" dirty="0">
                <a:solidFill>
                  <a:srgbClr val="0000CC"/>
                </a:solidFill>
                <a:latin typeface="+mn-lt"/>
              </a:rPr>
              <a:t>;</a:t>
            </a:r>
          </a:p>
          <a:p>
            <a:pPr marL="0" lvl="1"/>
            <a:r>
              <a:rPr lang="en-US" altLang="zh-CN" dirty="0">
                <a:solidFill>
                  <a:srgbClr val="080808"/>
                </a:solidFill>
                <a:latin typeface="+mn-lt"/>
              </a:rPr>
              <a:t>  </a:t>
            </a:r>
            <a:r>
              <a:rPr lang="en-US" altLang="zh-CN" dirty="0" smtClean="0">
                <a:solidFill>
                  <a:srgbClr val="080808"/>
                </a:solidFill>
                <a:latin typeface="+mn-lt"/>
              </a:rPr>
              <a:t>   </a:t>
            </a:r>
            <a:r>
              <a:rPr lang="en-US" altLang="zh-CN" dirty="0">
                <a:solidFill>
                  <a:srgbClr val="080808"/>
                </a:solidFill>
                <a:latin typeface="+mn-lt"/>
              </a:rPr>
              <a:t>return 0;</a:t>
            </a:r>
          </a:p>
          <a:p>
            <a:pPr marL="0" lvl="1"/>
            <a:r>
              <a:rPr lang="en-US" altLang="zh-CN" dirty="0">
                <a:solidFill>
                  <a:srgbClr val="080808"/>
                </a:solidFill>
                <a:latin typeface="+mn-lt"/>
              </a:rPr>
              <a:t>}</a:t>
            </a:r>
            <a:endParaRPr lang="zh-CN" altLang="en-US" dirty="0">
              <a:solidFill>
                <a:srgbClr val="080808"/>
              </a:solidFill>
              <a:latin typeface="+mn-lt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050503" y="2433439"/>
            <a:ext cx="2541231" cy="2903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pPr marL="0" lvl="1"/>
            <a:r>
              <a:rPr lang="en-US" altLang="zh-CN" sz="1600" dirty="0" smtClean="0">
                <a:solidFill>
                  <a:srgbClr val="080808"/>
                </a:solidFill>
                <a:latin typeface="+mn-ea"/>
              </a:rPr>
              <a:t>/*</a:t>
            </a:r>
            <a:r>
              <a:rPr lang="zh-CN" altLang="en-US" sz="1600" dirty="0" smtClean="0">
                <a:solidFill>
                  <a:srgbClr val="080808"/>
                </a:solidFill>
                <a:latin typeface="+mn-ea"/>
              </a:rPr>
              <a:t>基本数据类型之间数据交换</a:t>
            </a:r>
            <a:r>
              <a:rPr lang="en-US" altLang="zh-CN" sz="1600" dirty="0" smtClean="0">
                <a:solidFill>
                  <a:srgbClr val="080808"/>
                </a:solidFill>
                <a:latin typeface="+mn-ea"/>
              </a:rPr>
              <a:t>*/</a:t>
            </a:r>
            <a:endParaRPr lang="en-US" altLang="zh-CN" sz="1600" dirty="0">
              <a:solidFill>
                <a:srgbClr val="080808"/>
              </a:solidFill>
              <a:latin typeface="+mn-ea"/>
            </a:endParaRPr>
          </a:p>
          <a:p>
            <a:pPr marL="0" lvl="1"/>
            <a:r>
              <a:rPr lang="en-US" altLang="zh-CN" dirty="0" err="1">
                <a:solidFill>
                  <a:srgbClr val="080808"/>
                </a:solidFill>
              </a:rPr>
              <a:t>int</a:t>
            </a:r>
            <a:r>
              <a:rPr lang="en-US" altLang="zh-CN" dirty="0">
                <a:solidFill>
                  <a:srgbClr val="080808"/>
                </a:solidFill>
              </a:rPr>
              <a:t>  main ()</a:t>
            </a:r>
          </a:p>
          <a:p>
            <a:pPr marL="0" lvl="1"/>
            <a:r>
              <a:rPr lang="en-US" altLang="zh-CN" dirty="0">
                <a:solidFill>
                  <a:srgbClr val="080808"/>
                </a:solidFill>
                <a:latin typeface="+mn-lt"/>
              </a:rPr>
              <a:t>{</a:t>
            </a:r>
          </a:p>
          <a:p>
            <a:pPr marL="0" lvl="1"/>
            <a:r>
              <a:rPr lang="en-US" altLang="zh-CN" dirty="0">
                <a:solidFill>
                  <a:srgbClr val="080808"/>
                </a:solidFill>
                <a:latin typeface="+mn-lt"/>
              </a:rPr>
              <a:t>   </a:t>
            </a:r>
            <a:r>
              <a:rPr lang="en-US" altLang="zh-CN" dirty="0">
                <a:solidFill>
                  <a:srgbClr val="080808"/>
                </a:solidFill>
              </a:rPr>
              <a:t> </a:t>
            </a:r>
            <a:r>
              <a:rPr lang="en-US" altLang="zh-CN" dirty="0" err="1">
                <a:solidFill>
                  <a:srgbClr val="080808"/>
                </a:solidFill>
              </a:rPr>
              <a:t>int</a:t>
            </a:r>
            <a:r>
              <a:rPr lang="en-US" altLang="zh-CN" dirty="0">
                <a:solidFill>
                  <a:srgbClr val="080808"/>
                </a:solidFill>
              </a:rPr>
              <a:t> </a:t>
            </a:r>
            <a:r>
              <a:rPr lang="en-US" altLang="zh-CN" dirty="0" smtClean="0">
                <a:solidFill>
                  <a:srgbClr val="080808"/>
                </a:solidFill>
              </a:rPr>
              <a:t>a=3,b=4;</a:t>
            </a:r>
            <a:endParaRPr lang="en-US" altLang="zh-CN" dirty="0" smtClean="0">
              <a:solidFill>
                <a:srgbClr val="080808"/>
              </a:solidFill>
              <a:latin typeface="+mn-lt"/>
            </a:endParaRPr>
          </a:p>
          <a:p>
            <a:pPr marL="0" lvl="1"/>
            <a:r>
              <a:rPr lang="en-US" altLang="zh-CN" dirty="0">
                <a:solidFill>
                  <a:srgbClr val="080808"/>
                </a:solidFill>
              </a:rPr>
              <a:t> </a:t>
            </a:r>
            <a:r>
              <a:rPr lang="en-US" altLang="zh-CN" dirty="0" smtClean="0">
                <a:solidFill>
                  <a:srgbClr val="080808"/>
                </a:solidFill>
              </a:rPr>
              <a:t>  </a:t>
            </a:r>
            <a:r>
              <a:rPr lang="en-US" altLang="zh-CN" dirty="0" smtClean="0">
                <a:solidFill>
                  <a:srgbClr val="080808"/>
                </a:solidFill>
                <a:latin typeface="+mn-lt"/>
              </a:rPr>
              <a:t> </a:t>
            </a:r>
            <a:r>
              <a:rPr lang="en-US" altLang="zh-CN" dirty="0" smtClean="0">
                <a:solidFill>
                  <a:srgbClr val="080808"/>
                </a:solidFill>
                <a:latin typeface="+mn-lt"/>
              </a:rPr>
              <a:t>a=</a:t>
            </a:r>
            <a:r>
              <a:rPr lang="en-US" altLang="zh-CN" dirty="0" err="1" smtClean="0">
                <a:solidFill>
                  <a:srgbClr val="080808"/>
                </a:solidFill>
                <a:latin typeface="+mn-lt"/>
              </a:rPr>
              <a:t>a+b</a:t>
            </a:r>
            <a:r>
              <a:rPr lang="en-US" altLang="zh-CN" dirty="0">
                <a:solidFill>
                  <a:srgbClr val="080808"/>
                </a:solidFill>
                <a:latin typeface="+mn-lt"/>
              </a:rPr>
              <a:t>;   </a:t>
            </a:r>
          </a:p>
          <a:p>
            <a:pPr marL="0" lvl="1"/>
            <a:r>
              <a:rPr lang="en-US" altLang="zh-CN" dirty="0">
                <a:solidFill>
                  <a:srgbClr val="080808"/>
                </a:solidFill>
                <a:latin typeface="+mn-lt"/>
              </a:rPr>
              <a:t>  </a:t>
            </a:r>
            <a:r>
              <a:rPr lang="en-US" altLang="zh-CN" dirty="0" smtClean="0">
                <a:solidFill>
                  <a:srgbClr val="080808"/>
                </a:solidFill>
                <a:latin typeface="+mn-lt"/>
              </a:rPr>
              <a:t>  b=a-b</a:t>
            </a:r>
            <a:r>
              <a:rPr lang="en-US" altLang="zh-CN" dirty="0">
                <a:solidFill>
                  <a:srgbClr val="080808"/>
                </a:solidFill>
                <a:latin typeface="+mn-lt"/>
              </a:rPr>
              <a:t>; //b=(</a:t>
            </a:r>
            <a:r>
              <a:rPr lang="en-US" altLang="zh-CN" dirty="0" err="1">
                <a:solidFill>
                  <a:srgbClr val="080808"/>
                </a:solidFill>
                <a:latin typeface="+mn-lt"/>
              </a:rPr>
              <a:t>a+b</a:t>
            </a:r>
            <a:r>
              <a:rPr lang="en-US" altLang="zh-CN" dirty="0">
                <a:solidFill>
                  <a:srgbClr val="080808"/>
                </a:solidFill>
                <a:latin typeface="+mn-lt"/>
              </a:rPr>
              <a:t>)-a=a</a:t>
            </a:r>
          </a:p>
          <a:p>
            <a:pPr marL="0" lvl="1"/>
            <a:r>
              <a:rPr lang="en-US" altLang="zh-CN" dirty="0">
                <a:solidFill>
                  <a:srgbClr val="080808"/>
                </a:solidFill>
                <a:latin typeface="+mn-lt"/>
              </a:rPr>
              <a:t>   </a:t>
            </a:r>
            <a:r>
              <a:rPr lang="en-US" altLang="zh-CN" dirty="0" smtClean="0">
                <a:solidFill>
                  <a:srgbClr val="080808"/>
                </a:solidFill>
                <a:latin typeface="+mn-lt"/>
              </a:rPr>
              <a:t> a=a-b</a:t>
            </a:r>
            <a:r>
              <a:rPr lang="en-US" altLang="zh-CN" dirty="0">
                <a:solidFill>
                  <a:srgbClr val="080808"/>
                </a:solidFill>
                <a:latin typeface="+mn-lt"/>
              </a:rPr>
              <a:t>; </a:t>
            </a:r>
            <a:r>
              <a:rPr lang="en-US" altLang="zh-CN" dirty="0">
                <a:solidFill>
                  <a:srgbClr val="080808"/>
                </a:solidFill>
              </a:rPr>
              <a:t>//a=(</a:t>
            </a:r>
            <a:r>
              <a:rPr lang="en-US" altLang="zh-CN" dirty="0" err="1">
                <a:solidFill>
                  <a:srgbClr val="080808"/>
                </a:solidFill>
              </a:rPr>
              <a:t>a+b</a:t>
            </a:r>
            <a:r>
              <a:rPr lang="en-US" altLang="zh-CN" dirty="0">
                <a:solidFill>
                  <a:srgbClr val="080808"/>
                </a:solidFill>
              </a:rPr>
              <a:t>)-a=b</a:t>
            </a:r>
            <a:endParaRPr lang="en-US" altLang="zh-CN" dirty="0">
              <a:solidFill>
                <a:srgbClr val="080808"/>
              </a:solidFill>
              <a:latin typeface="+mn-lt"/>
            </a:endParaRPr>
          </a:p>
          <a:p>
            <a:pPr marL="0" lvl="1"/>
            <a:r>
              <a:rPr lang="en-US" altLang="zh-CN" dirty="0">
                <a:solidFill>
                  <a:srgbClr val="080808"/>
                </a:solidFill>
              </a:rPr>
              <a:t>   </a:t>
            </a:r>
            <a:r>
              <a:rPr lang="en-US" altLang="zh-CN" dirty="0" smtClean="0">
                <a:solidFill>
                  <a:srgbClr val="080808"/>
                </a:solidFill>
              </a:rPr>
              <a:t> return </a:t>
            </a:r>
            <a:r>
              <a:rPr lang="en-US" altLang="zh-CN" dirty="0">
                <a:solidFill>
                  <a:srgbClr val="080808"/>
                </a:solidFill>
              </a:rPr>
              <a:t>0;</a:t>
            </a:r>
            <a:endParaRPr lang="en-US" altLang="zh-CN" dirty="0">
              <a:solidFill>
                <a:srgbClr val="080808"/>
              </a:solidFill>
              <a:latin typeface="+mn-lt"/>
            </a:endParaRPr>
          </a:p>
          <a:p>
            <a:pPr marL="0" lvl="1"/>
            <a:r>
              <a:rPr lang="en-US" altLang="zh-CN" dirty="0">
                <a:solidFill>
                  <a:srgbClr val="080808"/>
                </a:solidFill>
                <a:latin typeface="+mn-lt"/>
              </a:rPr>
              <a:t>}</a:t>
            </a:r>
          </a:p>
          <a:p>
            <a:endParaRPr lang="zh-CN" altLang="en-US" dirty="0">
              <a:solidFill>
                <a:srgbClr val="080808"/>
              </a:solidFill>
              <a:latin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700206" y="2433439"/>
            <a:ext cx="2682021" cy="2903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pPr marL="0" lvl="1"/>
            <a:r>
              <a:rPr lang="en-US" altLang="zh-CN" sz="1600" dirty="0" smtClean="0">
                <a:solidFill>
                  <a:srgbClr val="080808"/>
                </a:solidFill>
                <a:latin typeface="+mn-ea"/>
              </a:rPr>
              <a:t>/*</a:t>
            </a:r>
            <a:r>
              <a:rPr lang="zh-CN" altLang="en-US" sz="1600" b="1" dirty="0" smtClean="0">
                <a:solidFill>
                  <a:srgbClr val="C00000"/>
                </a:solidFill>
                <a:latin typeface="+mn-ea"/>
              </a:rPr>
              <a:t>整形数据</a:t>
            </a:r>
            <a:r>
              <a:rPr lang="zh-CN" altLang="en-US" sz="1600" dirty="0" smtClean="0">
                <a:solidFill>
                  <a:srgbClr val="080808"/>
                </a:solidFill>
                <a:latin typeface="+mn-ea"/>
              </a:rPr>
              <a:t>之间的交换</a:t>
            </a:r>
            <a:r>
              <a:rPr lang="en-US" altLang="zh-CN" sz="1600" dirty="0" smtClean="0">
                <a:solidFill>
                  <a:srgbClr val="080808"/>
                </a:solidFill>
                <a:latin typeface="+mn-ea"/>
              </a:rPr>
              <a:t>*/</a:t>
            </a:r>
          </a:p>
          <a:p>
            <a:pPr marL="0" lvl="1"/>
            <a:r>
              <a:rPr lang="en-US" altLang="zh-CN" dirty="0" err="1" smtClean="0">
                <a:solidFill>
                  <a:srgbClr val="080808"/>
                </a:solidFill>
              </a:rPr>
              <a:t>int</a:t>
            </a:r>
            <a:r>
              <a:rPr lang="en-US" altLang="zh-CN" dirty="0" smtClean="0">
                <a:solidFill>
                  <a:srgbClr val="080808"/>
                </a:solidFill>
              </a:rPr>
              <a:t>  main ()</a:t>
            </a:r>
          </a:p>
          <a:p>
            <a:pPr marL="0" lvl="1"/>
            <a:r>
              <a:rPr lang="en-US" altLang="zh-CN" dirty="0" smtClean="0">
                <a:solidFill>
                  <a:srgbClr val="080808"/>
                </a:solidFill>
                <a:latin typeface="+mn-lt"/>
              </a:rPr>
              <a:t>{</a:t>
            </a:r>
            <a:endParaRPr lang="en-US" altLang="zh-CN" dirty="0">
              <a:solidFill>
                <a:srgbClr val="080808"/>
              </a:solidFill>
              <a:latin typeface="+mn-lt"/>
            </a:endParaRPr>
          </a:p>
          <a:p>
            <a:pPr marL="0" lvl="1"/>
            <a:r>
              <a:rPr lang="en-US" altLang="zh-CN" dirty="0">
                <a:solidFill>
                  <a:srgbClr val="080808"/>
                </a:solidFill>
                <a:latin typeface="+mn-lt"/>
              </a:rPr>
              <a:t>  </a:t>
            </a:r>
            <a:r>
              <a:rPr lang="en-US" altLang="zh-CN" dirty="0" smtClean="0">
                <a:solidFill>
                  <a:srgbClr val="080808"/>
                </a:solidFill>
                <a:latin typeface="+mn-lt"/>
              </a:rPr>
              <a:t>  </a:t>
            </a:r>
            <a:r>
              <a:rPr lang="en-US" altLang="zh-CN" dirty="0" err="1" smtClean="0">
                <a:solidFill>
                  <a:srgbClr val="080808"/>
                </a:solidFill>
              </a:rPr>
              <a:t>int</a:t>
            </a:r>
            <a:r>
              <a:rPr lang="en-US" altLang="zh-CN" dirty="0" smtClean="0">
                <a:solidFill>
                  <a:srgbClr val="080808"/>
                </a:solidFill>
              </a:rPr>
              <a:t> a=3,b=4;</a:t>
            </a:r>
            <a:endParaRPr lang="en-US" altLang="zh-CN" dirty="0" smtClean="0">
              <a:solidFill>
                <a:srgbClr val="080808"/>
              </a:solidFill>
              <a:latin typeface="+mn-lt"/>
            </a:endParaRPr>
          </a:p>
          <a:p>
            <a:pPr marL="0" lvl="1"/>
            <a:r>
              <a:rPr lang="en-US" altLang="zh-CN" dirty="0">
                <a:solidFill>
                  <a:srgbClr val="080808"/>
                </a:solidFill>
              </a:rPr>
              <a:t> </a:t>
            </a:r>
            <a:r>
              <a:rPr lang="en-US" altLang="zh-CN" dirty="0" smtClean="0">
                <a:solidFill>
                  <a:srgbClr val="080808"/>
                </a:solidFill>
              </a:rPr>
              <a:t>   </a:t>
            </a:r>
            <a:r>
              <a:rPr lang="en-US" altLang="zh-CN" dirty="0" smtClean="0">
                <a:solidFill>
                  <a:srgbClr val="080808"/>
                </a:solidFill>
                <a:latin typeface="+mn-lt"/>
              </a:rPr>
              <a:t>a=</a:t>
            </a:r>
            <a:r>
              <a:rPr lang="en-US" altLang="zh-CN" dirty="0" err="1" smtClean="0">
                <a:solidFill>
                  <a:srgbClr val="080808"/>
                </a:solidFill>
                <a:latin typeface="+mn-lt"/>
              </a:rPr>
              <a:t>a^b</a:t>
            </a:r>
            <a:r>
              <a:rPr lang="en-US" altLang="zh-CN" dirty="0">
                <a:solidFill>
                  <a:srgbClr val="080808"/>
                </a:solidFill>
                <a:latin typeface="+mn-lt"/>
              </a:rPr>
              <a:t>;   //</a:t>
            </a:r>
            <a:r>
              <a:rPr lang="zh-CN" altLang="en-US" dirty="0">
                <a:solidFill>
                  <a:srgbClr val="FF0000"/>
                </a:solidFill>
                <a:latin typeface="+mn-lt"/>
              </a:rPr>
              <a:t>按位异或</a:t>
            </a:r>
            <a:endParaRPr lang="en-US" altLang="zh-CN" dirty="0">
              <a:solidFill>
                <a:srgbClr val="FF0000"/>
              </a:solidFill>
              <a:latin typeface="+mn-lt"/>
            </a:endParaRPr>
          </a:p>
          <a:p>
            <a:pPr marL="0" lvl="1"/>
            <a:r>
              <a:rPr lang="en-US" altLang="zh-CN" dirty="0">
                <a:solidFill>
                  <a:srgbClr val="080808"/>
                </a:solidFill>
                <a:latin typeface="+mn-lt"/>
              </a:rPr>
              <a:t>   </a:t>
            </a:r>
            <a:r>
              <a:rPr lang="en-US" altLang="zh-CN" dirty="0" smtClean="0">
                <a:solidFill>
                  <a:srgbClr val="080808"/>
                </a:solidFill>
                <a:latin typeface="+mn-lt"/>
              </a:rPr>
              <a:t> b=</a:t>
            </a:r>
            <a:r>
              <a:rPr lang="en-US" altLang="zh-CN" dirty="0" err="1" smtClean="0">
                <a:solidFill>
                  <a:srgbClr val="080808"/>
                </a:solidFill>
                <a:latin typeface="+mn-lt"/>
              </a:rPr>
              <a:t>a^b</a:t>
            </a:r>
            <a:r>
              <a:rPr lang="en-US" altLang="zh-CN" dirty="0">
                <a:solidFill>
                  <a:srgbClr val="080808"/>
                </a:solidFill>
                <a:latin typeface="+mn-lt"/>
              </a:rPr>
              <a:t>;</a:t>
            </a:r>
          </a:p>
          <a:p>
            <a:pPr marL="0" lvl="1"/>
            <a:r>
              <a:rPr lang="en-US" altLang="zh-CN" dirty="0">
                <a:solidFill>
                  <a:srgbClr val="080808"/>
                </a:solidFill>
                <a:latin typeface="+mn-lt"/>
              </a:rPr>
              <a:t>  </a:t>
            </a:r>
            <a:r>
              <a:rPr lang="en-US" altLang="zh-CN" dirty="0" smtClean="0">
                <a:solidFill>
                  <a:srgbClr val="080808"/>
                </a:solidFill>
                <a:latin typeface="+mn-lt"/>
              </a:rPr>
              <a:t>  </a:t>
            </a:r>
            <a:r>
              <a:rPr lang="en-US" altLang="zh-CN" dirty="0">
                <a:solidFill>
                  <a:srgbClr val="080808"/>
                </a:solidFill>
                <a:latin typeface="+mn-lt"/>
              </a:rPr>
              <a:t>a=</a:t>
            </a:r>
            <a:r>
              <a:rPr lang="en-US" altLang="zh-CN" dirty="0" err="1">
                <a:solidFill>
                  <a:srgbClr val="080808"/>
                </a:solidFill>
                <a:latin typeface="+mn-lt"/>
              </a:rPr>
              <a:t>a^b</a:t>
            </a:r>
            <a:r>
              <a:rPr lang="en-US" altLang="zh-CN" dirty="0">
                <a:solidFill>
                  <a:srgbClr val="080808"/>
                </a:solidFill>
                <a:latin typeface="+mn-lt"/>
              </a:rPr>
              <a:t>;</a:t>
            </a:r>
          </a:p>
          <a:p>
            <a:pPr marL="0" lvl="1"/>
            <a:r>
              <a:rPr lang="en-US" altLang="zh-CN" dirty="0">
                <a:solidFill>
                  <a:srgbClr val="080808"/>
                </a:solidFill>
              </a:rPr>
              <a:t>  </a:t>
            </a:r>
            <a:r>
              <a:rPr lang="en-US" altLang="zh-CN" dirty="0" smtClean="0">
                <a:solidFill>
                  <a:srgbClr val="080808"/>
                </a:solidFill>
              </a:rPr>
              <a:t>  </a:t>
            </a:r>
            <a:r>
              <a:rPr lang="en-US" altLang="zh-CN" dirty="0">
                <a:solidFill>
                  <a:srgbClr val="080808"/>
                </a:solidFill>
              </a:rPr>
              <a:t>return 0;</a:t>
            </a:r>
            <a:endParaRPr lang="en-US" altLang="zh-CN" dirty="0">
              <a:solidFill>
                <a:srgbClr val="080808"/>
              </a:solidFill>
              <a:latin typeface="+mn-lt"/>
            </a:endParaRPr>
          </a:p>
          <a:p>
            <a:pPr marL="0" lvl="1"/>
            <a:r>
              <a:rPr lang="en-US" altLang="zh-CN" dirty="0">
                <a:solidFill>
                  <a:srgbClr val="080808"/>
                </a:solidFill>
                <a:latin typeface="+mn-lt"/>
              </a:rPr>
              <a:t>}</a:t>
            </a:r>
          </a:p>
          <a:p>
            <a:endParaRPr lang="zh-CN" altLang="en-US" dirty="0">
              <a:solidFill>
                <a:srgbClr val="080808"/>
              </a:solidFill>
              <a:latin typeface="+mn-lt"/>
            </a:endParaRPr>
          </a:p>
        </p:txBody>
      </p:sp>
      <p:sp>
        <p:nvSpPr>
          <p:cNvPr id="7" name="圆角矩形标注 6"/>
          <p:cNvSpPr/>
          <p:nvPr/>
        </p:nvSpPr>
        <p:spPr bwMode="auto">
          <a:xfrm>
            <a:off x="5700206" y="1726709"/>
            <a:ext cx="2841061" cy="2004043"/>
          </a:xfrm>
          <a:prstGeom prst="wedgeRoundRectCallout">
            <a:avLst>
              <a:gd name="adj1" fmla="val -20833"/>
              <a:gd name="adj2" fmla="val 50500"/>
              <a:gd name="adj3" fmla="val 16667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zh-CN" alt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注：</a:t>
            </a:r>
            <a:r>
              <a:rPr kumimoji="0" lang="zh-CN" altLang="en-US" sz="14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慎用，或尽量不要使用。</a:t>
            </a:r>
            <a:endParaRPr kumimoji="0" lang="en-US" altLang="zh-CN" sz="14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zh-CN" alt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原因：</a:t>
            </a:r>
            <a:endParaRPr kumimoji="0" lang="en-US" altLang="zh-CN" sz="14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lang="en-US" altLang="zh-CN" sz="1400" dirty="0" smtClean="0">
                <a:solidFill>
                  <a:srgbClr val="000000"/>
                </a:solidFill>
                <a:ea typeface="宋体" panose="02010600030101010101" pitchFamily="2" charset="-122"/>
              </a:rPr>
              <a:t>1</a:t>
            </a:r>
            <a:r>
              <a:rPr lang="zh-CN" altLang="en-US" sz="1400" dirty="0" smtClean="0">
                <a:solidFill>
                  <a:srgbClr val="000000"/>
                </a:solidFill>
                <a:ea typeface="宋体" panose="02010600030101010101" pitchFamily="2" charset="-122"/>
              </a:rPr>
              <a:t>、只适应与</a:t>
            </a:r>
            <a:r>
              <a:rPr lang="zh-CN" altLang="en-US" sz="1400" b="1" dirty="0" smtClean="0">
                <a:solidFill>
                  <a:srgbClr val="0070C0"/>
                </a:solidFill>
                <a:ea typeface="宋体" panose="02010600030101010101" pitchFamily="2" charset="-122"/>
              </a:rPr>
              <a:t>整型数据。</a:t>
            </a:r>
            <a:endParaRPr lang="en-US" altLang="zh-CN" sz="1400" b="1" dirty="0" smtClean="0">
              <a:solidFill>
                <a:srgbClr val="0070C0"/>
              </a:solidFill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en-US" altLang="zh-CN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2</a:t>
            </a:r>
            <a:r>
              <a:rPr kumimoji="0" lang="zh-CN" alt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、必须是</a:t>
            </a:r>
            <a:r>
              <a:rPr kumimoji="0" lang="zh-CN" altLang="en-US" sz="1400" i="0" u="none" strike="noStrike" cap="none" normalizeH="0" baseline="0" dirty="0" smtClean="0">
                <a:ln>
                  <a:noFill/>
                </a:ln>
                <a:solidFill>
                  <a:srgbClr val="0000CC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两个</a:t>
            </a:r>
            <a:r>
              <a:rPr kumimoji="0" lang="zh-CN" altLang="en-US" sz="1400" b="1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不同</a:t>
            </a:r>
            <a:r>
              <a:rPr kumimoji="0" lang="zh-CN" altLang="en-US" sz="1400" i="0" u="none" strike="noStrike" cap="none" normalizeH="0" baseline="0" dirty="0" smtClean="0">
                <a:ln>
                  <a:noFill/>
                </a:ln>
                <a:solidFill>
                  <a:srgbClr val="0000CC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整型变量</a:t>
            </a:r>
            <a:r>
              <a:rPr kumimoji="0" lang="zh-CN" alt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之间的交换，</a:t>
            </a:r>
            <a:r>
              <a:rPr kumimoji="0" lang="zh-CN" altLang="en-US" sz="1400" b="1" i="0" u="none" strike="noStrike" cap="none" normalizeH="0" baseline="0" dirty="0" smtClean="0">
                <a:ln>
                  <a:noFill/>
                </a:ln>
                <a:solidFill>
                  <a:srgbClr val="7030A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不能是同一个变量</a:t>
            </a:r>
            <a:r>
              <a:rPr kumimoji="0" lang="zh-CN" alt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之间对换（</a:t>
            </a:r>
            <a:r>
              <a:rPr kumimoji="0" lang="zh-CN" altLang="en-US" sz="1400" b="1" i="0" u="none" strike="noStrike" cap="none" normalizeH="0" baseline="0" dirty="0" smtClean="0">
                <a:ln>
                  <a:noFill/>
                </a:ln>
                <a:solidFill>
                  <a:srgbClr val="0066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否则，该变量的值会变为</a:t>
            </a:r>
            <a:r>
              <a:rPr kumimoji="0" lang="en-US" altLang="zh-CN" sz="1400" b="1" i="0" u="none" strike="noStrike" cap="none" normalizeH="0" baseline="0" dirty="0" smtClean="0">
                <a:ln>
                  <a:noFill/>
                </a:ln>
                <a:solidFill>
                  <a:srgbClr val="0066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0</a:t>
            </a:r>
            <a:r>
              <a:rPr kumimoji="0" lang="zh-CN" alt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）。</a:t>
            </a:r>
            <a:endParaRPr kumimoji="0" lang="en-US" altLang="zh-CN" sz="14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zh-CN" alt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详情参见后续</a:t>
            </a:r>
            <a:r>
              <a:rPr kumimoji="0" lang="en-US" altLang="zh-CN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“</a:t>
            </a:r>
            <a:r>
              <a:rPr kumimoji="0" lang="zh-CN" alt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位运算</a:t>
            </a:r>
            <a:r>
              <a:rPr kumimoji="0" lang="en-US" altLang="zh-CN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”</a:t>
            </a:r>
            <a:r>
              <a:rPr kumimoji="0" lang="zh-CN" alt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中的解释。</a:t>
            </a:r>
            <a:endParaRPr kumimoji="0" lang="zh-CN" altLang="en-US" sz="14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" name="圆角矩形标注 7"/>
          <p:cNvSpPr/>
          <p:nvPr/>
        </p:nvSpPr>
        <p:spPr bwMode="auto">
          <a:xfrm>
            <a:off x="411712" y="1856232"/>
            <a:ext cx="2300464" cy="1490472"/>
          </a:xfrm>
          <a:prstGeom prst="wedgeRoundRectCallout">
            <a:avLst>
              <a:gd name="adj1" fmla="val -20833"/>
              <a:gd name="adj2" fmla="val 50500"/>
              <a:gd name="adj3" fmla="val 16667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zh-CN" altLang="en-US" sz="1400" b="1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建议使用该方法。</a:t>
            </a:r>
            <a:endParaRPr kumimoji="0" lang="en-US" altLang="zh-CN" sz="1400" b="1" i="0" u="none" strike="noStrike" cap="none" normalizeH="0" baseline="0" dirty="0" smtClean="0">
              <a:ln>
                <a:noFill/>
              </a:ln>
              <a:solidFill>
                <a:srgbClr val="C00000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en-US" altLang="zh-CN" sz="1400" b="1" i="0" u="none" strike="noStrike" cap="none" normalizeH="0" baseline="0" dirty="0" smtClean="0">
                <a:ln>
                  <a:noFill/>
                </a:ln>
                <a:solidFill>
                  <a:srgbClr val="0000CC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1</a:t>
            </a:r>
            <a:r>
              <a:rPr kumimoji="0" lang="zh-CN" altLang="en-US" sz="1400" b="1" i="0" u="none" strike="noStrike" cap="none" normalizeH="0" baseline="0" dirty="0" smtClean="0">
                <a:ln>
                  <a:noFill/>
                </a:ln>
                <a:solidFill>
                  <a:srgbClr val="0000CC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、通用。</a:t>
            </a:r>
            <a:r>
              <a:rPr kumimoji="0" lang="zh-CN" altLang="en-US" sz="1400" i="0" u="none" strike="noStrike" cap="none" normalizeH="0" baseline="0" dirty="0" smtClean="0">
                <a:ln>
                  <a:noFill/>
                </a:ln>
                <a:solidFill>
                  <a:srgbClr val="0000CC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可适用于任何的数据类型变量之间的数据交换。</a:t>
            </a:r>
            <a:endParaRPr kumimoji="0" lang="en-US" altLang="zh-CN" sz="1400" i="0" u="none" strike="noStrike" cap="none" normalizeH="0" baseline="0" dirty="0" smtClean="0">
              <a:ln>
                <a:noFill/>
              </a:ln>
              <a:solidFill>
                <a:srgbClr val="0000CC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en-US" altLang="zh-CN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2</a:t>
            </a:r>
            <a:r>
              <a:rPr kumimoji="0" lang="zh-CN" alt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、可靠，简单，明了，</a:t>
            </a:r>
            <a:r>
              <a:rPr kumimoji="0" lang="en-US" altLang="zh-CN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readable</a:t>
            </a:r>
            <a:r>
              <a:rPr kumimoji="0" lang="zh-CN" alt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。</a:t>
            </a:r>
            <a:endParaRPr kumimoji="0" lang="en-US" altLang="zh-CN" sz="14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4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" name="圆角矩形标注 8"/>
          <p:cNvSpPr/>
          <p:nvPr/>
        </p:nvSpPr>
        <p:spPr bwMode="auto">
          <a:xfrm>
            <a:off x="2820648" y="1643309"/>
            <a:ext cx="2720518" cy="1916318"/>
          </a:xfrm>
          <a:prstGeom prst="wedgeRoundRectCallout">
            <a:avLst>
              <a:gd name="adj1" fmla="val -20833"/>
              <a:gd name="adj2" fmla="val 50500"/>
              <a:gd name="adj3" fmla="val 16667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zh-CN" alt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注：</a:t>
            </a:r>
            <a:endParaRPr kumimoji="0" lang="en-US" altLang="zh-CN" sz="14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en-US" altLang="zh-CN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1</a:t>
            </a:r>
            <a:r>
              <a:rPr kumimoji="0" lang="zh-CN" alt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、不适用于结构体等构造型数据类型变量之间的交换。</a:t>
            </a:r>
            <a:endParaRPr kumimoji="0" lang="en-US" altLang="zh-CN" sz="14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lang="en-US" altLang="zh-CN" sz="1400" dirty="0" smtClean="0">
                <a:solidFill>
                  <a:srgbClr val="000000"/>
                </a:solidFill>
                <a:ea typeface="宋体" panose="02010600030101010101" pitchFamily="2" charset="-122"/>
              </a:rPr>
              <a:t>2</a:t>
            </a:r>
            <a:r>
              <a:rPr lang="zh-CN" altLang="en-US" sz="1400" dirty="0" smtClean="0">
                <a:solidFill>
                  <a:srgbClr val="000000"/>
                </a:solidFill>
                <a:ea typeface="宋体" panose="02010600030101010101" pitchFamily="2" charset="-122"/>
              </a:rPr>
              <a:t>、</a:t>
            </a:r>
            <a:r>
              <a:rPr kumimoji="0" lang="zh-CN" alt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对于整数、浮点数，加减运算可能产生</a:t>
            </a:r>
            <a:r>
              <a:rPr kumimoji="0" lang="zh-CN" altLang="en-US" sz="1400" b="1" i="0" u="none" strike="noStrike" cap="none" normalizeH="0" baseline="0" dirty="0" smtClean="0">
                <a:ln>
                  <a:noFill/>
                </a:ln>
                <a:solidFill>
                  <a:srgbClr val="0000CC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数据溢出</a:t>
            </a:r>
            <a:r>
              <a:rPr kumimoji="0" lang="zh-CN" alt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；</a:t>
            </a:r>
            <a:endParaRPr kumimoji="0" lang="en-US" altLang="zh-CN" sz="14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lang="en-US" altLang="zh-CN" sz="1400" dirty="0">
                <a:solidFill>
                  <a:srgbClr val="000000"/>
                </a:solidFill>
                <a:ea typeface="宋体" panose="02010600030101010101" pitchFamily="2" charset="-122"/>
              </a:rPr>
              <a:t>3</a:t>
            </a:r>
            <a:r>
              <a:rPr kumimoji="0" lang="zh-CN" alt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、如果浮点数变量之间的交互，加减运算时，可能会影响</a:t>
            </a:r>
            <a:r>
              <a:rPr kumimoji="0" lang="zh-CN" altLang="en-US" sz="1400" b="1" i="0" u="none" strike="noStrike" cap="none" normalizeH="0" baseline="0" dirty="0" smtClean="0">
                <a:ln>
                  <a:noFill/>
                </a:ln>
                <a:solidFill>
                  <a:srgbClr val="0000CC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数据的精度</a:t>
            </a:r>
            <a:r>
              <a:rPr kumimoji="0" lang="zh-CN" alt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。</a:t>
            </a:r>
            <a:endParaRPr kumimoji="0" lang="zh-CN" altLang="en-US" sz="14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03846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逻辑运算的短路对变量的影响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5775" y="1028990"/>
            <a:ext cx="8089900" cy="2094210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1800" dirty="0">
                <a:solidFill>
                  <a:srgbClr val="CC0000"/>
                </a:solidFill>
              </a:rPr>
              <a:t>例如：</a:t>
            </a:r>
            <a:endParaRPr lang="en-US" altLang="zh-CN" sz="1800" dirty="0">
              <a:solidFill>
                <a:schemeClr val="accent2"/>
              </a:solidFill>
            </a:endParaRPr>
          </a:p>
          <a:p>
            <a:pPr lvl="1"/>
            <a:r>
              <a:rPr lang="en-US" altLang="zh-CN" sz="1600" dirty="0">
                <a:sym typeface="Wingdings" panose="05000000000000000000" pitchFamily="2" charset="2"/>
              </a:rPr>
              <a:t> </a:t>
            </a:r>
            <a:r>
              <a:rPr lang="en-US" altLang="zh-CN" sz="1600" dirty="0" err="1">
                <a:solidFill>
                  <a:srgbClr val="000000"/>
                </a:solidFill>
                <a:sym typeface="Wingdings" panose="05000000000000000000" pitchFamily="2" charset="2"/>
              </a:rPr>
              <a:t>int</a:t>
            </a:r>
            <a:r>
              <a:rPr lang="en-US" altLang="zh-CN" sz="1600" dirty="0">
                <a:solidFill>
                  <a:srgbClr val="000000"/>
                </a:solidFill>
                <a:sym typeface="Wingdings" panose="05000000000000000000" pitchFamily="2" charset="2"/>
              </a:rPr>
              <a:t> a=2,b=3,c=4,d=5, m=4,n=5; </a:t>
            </a:r>
          </a:p>
          <a:p>
            <a:pPr lvl="1"/>
            <a:r>
              <a:rPr lang="en-US" altLang="zh-CN" sz="1600" dirty="0">
                <a:sym typeface="Wingdings" panose="05000000000000000000" pitchFamily="2" charset="2"/>
              </a:rPr>
              <a:t> </a:t>
            </a:r>
            <a:r>
              <a:rPr lang="en-US" altLang="zh-CN" sz="1600" dirty="0">
                <a:solidFill>
                  <a:srgbClr val="0000CC"/>
                </a:solidFill>
                <a:sym typeface="Wingdings" panose="05000000000000000000" pitchFamily="2" charset="2"/>
              </a:rPr>
              <a:t> if ((m=</a:t>
            </a:r>
            <a:r>
              <a:rPr lang="en-US" altLang="zh-CN" sz="1600" dirty="0">
                <a:solidFill>
                  <a:srgbClr val="006600"/>
                </a:solidFill>
                <a:sym typeface="Wingdings" panose="05000000000000000000" pitchFamily="2" charset="2"/>
              </a:rPr>
              <a:t>(a&gt;b)</a:t>
            </a:r>
            <a:r>
              <a:rPr lang="en-US" altLang="zh-CN" sz="1600" dirty="0">
                <a:solidFill>
                  <a:srgbClr val="0000CC"/>
                </a:solidFill>
                <a:sym typeface="Wingdings" panose="05000000000000000000" pitchFamily="2" charset="2"/>
              </a:rPr>
              <a:t>)&amp;&amp;(n=</a:t>
            </a:r>
            <a:r>
              <a:rPr lang="en-US" altLang="zh-CN" sz="1600" dirty="0">
                <a:solidFill>
                  <a:srgbClr val="006600"/>
                </a:solidFill>
                <a:sym typeface="Wingdings" panose="05000000000000000000" pitchFamily="2" charset="2"/>
              </a:rPr>
              <a:t>(c&gt;d</a:t>
            </a:r>
            <a:r>
              <a:rPr lang="en-US" altLang="zh-CN" sz="1600" dirty="0" smtClean="0">
                <a:solidFill>
                  <a:srgbClr val="006600"/>
                </a:solidFill>
                <a:sym typeface="Wingdings" panose="05000000000000000000" pitchFamily="2" charset="2"/>
              </a:rPr>
              <a:t>)</a:t>
            </a:r>
            <a:r>
              <a:rPr lang="en-US" altLang="zh-CN" sz="1600" dirty="0" smtClean="0">
                <a:solidFill>
                  <a:srgbClr val="0000CC"/>
                </a:solidFill>
                <a:sym typeface="Wingdings" panose="05000000000000000000" pitchFamily="2" charset="2"/>
              </a:rPr>
              <a:t>)) </a:t>
            </a:r>
            <a:r>
              <a:rPr lang="zh-CN" altLang="en-US" sz="1600" dirty="0" smtClean="0">
                <a:sym typeface="Wingdings" panose="05000000000000000000" pitchFamily="2" charset="2"/>
              </a:rPr>
              <a:t>执行</a:t>
            </a:r>
            <a:r>
              <a:rPr lang="zh-CN" altLang="en-US" sz="1600" dirty="0">
                <a:sym typeface="Wingdings" panose="05000000000000000000" pitchFamily="2" charset="2"/>
              </a:rPr>
              <a:t>后各变量的值分别是多少？</a:t>
            </a:r>
            <a:endParaRPr lang="en-US" altLang="zh-CN" sz="1600" dirty="0">
              <a:sym typeface="Wingdings" panose="05000000000000000000" pitchFamily="2" charset="2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1800" dirty="0" smtClean="0">
                <a:solidFill>
                  <a:srgbClr val="006600"/>
                </a:solidFill>
                <a:sym typeface="Wingdings" panose="05000000000000000000" pitchFamily="2" charset="2"/>
              </a:rPr>
              <a:t>“</a:t>
            </a:r>
            <a:r>
              <a:rPr lang="en-US" altLang="zh-CN" sz="1800" dirty="0" smtClean="0">
                <a:solidFill>
                  <a:srgbClr val="006600"/>
                </a:solidFill>
                <a:sym typeface="Wingdings" panose="05000000000000000000" pitchFamily="2" charset="2"/>
              </a:rPr>
              <a:t>a&gt;b”</a:t>
            </a:r>
            <a:r>
              <a:rPr lang="zh-CN" altLang="en-US" sz="1800" dirty="0">
                <a:solidFill>
                  <a:srgbClr val="006600"/>
                </a:solidFill>
                <a:sym typeface="Wingdings" panose="05000000000000000000" pitchFamily="2" charset="2"/>
              </a:rPr>
              <a:t>的值为</a:t>
            </a:r>
            <a:r>
              <a:rPr lang="en-US" altLang="zh-CN" sz="1800" dirty="0">
                <a:solidFill>
                  <a:srgbClr val="006600"/>
                </a:solidFill>
                <a:sym typeface="Wingdings" panose="05000000000000000000" pitchFamily="2" charset="2"/>
              </a:rPr>
              <a:t>0</a:t>
            </a:r>
            <a:r>
              <a:rPr lang="zh-CN" altLang="en-US" sz="1800" dirty="0">
                <a:sym typeface="Wingdings" panose="05000000000000000000" pitchFamily="2" charset="2"/>
              </a:rPr>
              <a:t>，因此</a:t>
            </a:r>
            <a:r>
              <a:rPr lang="en-US" altLang="zh-CN" sz="1800" dirty="0">
                <a:solidFill>
                  <a:srgbClr val="C00000"/>
                </a:solidFill>
                <a:sym typeface="Wingdings" panose="05000000000000000000" pitchFamily="2" charset="2"/>
              </a:rPr>
              <a:t>m=0</a:t>
            </a:r>
            <a:r>
              <a:rPr lang="zh-CN" altLang="en-US" sz="1800" dirty="0">
                <a:sym typeface="Wingdings" panose="05000000000000000000" pitchFamily="2" charset="2"/>
              </a:rPr>
              <a:t>，</a:t>
            </a:r>
            <a:r>
              <a:rPr lang="zh-CN" altLang="en-US" sz="1800" dirty="0" smtClean="0">
                <a:sym typeface="Wingdings" panose="05000000000000000000" pitchFamily="2" charset="2"/>
              </a:rPr>
              <a:t>则表达式</a:t>
            </a:r>
            <a:r>
              <a:rPr lang="en-US" altLang="zh-CN" sz="1800" dirty="0" smtClean="0">
                <a:solidFill>
                  <a:srgbClr val="7030A0"/>
                </a:solidFill>
                <a:sym typeface="Wingdings" panose="05000000000000000000" pitchFamily="2" charset="2"/>
              </a:rPr>
              <a:t>(m</a:t>
            </a:r>
            <a:r>
              <a:rPr lang="en-US" altLang="zh-CN" sz="1800" dirty="0">
                <a:solidFill>
                  <a:srgbClr val="7030A0"/>
                </a:solidFill>
                <a:sym typeface="Wingdings" panose="05000000000000000000" pitchFamily="2" charset="2"/>
              </a:rPr>
              <a:t>=(a&gt;b))&amp;&amp;(n=(c&gt;d</a:t>
            </a:r>
            <a:r>
              <a:rPr lang="en-US" altLang="zh-CN" sz="1800" dirty="0" smtClean="0">
                <a:solidFill>
                  <a:srgbClr val="7030A0"/>
                </a:solidFill>
                <a:sym typeface="Wingdings" panose="05000000000000000000" pitchFamily="2" charset="2"/>
              </a:rPr>
              <a:t>))</a:t>
            </a:r>
            <a:r>
              <a:rPr lang="zh-CN" altLang="en-US" sz="1800" dirty="0" smtClean="0">
                <a:solidFill>
                  <a:srgbClr val="7030A0"/>
                </a:solidFill>
                <a:sym typeface="Wingdings" panose="05000000000000000000" pitchFamily="2" charset="2"/>
              </a:rPr>
              <a:t>的值是</a:t>
            </a:r>
            <a:r>
              <a:rPr lang="en-US" altLang="zh-CN" sz="1800" dirty="0" smtClean="0">
                <a:solidFill>
                  <a:srgbClr val="7030A0"/>
                </a:solidFill>
                <a:sym typeface="Wingdings" panose="05000000000000000000" pitchFamily="2" charset="2"/>
              </a:rPr>
              <a:t>0(</a:t>
            </a:r>
            <a:r>
              <a:rPr lang="zh-CN" altLang="en-US" sz="1800" dirty="0" smtClean="0">
                <a:solidFill>
                  <a:srgbClr val="7030A0"/>
                </a:solidFill>
                <a:sym typeface="Wingdings" panose="05000000000000000000" pitchFamily="2" charset="2"/>
              </a:rPr>
              <a:t>假</a:t>
            </a:r>
            <a:r>
              <a:rPr lang="en-US" altLang="zh-CN" sz="1800" dirty="0" smtClean="0">
                <a:solidFill>
                  <a:srgbClr val="7030A0"/>
                </a:solidFill>
                <a:sym typeface="Wingdings" panose="05000000000000000000" pitchFamily="2" charset="2"/>
              </a:rPr>
              <a:t>)</a:t>
            </a:r>
            <a:r>
              <a:rPr lang="zh-CN" altLang="en-US" sz="1800" dirty="0" smtClean="0">
                <a:solidFill>
                  <a:srgbClr val="7030A0"/>
                </a:solidFill>
                <a:sym typeface="Wingdings" panose="05000000000000000000" pitchFamily="2" charset="2"/>
              </a:rPr>
              <a:t>，</a:t>
            </a:r>
            <a:r>
              <a:rPr lang="en-US" altLang="zh-CN" sz="1800" dirty="0" smtClean="0">
                <a:solidFill>
                  <a:srgbClr val="7030A0"/>
                </a:solidFill>
                <a:sym typeface="Wingdings" panose="05000000000000000000" pitchFamily="2" charset="2"/>
              </a:rPr>
              <a:t> </a:t>
            </a:r>
            <a:r>
              <a:rPr lang="zh-CN" altLang="en-US" sz="1800" dirty="0" smtClean="0">
                <a:solidFill>
                  <a:srgbClr val="0000CC"/>
                </a:solidFill>
                <a:sym typeface="Wingdings" panose="05000000000000000000" pitchFamily="2" charset="2"/>
              </a:rPr>
              <a:t>“</a:t>
            </a:r>
            <a:r>
              <a:rPr lang="en-US" altLang="zh-CN" sz="1800" dirty="0">
                <a:solidFill>
                  <a:srgbClr val="0000CC"/>
                </a:solidFill>
                <a:sym typeface="Wingdings" panose="05000000000000000000" pitchFamily="2" charset="2"/>
              </a:rPr>
              <a:t>n</a:t>
            </a:r>
            <a:r>
              <a:rPr lang="en-US" altLang="zh-CN" sz="1800" dirty="0" smtClean="0">
                <a:solidFill>
                  <a:srgbClr val="0000CC"/>
                </a:solidFill>
                <a:sym typeface="Wingdings" panose="05000000000000000000" pitchFamily="2" charset="2"/>
              </a:rPr>
              <a:t>=(c&gt;d)”</a:t>
            </a:r>
            <a:r>
              <a:rPr lang="zh-CN" altLang="en-US" sz="1800" dirty="0">
                <a:solidFill>
                  <a:srgbClr val="0000CC"/>
                </a:solidFill>
                <a:sym typeface="Wingdings" panose="05000000000000000000" pitchFamily="2" charset="2"/>
              </a:rPr>
              <a:t>不被</a:t>
            </a:r>
            <a:r>
              <a:rPr lang="zh-CN" altLang="en-US" sz="1800" dirty="0" smtClean="0">
                <a:solidFill>
                  <a:srgbClr val="0000CC"/>
                </a:solidFill>
                <a:sym typeface="Wingdings" panose="05000000000000000000" pitchFamily="2" charset="2"/>
              </a:rPr>
              <a:t>执行</a:t>
            </a:r>
            <a:endParaRPr lang="en-US" altLang="zh-CN" sz="1800" dirty="0" smtClean="0">
              <a:solidFill>
                <a:srgbClr val="0000CC"/>
              </a:solidFill>
              <a:sym typeface="Wingdings" panose="05000000000000000000" pitchFamily="2" charset="2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1800" dirty="0" smtClean="0">
                <a:solidFill>
                  <a:srgbClr val="C00000"/>
                </a:solidFill>
                <a:sym typeface="Wingdings" panose="05000000000000000000" pitchFamily="2" charset="2"/>
              </a:rPr>
              <a:t>从而</a:t>
            </a:r>
            <a:r>
              <a:rPr lang="en-US" altLang="zh-CN" sz="1800" dirty="0">
                <a:solidFill>
                  <a:srgbClr val="C00000"/>
                </a:solidFill>
                <a:sym typeface="Wingdings" panose="05000000000000000000" pitchFamily="2" charset="2"/>
              </a:rPr>
              <a:t>n</a:t>
            </a:r>
            <a:r>
              <a:rPr lang="zh-CN" altLang="en-US" sz="1800" dirty="0">
                <a:solidFill>
                  <a:srgbClr val="C00000"/>
                </a:solidFill>
                <a:sym typeface="Wingdings" panose="05000000000000000000" pitchFamily="2" charset="2"/>
              </a:rPr>
              <a:t>的值仍保持原值</a:t>
            </a:r>
            <a:r>
              <a:rPr lang="en-US" altLang="zh-CN" sz="1800" dirty="0" smtClean="0">
                <a:solidFill>
                  <a:srgbClr val="C00000"/>
                </a:solidFill>
                <a:sym typeface="Wingdings" panose="05000000000000000000" pitchFamily="2" charset="2"/>
              </a:rPr>
              <a:t>5 </a:t>
            </a:r>
            <a:r>
              <a:rPr lang="zh-CN" altLang="en-US" sz="1800" dirty="0" smtClean="0">
                <a:sym typeface="Wingdings" panose="05000000000000000000" pitchFamily="2" charset="2"/>
              </a:rPr>
              <a:t>（</a:t>
            </a:r>
            <a:r>
              <a:rPr lang="zh-CN" altLang="en-US" sz="1800" dirty="0" smtClean="0">
                <a:solidFill>
                  <a:srgbClr val="000000"/>
                </a:solidFill>
                <a:sym typeface="Wingdings" panose="05000000000000000000" pitchFamily="2" charset="2"/>
              </a:rPr>
              <a:t>变量 </a:t>
            </a:r>
            <a:r>
              <a:rPr lang="en-US" altLang="zh-CN" sz="1800" dirty="0" err="1">
                <a:solidFill>
                  <a:srgbClr val="000000"/>
                </a:solidFill>
                <a:sym typeface="Wingdings" panose="05000000000000000000" pitchFamily="2" charset="2"/>
              </a:rPr>
              <a:t>a,b,c,d,n</a:t>
            </a:r>
            <a:r>
              <a:rPr lang="zh-CN" altLang="en-US" sz="1800" dirty="0">
                <a:solidFill>
                  <a:srgbClr val="000000"/>
                </a:solidFill>
                <a:sym typeface="Wingdings" panose="05000000000000000000" pitchFamily="2" charset="2"/>
              </a:rPr>
              <a:t>仍保持原</a:t>
            </a:r>
            <a:r>
              <a:rPr lang="zh-CN" altLang="en-US" sz="1800" dirty="0" smtClean="0">
                <a:solidFill>
                  <a:srgbClr val="000000"/>
                </a:solidFill>
                <a:sym typeface="Wingdings" panose="05000000000000000000" pitchFamily="2" charset="2"/>
              </a:rPr>
              <a:t>值，只是</a:t>
            </a:r>
            <a:r>
              <a:rPr lang="en-US" altLang="zh-CN" sz="1800" dirty="0" smtClean="0">
                <a:solidFill>
                  <a:srgbClr val="000000"/>
                </a:solidFill>
                <a:sym typeface="Wingdings" panose="05000000000000000000" pitchFamily="2" charset="2"/>
              </a:rPr>
              <a:t>m</a:t>
            </a:r>
            <a:r>
              <a:rPr lang="zh-CN" altLang="en-US" sz="1800" dirty="0" smtClean="0">
                <a:solidFill>
                  <a:srgbClr val="000000"/>
                </a:solidFill>
                <a:sym typeface="Wingdings" panose="05000000000000000000" pitchFamily="2" charset="2"/>
              </a:rPr>
              <a:t>的值发生改变）</a:t>
            </a:r>
            <a:endParaRPr lang="zh-CN" altLang="en-US" sz="1800" dirty="0">
              <a:solidFill>
                <a:srgbClr val="0000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zh-CN" dirty="0">
              <a:latin typeface="楷体_GB2312" pitchFamily="49" charset="-122"/>
              <a:ea typeface="楷体_GB2312" pitchFamily="49" charset="-122"/>
              <a:sym typeface="Wingdings" panose="05000000000000000000" pitchFamily="2" charset="2"/>
            </a:endParaRPr>
          </a:p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775" y="3274791"/>
            <a:ext cx="8157155" cy="2943129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5" name="Line 13"/>
          <p:cNvSpPr>
            <a:spLocks noChangeShapeType="1"/>
          </p:cNvSpPr>
          <p:nvPr/>
        </p:nvSpPr>
        <p:spPr bwMode="auto">
          <a:xfrm flipV="1">
            <a:off x="2067355" y="3274791"/>
            <a:ext cx="0" cy="2791538"/>
          </a:xfrm>
          <a:prstGeom prst="line">
            <a:avLst/>
          </a:prstGeom>
          <a:noFill/>
          <a:ln w="57150">
            <a:solidFill>
              <a:srgbClr val="0303DF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endParaRPr lang="zh-CN" altLang="en-US" sz="2400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00748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任务</a:t>
            </a:r>
            <a:r>
              <a:rPr lang="en-US" altLang="zh-CN" dirty="0"/>
              <a:t>4.2 </a:t>
            </a:r>
            <a:r>
              <a:rPr lang="zh-CN" altLang="en-US" dirty="0"/>
              <a:t>刑警根据嫌犯供词破案问题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dirty="0"/>
              <a:t>案情描述：</a:t>
            </a:r>
            <a:endParaRPr lang="en-US" altLang="zh-CN" dirty="0"/>
          </a:p>
          <a:p>
            <a:pPr lvl="1" indent="0">
              <a:buNone/>
            </a:pPr>
            <a:r>
              <a:rPr lang="zh-CN" altLang="en-US" dirty="0"/>
              <a:t>某地刑侦大队对涉及六个嫌疑人的一桩疑案进行分析：</a:t>
            </a:r>
            <a:endParaRPr lang="en-US" altLang="zh-CN" dirty="0"/>
          </a:p>
          <a:p>
            <a:pPr marL="971550" lvl="1"/>
            <a:r>
              <a:rPr lang="en-US" altLang="zh-CN" dirty="0"/>
              <a:t>A</a:t>
            </a:r>
            <a:r>
              <a:rPr lang="zh-CN" altLang="en-US" dirty="0"/>
              <a:t>、</a:t>
            </a:r>
            <a:r>
              <a:rPr lang="en-US" altLang="zh-CN" dirty="0"/>
              <a:t>B </a:t>
            </a:r>
            <a:r>
              <a:rPr lang="zh-CN" altLang="en-US" dirty="0"/>
              <a:t>至少有一人作案；</a:t>
            </a:r>
          </a:p>
          <a:p>
            <a:pPr marL="971550" lvl="1"/>
            <a:r>
              <a:rPr lang="en-US" altLang="zh-CN" dirty="0"/>
              <a:t>A</a:t>
            </a:r>
            <a:r>
              <a:rPr lang="zh-CN" altLang="en-US" dirty="0"/>
              <a:t>、</a:t>
            </a:r>
            <a:r>
              <a:rPr lang="en-US" altLang="zh-CN" dirty="0"/>
              <a:t>D </a:t>
            </a:r>
            <a:r>
              <a:rPr lang="zh-CN" altLang="en-US" dirty="0"/>
              <a:t>不可能是同案犯；</a:t>
            </a:r>
          </a:p>
          <a:p>
            <a:pPr marL="971550" lvl="1"/>
            <a:r>
              <a:rPr lang="en-US" altLang="zh-CN" dirty="0"/>
              <a:t>A</a:t>
            </a:r>
            <a:r>
              <a:rPr lang="zh-CN" altLang="en-US" dirty="0"/>
              <a:t>、</a:t>
            </a:r>
            <a:r>
              <a:rPr lang="en-US" altLang="zh-CN" dirty="0"/>
              <a:t>E</a:t>
            </a:r>
            <a:r>
              <a:rPr lang="zh-CN" altLang="en-US" dirty="0"/>
              <a:t>、</a:t>
            </a:r>
            <a:r>
              <a:rPr lang="en-US" altLang="zh-CN" dirty="0"/>
              <a:t>F </a:t>
            </a:r>
            <a:r>
              <a:rPr lang="zh-CN" altLang="en-US" dirty="0"/>
              <a:t>三人中至少有两人参与作案；</a:t>
            </a:r>
          </a:p>
          <a:p>
            <a:pPr marL="971550" lvl="1"/>
            <a:r>
              <a:rPr lang="en-US" altLang="zh-CN" dirty="0"/>
              <a:t>B</a:t>
            </a:r>
            <a:r>
              <a:rPr lang="zh-CN" altLang="en-US" dirty="0"/>
              <a:t>、</a:t>
            </a:r>
            <a:r>
              <a:rPr lang="en-US" altLang="zh-CN" dirty="0"/>
              <a:t>C </a:t>
            </a:r>
            <a:r>
              <a:rPr lang="zh-CN" altLang="en-US" dirty="0"/>
              <a:t>或同时作案，或都与本案无关；</a:t>
            </a:r>
          </a:p>
          <a:p>
            <a:pPr marL="971550" lvl="1"/>
            <a:r>
              <a:rPr lang="en-US" altLang="zh-CN" dirty="0"/>
              <a:t>C</a:t>
            </a:r>
            <a:r>
              <a:rPr lang="zh-CN" altLang="en-US" dirty="0"/>
              <a:t>、</a:t>
            </a:r>
            <a:r>
              <a:rPr lang="en-US" altLang="zh-CN" dirty="0"/>
              <a:t>D </a:t>
            </a:r>
            <a:r>
              <a:rPr lang="zh-CN" altLang="en-US" dirty="0"/>
              <a:t>中有且仅有一人作案；</a:t>
            </a:r>
          </a:p>
          <a:p>
            <a:pPr marL="971550" lvl="1"/>
            <a:r>
              <a:rPr lang="zh-CN" altLang="en-US" dirty="0"/>
              <a:t>如果 </a:t>
            </a:r>
            <a:r>
              <a:rPr lang="en-US" altLang="zh-CN" dirty="0"/>
              <a:t>D </a:t>
            </a:r>
            <a:r>
              <a:rPr lang="zh-CN" altLang="en-US" dirty="0"/>
              <a:t>没有参与作案，则 </a:t>
            </a:r>
            <a:r>
              <a:rPr lang="en-US" altLang="zh-CN" dirty="0"/>
              <a:t>E </a:t>
            </a:r>
            <a:r>
              <a:rPr lang="zh-CN" altLang="en-US" dirty="0"/>
              <a:t>也不可能参与作案。</a:t>
            </a:r>
            <a:endParaRPr lang="en-US" altLang="zh-CN" dirty="0"/>
          </a:p>
          <a:p>
            <a:pPr lvl="1" indent="0">
              <a:buNone/>
            </a:pPr>
            <a:r>
              <a:rPr lang="zh-CN" altLang="en-US" dirty="0">
                <a:solidFill>
                  <a:srgbClr val="0000CC"/>
                </a:solidFill>
              </a:rPr>
              <a:t>假定上述供词都是真的；</a:t>
            </a:r>
            <a:endParaRPr lang="en-US" altLang="zh-CN" dirty="0">
              <a:solidFill>
                <a:srgbClr val="0000CC"/>
              </a:solidFill>
            </a:endParaRPr>
          </a:p>
          <a:p>
            <a:pPr lvl="1" indent="0">
              <a:buNone/>
            </a:pPr>
            <a:r>
              <a:rPr lang="zh-CN" altLang="en-US" dirty="0"/>
              <a:t>试编一程序，将作案人找出来。</a:t>
            </a:r>
          </a:p>
          <a:p>
            <a:pPr lvl="1" indent="0">
              <a:buNone/>
            </a:pPr>
            <a:r>
              <a:rPr lang="zh-CN" altLang="en-US" dirty="0"/>
              <a:t/>
            </a:r>
            <a:br>
              <a:rPr lang="zh-CN" altLang="en-US" dirty="0"/>
            </a:br>
            <a:endParaRPr lang="zh-CN" altLang="en-US" dirty="0"/>
          </a:p>
          <a:p>
            <a:pPr marL="971550" lvl="1"/>
            <a:endParaRPr lang="en-US" altLang="zh-CN" dirty="0"/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zh-CN" dirty="0"/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zh-CN" dirty="0"/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87783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任务</a:t>
            </a:r>
            <a:r>
              <a:rPr lang="en-US" altLang="zh-CN" dirty="0"/>
              <a:t>4.2</a:t>
            </a:r>
            <a:r>
              <a:rPr lang="zh-CN" altLang="en-US" dirty="0"/>
              <a:t>：案情分析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dirty="0" smtClean="0">
                <a:latin typeface="+mn-ea"/>
              </a:rPr>
              <a:t>令：</a:t>
            </a:r>
            <a:endParaRPr lang="en-US" altLang="zh-CN" dirty="0" smtClean="0">
              <a:latin typeface="+mn-ea"/>
            </a:endParaRPr>
          </a:p>
          <a:p>
            <a:pPr marL="971550" lvl="1"/>
            <a:r>
              <a:rPr lang="zh-CN" altLang="en-US" dirty="0" smtClean="0">
                <a:solidFill>
                  <a:srgbClr val="0000CC"/>
                </a:solidFill>
                <a:latin typeface="+mn-ea"/>
              </a:rPr>
              <a:t>变量</a:t>
            </a:r>
            <a:r>
              <a:rPr lang="en-US" altLang="zh-CN" dirty="0">
                <a:solidFill>
                  <a:srgbClr val="0000CC"/>
                </a:solidFill>
                <a:latin typeface="+mn-ea"/>
              </a:rPr>
              <a:t>A</a:t>
            </a:r>
            <a:r>
              <a:rPr lang="zh-CN" altLang="en-US" dirty="0">
                <a:solidFill>
                  <a:srgbClr val="0000CC"/>
                </a:solidFill>
                <a:latin typeface="+mn-ea"/>
              </a:rPr>
              <a:t>表示嫌疑人</a:t>
            </a:r>
            <a:r>
              <a:rPr lang="en-US" altLang="zh-CN" dirty="0">
                <a:solidFill>
                  <a:srgbClr val="0000CC"/>
                </a:solidFill>
                <a:latin typeface="+mn-ea"/>
              </a:rPr>
              <a:t>A</a:t>
            </a:r>
            <a:r>
              <a:rPr lang="zh-CN" altLang="en-US" dirty="0" smtClean="0">
                <a:solidFill>
                  <a:srgbClr val="0000CC"/>
                </a:solidFill>
                <a:latin typeface="+mn-ea"/>
              </a:rPr>
              <a:t>作案；</a:t>
            </a:r>
            <a:endParaRPr lang="en-US" altLang="zh-CN" dirty="0" smtClean="0">
              <a:solidFill>
                <a:srgbClr val="0000CC"/>
              </a:solidFill>
              <a:latin typeface="+mn-ea"/>
            </a:endParaRPr>
          </a:p>
          <a:p>
            <a:pPr marL="971550" lvl="1"/>
            <a:r>
              <a:rPr lang="zh-CN" altLang="en-US" dirty="0" smtClean="0">
                <a:latin typeface="+mn-ea"/>
              </a:rPr>
              <a:t>变量</a:t>
            </a:r>
            <a:r>
              <a:rPr lang="en-US" altLang="zh-CN" dirty="0">
                <a:latin typeface="+mn-ea"/>
              </a:rPr>
              <a:t>B</a:t>
            </a:r>
            <a:r>
              <a:rPr lang="zh-CN" altLang="en-US" dirty="0">
                <a:latin typeface="+mn-ea"/>
              </a:rPr>
              <a:t>表示嫌疑人</a:t>
            </a:r>
            <a:r>
              <a:rPr lang="en-US" altLang="zh-CN" dirty="0">
                <a:latin typeface="+mn-ea"/>
              </a:rPr>
              <a:t>B</a:t>
            </a:r>
            <a:r>
              <a:rPr lang="zh-CN" altLang="en-US" dirty="0" smtClean="0">
                <a:latin typeface="+mn-ea"/>
              </a:rPr>
              <a:t>作案；</a:t>
            </a:r>
            <a:endParaRPr lang="en-US" altLang="zh-CN" dirty="0" smtClean="0">
              <a:latin typeface="+mn-ea"/>
            </a:endParaRPr>
          </a:p>
          <a:p>
            <a:pPr marL="971550" lvl="1"/>
            <a:r>
              <a:rPr lang="zh-CN" altLang="en-US" dirty="0" smtClean="0">
                <a:latin typeface="+mn-ea"/>
              </a:rPr>
              <a:t>以此类推</a:t>
            </a:r>
            <a:r>
              <a:rPr lang="zh-CN" altLang="en-US" dirty="0">
                <a:latin typeface="+mn-ea"/>
              </a:rPr>
              <a:t>；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zh-CN" dirty="0">
              <a:latin typeface="+mn-ea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dirty="0">
                <a:latin typeface="+mn-ea"/>
              </a:rPr>
              <a:t>将案情的</a:t>
            </a:r>
            <a:r>
              <a:rPr lang="zh-CN" altLang="en-US" dirty="0">
                <a:solidFill>
                  <a:srgbClr val="7030A0"/>
                </a:solidFill>
                <a:latin typeface="+mn-ea"/>
              </a:rPr>
              <a:t>每一条</a:t>
            </a:r>
            <a:r>
              <a:rPr lang="zh-CN" altLang="en-US" dirty="0" smtClean="0">
                <a:solidFill>
                  <a:srgbClr val="7030A0"/>
                </a:solidFill>
                <a:latin typeface="+mn-ea"/>
              </a:rPr>
              <a:t>描述</a:t>
            </a:r>
            <a:r>
              <a:rPr lang="zh-CN" altLang="en-US" dirty="0">
                <a:latin typeface="+mn-ea"/>
              </a:rPr>
              <a:t>表示成</a:t>
            </a:r>
            <a:r>
              <a:rPr lang="zh-CN" altLang="en-US" dirty="0" smtClean="0">
                <a:solidFill>
                  <a:srgbClr val="0000CC"/>
                </a:solidFill>
                <a:latin typeface="+mn-ea"/>
              </a:rPr>
              <a:t>逻辑表达式</a:t>
            </a:r>
            <a:endParaRPr lang="zh-CN" altLang="en-US" dirty="0">
              <a:solidFill>
                <a:srgbClr val="0000CC"/>
              </a:solidFill>
              <a:latin typeface="+mn-ea"/>
            </a:endParaRPr>
          </a:p>
          <a:p>
            <a:pPr marL="971550" lvl="1"/>
            <a:r>
              <a:rPr lang="zh-CN" altLang="en-US" dirty="0">
                <a:latin typeface="+mn-ea"/>
              </a:rPr>
              <a:t>第一条用 </a:t>
            </a:r>
            <a:r>
              <a:rPr lang="en-US" altLang="zh-CN" dirty="0">
                <a:latin typeface="+mn-ea"/>
              </a:rPr>
              <a:t>CC1 </a:t>
            </a:r>
            <a:r>
              <a:rPr lang="zh-CN" altLang="en-US" dirty="0">
                <a:latin typeface="+mn-ea"/>
              </a:rPr>
              <a:t>表示，</a:t>
            </a:r>
            <a:endParaRPr lang="en-US" altLang="zh-CN" dirty="0">
              <a:latin typeface="+mn-ea"/>
            </a:endParaRPr>
          </a:p>
          <a:p>
            <a:pPr marL="971550" lvl="1"/>
            <a:r>
              <a:rPr lang="zh-CN" altLang="en-US" dirty="0">
                <a:latin typeface="+mn-ea"/>
              </a:rPr>
              <a:t>第二条用 </a:t>
            </a:r>
            <a:r>
              <a:rPr lang="en-US" altLang="zh-CN" dirty="0">
                <a:latin typeface="+mn-ea"/>
              </a:rPr>
              <a:t>CC2 </a:t>
            </a:r>
            <a:r>
              <a:rPr lang="zh-CN" altLang="en-US" dirty="0">
                <a:latin typeface="+mn-ea"/>
              </a:rPr>
              <a:t>表示，</a:t>
            </a:r>
            <a:endParaRPr lang="en-US" altLang="zh-CN" dirty="0">
              <a:latin typeface="+mn-ea"/>
            </a:endParaRPr>
          </a:p>
          <a:p>
            <a:pPr marL="971550" lvl="1"/>
            <a:r>
              <a:rPr lang="en-US" altLang="zh-CN" dirty="0">
                <a:latin typeface="+mn-ea"/>
              </a:rPr>
              <a:t>……</a:t>
            </a:r>
          </a:p>
          <a:p>
            <a:pPr marL="971550" lvl="1">
              <a:buFont typeface="Wingdings" panose="05000000000000000000" pitchFamily="2" charset="2"/>
              <a:buChar char="l"/>
            </a:pPr>
            <a:endParaRPr lang="en-US" altLang="zh-CN" dirty="0"/>
          </a:p>
          <a:p>
            <a:pPr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dirty="0">
                <a:ea typeface="黑体" panose="02010609060101010101" pitchFamily="49" charset="-122"/>
              </a:rPr>
              <a:t/>
            </a:r>
            <a:br>
              <a:rPr lang="zh-CN" altLang="en-US" dirty="0">
                <a:ea typeface="黑体" panose="02010609060101010101" pitchFamily="49" charset="-122"/>
              </a:rPr>
            </a:br>
            <a:r>
              <a:rPr lang="zh-CN" altLang="en-US" dirty="0">
                <a:ea typeface="黑体" panose="02010609060101010101" pitchFamily="49" charset="-122"/>
              </a:rPr>
              <a:t>	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42118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任务</a:t>
            </a:r>
            <a:r>
              <a:rPr lang="en-US" altLang="zh-CN" dirty="0"/>
              <a:t>4.2</a:t>
            </a:r>
            <a:r>
              <a:rPr lang="zh-CN" altLang="en-US" dirty="0"/>
              <a:t>：利用逻辑表达式表达案情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zh-CN" sz="2000" dirty="0"/>
              <a:t>A</a:t>
            </a:r>
            <a:r>
              <a:rPr lang="zh-CN" altLang="en-US" sz="2000" dirty="0"/>
              <a:t>、</a:t>
            </a:r>
            <a:r>
              <a:rPr lang="en-US" altLang="zh-CN" sz="2000" dirty="0"/>
              <a:t>B </a:t>
            </a:r>
            <a:r>
              <a:rPr lang="zh-CN" altLang="en-US" sz="2000" dirty="0">
                <a:solidFill>
                  <a:srgbClr val="C00000"/>
                </a:solidFill>
              </a:rPr>
              <a:t>至少</a:t>
            </a:r>
            <a:r>
              <a:rPr lang="zh-CN" altLang="en-US" sz="2000" dirty="0"/>
              <a:t>有一人作案；</a:t>
            </a:r>
            <a:endParaRPr lang="en-US" altLang="zh-CN" sz="2000" dirty="0"/>
          </a:p>
          <a:p>
            <a:pPr marL="971550" lvl="1"/>
            <a:r>
              <a:rPr lang="en-US" altLang="zh-CN" sz="1800" dirty="0"/>
              <a:t>A</a:t>
            </a:r>
            <a:r>
              <a:rPr lang="zh-CN" altLang="en-US" sz="1800" dirty="0"/>
              <a:t>作案，或者</a:t>
            </a:r>
            <a:r>
              <a:rPr lang="en-US" altLang="zh-CN" sz="1800" dirty="0"/>
              <a:t>B</a:t>
            </a:r>
            <a:r>
              <a:rPr lang="zh-CN" altLang="en-US" sz="1800" dirty="0"/>
              <a:t>作案，或者</a:t>
            </a:r>
            <a:r>
              <a:rPr lang="en-US" altLang="zh-CN" sz="1800" dirty="0"/>
              <a:t>A</a:t>
            </a:r>
            <a:r>
              <a:rPr lang="zh-CN" altLang="en-US" sz="1800" dirty="0"/>
              <a:t>、</a:t>
            </a:r>
            <a:r>
              <a:rPr lang="en-US" altLang="zh-CN" sz="1800" dirty="0"/>
              <a:t>B</a:t>
            </a:r>
            <a:r>
              <a:rPr lang="zh-CN" altLang="en-US" sz="1800" dirty="0"/>
              <a:t>都作案；</a:t>
            </a:r>
            <a:endParaRPr lang="en-US" altLang="zh-CN" sz="1800" dirty="0"/>
          </a:p>
          <a:p>
            <a:pPr marL="971550" lvl="1"/>
            <a:r>
              <a:rPr lang="en-US" altLang="zh-CN" sz="1800" dirty="0">
                <a:solidFill>
                  <a:srgbClr val="0000CC"/>
                </a:solidFill>
              </a:rPr>
              <a:t>CC1=</a:t>
            </a:r>
            <a:r>
              <a:rPr lang="en-US" altLang="zh-CN" sz="1800" dirty="0">
                <a:solidFill>
                  <a:srgbClr val="0000CC"/>
                </a:solidFill>
                <a:ea typeface="黑体" panose="02010609060101010101" pitchFamily="49" charset="-122"/>
              </a:rPr>
              <a:t>( A || B )</a:t>
            </a:r>
            <a:endParaRPr lang="en-US" altLang="zh-CN" sz="1800" dirty="0">
              <a:solidFill>
                <a:srgbClr val="0000CC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zh-CN" sz="2000" dirty="0"/>
              <a:t>A</a:t>
            </a:r>
            <a:r>
              <a:rPr lang="zh-CN" altLang="en-US" sz="2000" dirty="0"/>
              <a:t>、</a:t>
            </a:r>
            <a:r>
              <a:rPr lang="en-US" altLang="zh-CN" sz="2000" dirty="0"/>
              <a:t>D </a:t>
            </a:r>
            <a:r>
              <a:rPr lang="zh-CN" altLang="en-US" sz="2000" dirty="0">
                <a:solidFill>
                  <a:srgbClr val="C00000"/>
                </a:solidFill>
              </a:rPr>
              <a:t>不可能</a:t>
            </a:r>
            <a:r>
              <a:rPr lang="zh-CN" altLang="en-US" sz="2000" dirty="0"/>
              <a:t>是同案犯；</a:t>
            </a:r>
          </a:p>
          <a:p>
            <a:pPr marL="971550" lvl="1"/>
            <a:r>
              <a:rPr lang="zh-CN" altLang="en-US" sz="1800" dirty="0"/>
              <a:t>若</a:t>
            </a:r>
            <a:r>
              <a:rPr lang="en-US" altLang="zh-CN" sz="1800" dirty="0"/>
              <a:t>A</a:t>
            </a:r>
            <a:r>
              <a:rPr lang="zh-CN" altLang="en-US" sz="1800" dirty="0"/>
              <a:t>、</a:t>
            </a:r>
            <a:r>
              <a:rPr lang="en-US" altLang="zh-CN" sz="1800" dirty="0"/>
              <a:t>D</a:t>
            </a:r>
            <a:r>
              <a:rPr lang="zh-CN" altLang="en-US" sz="1800" dirty="0"/>
              <a:t>是同案犯，表示成：</a:t>
            </a:r>
            <a:r>
              <a:rPr lang="en-US" altLang="zh-CN" sz="1800" dirty="0"/>
              <a:t> A &amp;&amp; D </a:t>
            </a:r>
          </a:p>
          <a:p>
            <a:pPr marL="971550" lvl="1"/>
            <a:r>
              <a:rPr lang="en-US" altLang="zh-CN" sz="1800" dirty="0">
                <a:solidFill>
                  <a:srgbClr val="0000CC"/>
                </a:solidFill>
              </a:rPr>
              <a:t>CC2 = !( A &amp;&amp; D )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zh-CN" sz="2000" dirty="0"/>
              <a:t>A</a:t>
            </a:r>
            <a:r>
              <a:rPr lang="zh-CN" altLang="en-US" sz="2000" dirty="0"/>
              <a:t>、</a:t>
            </a:r>
            <a:r>
              <a:rPr lang="en-US" altLang="zh-CN" sz="2000" dirty="0"/>
              <a:t>E</a:t>
            </a:r>
            <a:r>
              <a:rPr lang="zh-CN" altLang="en-US" sz="2000" dirty="0"/>
              <a:t>、</a:t>
            </a:r>
            <a:r>
              <a:rPr lang="en-US" altLang="zh-CN" sz="2000" dirty="0"/>
              <a:t>F </a:t>
            </a:r>
            <a:r>
              <a:rPr lang="zh-CN" altLang="en-US" sz="2000" dirty="0"/>
              <a:t>三人中</a:t>
            </a:r>
            <a:r>
              <a:rPr lang="zh-CN" altLang="en-US" sz="2000" dirty="0">
                <a:solidFill>
                  <a:srgbClr val="C00000"/>
                </a:solidFill>
              </a:rPr>
              <a:t>至少</a:t>
            </a:r>
            <a:r>
              <a:rPr lang="zh-CN" altLang="en-US" sz="2000" dirty="0"/>
              <a:t>有两人参与作案；</a:t>
            </a:r>
            <a:endParaRPr lang="en-US" altLang="zh-CN" sz="2000" dirty="0"/>
          </a:p>
          <a:p>
            <a:pPr marL="971550" lvl="1"/>
            <a:r>
              <a:rPr lang="zh-CN" altLang="en-US" sz="1800" dirty="0"/>
              <a:t>若</a:t>
            </a:r>
            <a:r>
              <a:rPr lang="en-US" altLang="zh-CN" sz="1800" dirty="0"/>
              <a:t>A </a:t>
            </a:r>
            <a:r>
              <a:rPr lang="zh-CN" altLang="en-US" sz="1800" dirty="0"/>
              <a:t>和 </a:t>
            </a:r>
            <a:r>
              <a:rPr lang="en-US" altLang="zh-CN" sz="1800" dirty="0"/>
              <a:t>E </a:t>
            </a:r>
            <a:r>
              <a:rPr lang="zh-CN" altLang="en-US" sz="1800" dirty="0" smtClean="0"/>
              <a:t>参与作案</a:t>
            </a:r>
            <a:r>
              <a:rPr lang="zh-CN" altLang="en-US" sz="1800" dirty="0"/>
              <a:t>，（</a:t>
            </a:r>
            <a:r>
              <a:rPr lang="en-US" altLang="zh-CN" sz="1800" dirty="0"/>
              <a:t>A &amp;&amp; E</a:t>
            </a:r>
            <a:r>
              <a:rPr lang="zh-CN" altLang="en-US" sz="1800" dirty="0"/>
              <a:t>）</a:t>
            </a:r>
          </a:p>
          <a:p>
            <a:pPr marL="971550" lvl="1"/>
            <a:r>
              <a:rPr lang="zh-CN" altLang="en-US" sz="1800" dirty="0"/>
              <a:t>若</a:t>
            </a:r>
            <a:r>
              <a:rPr lang="en-US" altLang="zh-CN" sz="1800" dirty="0"/>
              <a:t>A </a:t>
            </a:r>
            <a:r>
              <a:rPr lang="zh-CN" altLang="en-US" sz="1800" dirty="0"/>
              <a:t>和 </a:t>
            </a:r>
            <a:r>
              <a:rPr lang="en-US" altLang="zh-CN" sz="1800" dirty="0"/>
              <a:t>F </a:t>
            </a:r>
            <a:r>
              <a:rPr lang="zh-CN" altLang="en-US" sz="1800" dirty="0" smtClean="0"/>
              <a:t>参与作案</a:t>
            </a:r>
            <a:r>
              <a:rPr lang="zh-CN" altLang="en-US" sz="1800" dirty="0"/>
              <a:t>，（</a:t>
            </a:r>
            <a:r>
              <a:rPr lang="en-US" altLang="zh-CN" sz="1800" dirty="0"/>
              <a:t>A &amp;&amp; F</a:t>
            </a:r>
            <a:r>
              <a:rPr lang="zh-CN" altLang="en-US" sz="1800" dirty="0"/>
              <a:t>）</a:t>
            </a:r>
          </a:p>
          <a:p>
            <a:pPr marL="971550" lvl="1"/>
            <a:r>
              <a:rPr lang="zh-CN" altLang="en-US" sz="1800" dirty="0"/>
              <a:t>若</a:t>
            </a:r>
            <a:r>
              <a:rPr lang="en-US" altLang="zh-CN" sz="1800" dirty="0"/>
              <a:t>E </a:t>
            </a:r>
            <a:r>
              <a:rPr lang="zh-CN" altLang="en-US" sz="1800" dirty="0"/>
              <a:t>和 </a:t>
            </a:r>
            <a:r>
              <a:rPr lang="en-US" altLang="zh-CN" sz="1800" dirty="0"/>
              <a:t>F </a:t>
            </a:r>
            <a:r>
              <a:rPr lang="zh-CN" altLang="en-US" sz="1800" dirty="0" smtClean="0"/>
              <a:t>参与作案</a:t>
            </a:r>
            <a:r>
              <a:rPr lang="zh-CN" altLang="en-US" sz="1800" dirty="0"/>
              <a:t>，（</a:t>
            </a:r>
            <a:r>
              <a:rPr lang="en-US" altLang="zh-CN" sz="1800" dirty="0"/>
              <a:t>E &amp;&amp; F</a:t>
            </a:r>
            <a:r>
              <a:rPr lang="zh-CN" altLang="en-US" sz="1800" dirty="0"/>
              <a:t>）</a:t>
            </a:r>
            <a:endParaRPr lang="en-US" altLang="zh-CN" sz="1800" dirty="0"/>
          </a:p>
          <a:p>
            <a:pPr marL="971550" lvl="1"/>
            <a:r>
              <a:rPr lang="en-US" altLang="zh-CN" sz="1800" dirty="0">
                <a:solidFill>
                  <a:srgbClr val="0000CC"/>
                </a:solidFill>
              </a:rPr>
              <a:t>CC3 = (A &amp;&amp; E</a:t>
            </a:r>
            <a:r>
              <a:rPr lang="zh-CN" altLang="en-US" sz="1800" dirty="0">
                <a:solidFill>
                  <a:srgbClr val="0000CC"/>
                </a:solidFill>
              </a:rPr>
              <a:t>）</a:t>
            </a:r>
            <a:r>
              <a:rPr lang="en-US" altLang="zh-CN" sz="1800" dirty="0">
                <a:solidFill>
                  <a:srgbClr val="0000CC"/>
                </a:solidFill>
              </a:rPr>
              <a:t>||</a:t>
            </a:r>
            <a:r>
              <a:rPr lang="zh-CN" altLang="en-US" sz="1800" dirty="0">
                <a:solidFill>
                  <a:srgbClr val="0000CC"/>
                </a:solidFill>
              </a:rPr>
              <a:t>（</a:t>
            </a:r>
            <a:r>
              <a:rPr lang="en-US" altLang="zh-CN" sz="1800" dirty="0">
                <a:solidFill>
                  <a:srgbClr val="0000CC"/>
                </a:solidFill>
              </a:rPr>
              <a:t>A &amp;&amp; F</a:t>
            </a:r>
            <a:r>
              <a:rPr lang="zh-CN" altLang="en-US" sz="1800" dirty="0">
                <a:solidFill>
                  <a:srgbClr val="0000CC"/>
                </a:solidFill>
              </a:rPr>
              <a:t>）</a:t>
            </a:r>
            <a:r>
              <a:rPr lang="en-US" altLang="zh-CN" sz="1800" dirty="0">
                <a:solidFill>
                  <a:srgbClr val="0000CC"/>
                </a:solidFill>
              </a:rPr>
              <a:t>||</a:t>
            </a:r>
            <a:r>
              <a:rPr lang="zh-CN" altLang="en-US" sz="1800" dirty="0">
                <a:solidFill>
                  <a:srgbClr val="0000CC"/>
                </a:solidFill>
              </a:rPr>
              <a:t>（</a:t>
            </a:r>
            <a:r>
              <a:rPr lang="en-US" altLang="zh-CN" sz="1800" dirty="0">
                <a:solidFill>
                  <a:srgbClr val="0000CC"/>
                </a:solidFill>
              </a:rPr>
              <a:t>E &amp;&amp; F)</a:t>
            </a:r>
          </a:p>
          <a:p>
            <a:pPr marL="971550" lvl="1"/>
            <a:endParaRPr lang="zh-CN" altLang="en-US" sz="2400" dirty="0">
              <a:solidFill>
                <a:srgbClr val="0000CC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zh-CN" dirty="0"/>
          </a:p>
          <a:p>
            <a:pPr marL="342900" indent="-342900">
              <a:buFont typeface="Wingdings" panose="05000000000000000000" pitchFamily="2" charset="2"/>
              <a:buChar char="l"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24934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任务</a:t>
            </a:r>
            <a:r>
              <a:rPr lang="en-US" altLang="zh-CN" dirty="0"/>
              <a:t>4.2</a:t>
            </a:r>
            <a:r>
              <a:rPr lang="zh-CN" altLang="en-US" dirty="0"/>
              <a:t>：利用逻辑表达式表达案情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zh-CN" sz="2000" dirty="0"/>
              <a:t>B</a:t>
            </a:r>
            <a:r>
              <a:rPr lang="zh-CN" altLang="en-US" sz="2000" dirty="0"/>
              <a:t>、</a:t>
            </a:r>
            <a:r>
              <a:rPr lang="en-US" altLang="zh-CN" sz="2000" dirty="0"/>
              <a:t>C </a:t>
            </a:r>
            <a:r>
              <a:rPr lang="zh-CN" altLang="en-US" sz="2000" dirty="0"/>
              <a:t>或同时作案，或都与本案无关；</a:t>
            </a:r>
          </a:p>
          <a:p>
            <a:pPr marL="971550" lvl="1"/>
            <a:r>
              <a:rPr lang="zh-CN" altLang="en-US" sz="1800" dirty="0"/>
              <a:t>若</a:t>
            </a:r>
            <a:r>
              <a:rPr lang="en-US" altLang="zh-CN" sz="1800" dirty="0"/>
              <a:t>B</a:t>
            </a:r>
            <a:r>
              <a:rPr lang="zh-CN" altLang="en-US" sz="1800" dirty="0"/>
              <a:t>、</a:t>
            </a:r>
            <a:r>
              <a:rPr lang="en-US" altLang="zh-CN" sz="1800" dirty="0"/>
              <a:t>C</a:t>
            </a:r>
            <a:r>
              <a:rPr lang="zh-CN" altLang="en-US" sz="1800" dirty="0"/>
              <a:t>同时作案，（</a:t>
            </a:r>
            <a:r>
              <a:rPr lang="en-US" altLang="zh-CN" sz="1800" dirty="0"/>
              <a:t>B &amp;&amp; C</a:t>
            </a:r>
            <a:r>
              <a:rPr lang="zh-CN" altLang="en-US" sz="1800" dirty="0"/>
              <a:t>）</a:t>
            </a:r>
          </a:p>
          <a:p>
            <a:pPr marL="971550" lvl="1"/>
            <a:r>
              <a:rPr lang="zh-CN" altLang="en-US" sz="1800" dirty="0"/>
              <a:t>若</a:t>
            </a:r>
            <a:r>
              <a:rPr lang="en-US" altLang="zh-CN" sz="1800" dirty="0"/>
              <a:t>B</a:t>
            </a:r>
            <a:r>
              <a:rPr lang="zh-CN" altLang="en-US" sz="1800" dirty="0"/>
              <a:t>、</a:t>
            </a:r>
            <a:r>
              <a:rPr lang="en-US" altLang="zh-CN" sz="1800" dirty="0"/>
              <a:t>C</a:t>
            </a:r>
            <a:r>
              <a:rPr lang="zh-CN" altLang="en-US" sz="1800" dirty="0"/>
              <a:t>都与本案无关，（</a:t>
            </a:r>
            <a:r>
              <a:rPr lang="en-US" altLang="zh-CN" sz="1800" dirty="0"/>
              <a:t>!B &amp;&amp; !C</a:t>
            </a:r>
            <a:r>
              <a:rPr lang="zh-CN" altLang="en-US" sz="1800" dirty="0"/>
              <a:t>）</a:t>
            </a:r>
          </a:p>
          <a:p>
            <a:pPr marL="971550" lvl="1"/>
            <a:r>
              <a:rPr lang="en-US" altLang="zh-CN" sz="1800" dirty="0">
                <a:solidFill>
                  <a:srgbClr val="0000CC"/>
                </a:solidFill>
              </a:rPr>
              <a:t>CC4 = (B &amp;&amp; C) || (!B &amp;&amp; !C)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zh-CN" sz="2000" dirty="0"/>
              <a:t>C</a:t>
            </a:r>
            <a:r>
              <a:rPr lang="zh-CN" altLang="en-US" sz="2000" dirty="0"/>
              <a:t>、</a:t>
            </a:r>
            <a:r>
              <a:rPr lang="en-US" altLang="zh-CN" sz="2000" dirty="0"/>
              <a:t>D </a:t>
            </a:r>
            <a:r>
              <a:rPr lang="zh-CN" altLang="en-US" sz="2000" dirty="0"/>
              <a:t>中</a:t>
            </a:r>
            <a:r>
              <a:rPr lang="zh-CN" altLang="en-US" sz="2000" dirty="0">
                <a:solidFill>
                  <a:srgbClr val="C00000"/>
                </a:solidFill>
              </a:rPr>
              <a:t>有且仅有</a:t>
            </a:r>
            <a:r>
              <a:rPr lang="zh-CN" altLang="en-US" sz="2000" dirty="0"/>
              <a:t>一人作案；</a:t>
            </a:r>
            <a:endParaRPr lang="en-US" altLang="zh-CN" sz="2000" dirty="0"/>
          </a:p>
          <a:p>
            <a:pPr marL="971550" lvl="1"/>
            <a:r>
              <a:rPr lang="zh-CN" altLang="en-US" sz="1800" dirty="0"/>
              <a:t>若</a:t>
            </a:r>
            <a:r>
              <a:rPr lang="en-US" altLang="zh-CN" sz="1800" dirty="0"/>
              <a:t>C</a:t>
            </a:r>
            <a:r>
              <a:rPr lang="zh-CN" altLang="en-US" sz="1800" dirty="0"/>
              <a:t>作案，</a:t>
            </a:r>
            <a:r>
              <a:rPr lang="en-US" altLang="zh-CN" sz="1800" dirty="0"/>
              <a:t>D</a:t>
            </a:r>
            <a:r>
              <a:rPr lang="zh-CN" altLang="en-US" sz="1800" dirty="0"/>
              <a:t>没作案，（</a:t>
            </a:r>
            <a:r>
              <a:rPr lang="en-US" altLang="zh-CN" sz="1800" dirty="0"/>
              <a:t>C&amp;&amp;!D</a:t>
            </a:r>
            <a:r>
              <a:rPr lang="zh-CN" altLang="en-US" sz="1800" dirty="0"/>
              <a:t>）</a:t>
            </a:r>
            <a:endParaRPr lang="en-US" altLang="zh-CN" sz="1800" dirty="0"/>
          </a:p>
          <a:p>
            <a:pPr marL="971550" lvl="1"/>
            <a:r>
              <a:rPr lang="zh-CN" altLang="en-US" sz="1800" dirty="0"/>
              <a:t>若</a:t>
            </a:r>
            <a:r>
              <a:rPr lang="en-US" altLang="zh-CN" sz="1800" dirty="0"/>
              <a:t>D</a:t>
            </a:r>
            <a:r>
              <a:rPr lang="zh-CN" altLang="en-US" sz="1800" dirty="0"/>
              <a:t>作案，</a:t>
            </a:r>
            <a:r>
              <a:rPr lang="en-US" altLang="zh-CN" sz="1800" dirty="0"/>
              <a:t>C</a:t>
            </a:r>
            <a:r>
              <a:rPr lang="zh-CN" altLang="en-US" sz="1800" dirty="0"/>
              <a:t>没作案，（</a:t>
            </a:r>
            <a:r>
              <a:rPr lang="en-US" altLang="zh-CN" sz="1800" dirty="0"/>
              <a:t>D&amp;&amp;!C </a:t>
            </a:r>
            <a:r>
              <a:rPr lang="zh-CN" altLang="en-US" sz="1800" dirty="0" smtClean="0"/>
              <a:t>，即：</a:t>
            </a:r>
            <a:r>
              <a:rPr lang="en-US" altLang="zh-CN" sz="1800" dirty="0" smtClean="0"/>
              <a:t>!</a:t>
            </a:r>
            <a:r>
              <a:rPr lang="en-US" altLang="zh-CN" sz="1800" dirty="0"/>
              <a:t>C&amp;&amp;D</a:t>
            </a:r>
            <a:r>
              <a:rPr lang="zh-CN" altLang="en-US" sz="1800" dirty="0"/>
              <a:t>）</a:t>
            </a:r>
          </a:p>
          <a:p>
            <a:pPr marL="971550" lvl="1"/>
            <a:r>
              <a:rPr lang="en-US" altLang="zh-CN" sz="1800" dirty="0">
                <a:solidFill>
                  <a:srgbClr val="0000CC"/>
                </a:solidFill>
              </a:rPr>
              <a:t>CC5=(C &amp;&amp; !D) || (!C &amp;&amp;D)</a:t>
            </a:r>
            <a:endParaRPr lang="en-US" altLang="zh-CN" sz="1800" dirty="0"/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zh-CN" dirty="0"/>
          </a:p>
          <a:p>
            <a:pPr marL="342900" indent="-342900">
              <a:buFont typeface="Wingdings" panose="05000000000000000000" pitchFamily="2" charset="2"/>
              <a:buChar char="l"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03437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任务</a:t>
            </a:r>
            <a:r>
              <a:rPr lang="en-US" altLang="zh-CN" dirty="0"/>
              <a:t>4.2</a:t>
            </a:r>
            <a:r>
              <a:rPr lang="zh-CN" altLang="en-US" dirty="0"/>
              <a:t>：利用逻辑表达式表达案情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342900" indent="-342900">
                  <a:buFont typeface="Wingdings" panose="05000000000000000000" pitchFamily="2" charset="2"/>
                  <a:buChar char="l"/>
                </a:pPr>
                <a:r>
                  <a:rPr lang="zh-CN" altLang="en-US" sz="2000" dirty="0"/>
                  <a:t>如果 </a:t>
                </a:r>
                <a:r>
                  <a:rPr lang="en-US" altLang="zh-CN" sz="2000" dirty="0"/>
                  <a:t>D </a:t>
                </a:r>
                <a:r>
                  <a:rPr lang="zh-CN" altLang="en-US" sz="2000" dirty="0"/>
                  <a:t>没有参与作案，则 </a:t>
                </a:r>
                <a:r>
                  <a:rPr lang="en-US" altLang="zh-CN" sz="2000" dirty="0"/>
                  <a:t>E </a:t>
                </a:r>
                <a:r>
                  <a:rPr lang="zh-CN" altLang="en-US" sz="2000" dirty="0"/>
                  <a:t>也不可能参与作案；</a:t>
                </a:r>
              </a:p>
              <a:p>
                <a:pPr marL="971550" lvl="1"/>
                <a:r>
                  <a:rPr lang="zh-CN" altLang="en-US" sz="1800" dirty="0"/>
                  <a:t>上述命题可表示成：</a:t>
                </a:r>
                <a:r>
                  <a:rPr lang="en-US" altLang="zh-CN" sz="1800" dirty="0">
                    <a:solidFill>
                      <a:srgbClr val="C00000"/>
                    </a:solidFill>
                  </a:rPr>
                  <a:t>!D</a:t>
                </a:r>
                <a14:m>
                  <m:oMath xmlns:m="http://schemas.openxmlformats.org/officeDocument/2006/math">
                    <m:r>
                      <a:rPr lang="zh-CN" altLang="en-US" sz="18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zh-CN" sz="1800" dirty="0">
                    <a:solidFill>
                      <a:srgbClr val="C00000"/>
                    </a:solidFill>
                    <a:sym typeface="Wingdings" panose="05000000000000000000" pitchFamily="2" charset="2"/>
                  </a:rPr>
                  <a:t>!E</a:t>
                </a:r>
                <a:r>
                  <a:rPr lang="zh-CN" altLang="en-US" sz="1800" dirty="0">
                    <a:sym typeface="Wingdings" panose="05000000000000000000" pitchFamily="2" charset="2"/>
                  </a:rPr>
                  <a:t>，该式与</a:t>
                </a:r>
                <a:r>
                  <a:rPr lang="en-US" altLang="zh-CN" sz="1800" dirty="0">
                    <a:sym typeface="Wingdings" panose="05000000000000000000" pitchFamily="2" charset="2"/>
                  </a:rPr>
                  <a:t>CC6</a:t>
                </a:r>
                <a:r>
                  <a:rPr lang="zh-CN" altLang="en-US" sz="1800" dirty="0">
                    <a:sym typeface="Wingdings" panose="05000000000000000000" pitchFamily="2" charset="2"/>
                  </a:rPr>
                  <a:t>是等价的；</a:t>
                </a:r>
                <a:r>
                  <a:rPr lang="en-US" altLang="zh-CN" sz="1800" dirty="0"/>
                  <a:t> </a:t>
                </a:r>
              </a:p>
              <a:p>
                <a:pPr marL="971550" lvl="1"/>
                <a:r>
                  <a:rPr lang="en-US" altLang="zh-CN" sz="1800" dirty="0">
                    <a:solidFill>
                      <a:srgbClr val="0000CC"/>
                    </a:solidFill>
                  </a:rPr>
                  <a:t>CC6=D || !E  </a:t>
                </a:r>
              </a:p>
              <a:p>
                <a:pPr marL="342900" indent="-342900">
                  <a:buFont typeface="Wingdings" panose="05000000000000000000" pitchFamily="2" charset="2"/>
                  <a:buChar char="l"/>
                </a:pPr>
                <a:r>
                  <a:rPr lang="zh-CN" altLang="en-US" sz="2000" dirty="0"/>
                  <a:t>在数理逻辑中，逻辑式“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rgbClr val="0000CC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zh-CN" altLang="en-US" sz="2000" i="1" smtClean="0">
                        <a:solidFill>
                          <a:srgbClr val="0000CC"/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zh-CN" sz="2000" dirty="0">
                    <a:solidFill>
                      <a:srgbClr val="0000CC"/>
                    </a:solidFill>
                  </a:rPr>
                  <a:t>B</a:t>
                </a:r>
                <a:r>
                  <a:rPr lang="zh-CN" altLang="en-US" sz="2000" dirty="0"/>
                  <a:t>”表示一个</a:t>
                </a:r>
                <a:r>
                  <a:rPr lang="zh-CN" altLang="en-US" sz="2000" dirty="0">
                    <a:solidFill>
                      <a:srgbClr val="7030A0"/>
                    </a:solidFill>
                  </a:rPr>
                  <a:t>充分条件</a:t>
                </a:r>
                <a:r>
                  <a:rPr lang="en-US" altLang="zh-CN" sz="2000" dirty="0"/>
                  <a:t>(</a:t>
                </a:r>
                <a:r>
                  <a:rPr lang="zh-CN" altLang="en-US" sz="2000" dirty="0">
                    <a:solidFill>
                      <a:srgbClr val="0000CC"/>
                    </a:solidFill>
                  </a:rPr>
                  <a:t>蕴含</a:t>
                </a:r>
                <a:r>
                  <a:rPr lang="en-US" altLang="zh-CN" sz="2000" dirty="0"/>
                  <a:t>)</a:t>
                </a:r>
              </a:p>
              <a:p>
                <a:pPr marL="971550" lvl="1"/>
                <a:r>
                  <a:rPr lang="zh-CN" altLang="en-US" sz="1800" dirty="0"/>
                  <a:t>由</a:t>
                </a:r>
                <a:r>
                  <a:rPr lang="en-US" altLang="zh-CN" sz="1800" dirty="0"/>
                  <a:t>A</a:t>
                </a:r>
                <a:r>
                  <a:rPr lang="zh-CN" altLang="en-US" sz="1800" dirty="0"/>
                  <a:t>可推出</a:t>
                </a:r>
                <a:r>
                  <a:rPr lang="en-US" altLang="zh-CN" sz="1800" dirty="0"/>
                  <a:t>B</a:t>
                </a:r>
                <a:r>
                  <a:rPr lang="zh-CN" altLang="en-US" sz="1800" dirty="0"/>
                  <a:t>；</a:t>
                </a:r>
                <a:endParaRPr lang="en-US" altLang="zh-CN" sz="1800" dirty="0"/>
              </a:p>
              <a:p>
                <a:pPr marL="971550" lvl="1"/>
                <a:r>
                  <a:rPr lang="zh-CN" altLang="en-US" sz="1800" dirty="0"/>
                  <a:t>如果</a:t>
                </a:r>
                <a:r>
                  <a:rPr lang="en-US" altLang="zh-CN" sz="1800" dirty="0"/>
                  <a:t>A</a:t>
                </a:r>
                <a:r>
                  <a:rPr lang="zh-CN" altLang="en-US" sz="1800" dirty="0"/>
                  <a:t>，则</a:t>
                </a:r>
                <a:r>
                  <a:rPr lang="en-US" altLang="zh-CN" sz="1800" dirty="0"/>
                  <a:t>B</a:t>
                </a:r>
                <a:r>
                  <a:rPr lang="zh-CN" altLang="en-US" sz="1800" dirty="0"/>
                  <a:t>；</a:t>
                </a:r>
                <a:endParaRPr lang="en-US" altLang="zh-CN" sz="1800" dirty="0"/>
              </a:p>
              <a:p>
                <a:pPr marL="971550" lvl="1"/>
                <a:r>
                  <a:rPr lang="zh-CN" altLang="en-US" sz="1800" dirty="0"/>
                  <a:t>若</a:t>
                </a:r>
                <a:r>
                  <a:rPr lang="en-US" altLang="zh-CN" sz="1800" dirty="0"/>
                  <a:t>A</a:t>
                </a:r>
                <a:r>
                  <a:rPr lang="zh-CN" altLang="en-US" sz="1800" dirty="0"/>
                  <a:t>成立，则</a:t>
                </a:r>
                <a:r>
                  <a:rPr lang="en-US" altLang="zh-CN" sz="1800" dirty="0"/>
                  <a:t>B</a:t>
                </a:r>
                <a:r>
                  <a:rPr lang="zh-CN" altLang="en-US" sz="1800" dirty="0"/>
                  <a:t>成立；</a:t>
                </a:r>
                <a:endParaRPr lang="en-US" altLang="zh-CN" sz="1800" dirty="0"/>
              </a:p>
              <a:p>
                <a:pPr marL="342900" indent="-342900">
                  <a:buFont typeface="Wingdings" panose="05000000000000000000" pitchFamily="2" charset="2"/>
                  <a:buChar char="l"/>
                </a:pPr>
                <a:r>
                  <a:rPr lang="zh-CN" altLang="en-US" sz="2000" dirty="0"/>
                  <a:t>蕴含</a:t>
                </a:r>
                <a14:m>
                  <m:oMath xmlns:m="http://schemas.openxmlformats.org/officeDocument/2006/math">
                    <m:r>
                      <a:rPr lang="en-US" altLang="zh-CN" sz="2000" b="0" i="0" smtClean="0">
                        <a:solidFill>
                          <a:srgbClr val="0000CC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000" i="1" smtClean="0">
                        <a:solidFill>
                          <a:srgbClr val="0000CC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zh-CN" altLang="en-US" sz="2000" i="1">
                        <a:solidFill>
                          <a:srgbClr val="0000CC"/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zh-CN" sz="2000" dirty="0">
                    <a:solidFill>
                      <a:srgbClr val="0000CC"/>
                    </a:solidFill>
                  </a:rPr>
                  <a:t>B</a:t>
                </a:r>
                <a:r>
                  <a:rPr lang="zh-CN" altLang="en-US" sz="2000" dirty="0"/>
                  <a:t>等价于 </a:t>
                </a:r>
                <a:r>
                  <a:rPr lang="en-US" altLang="zh-CN" sz="2000" dirty="0">
                    <a:solidFill>
                      <a:srgbClr val="0000CC"/>
                    </a:solidFill>
                  </a:rPr>
                  <a:t>!A||B</a:t>
                </a:r>
              </a:p>
              <a:p>
                <a:pPr marL="971550" lvl="1"/>
                <a:r>
                  <a:rPr lang="zh-CN" altLang="en-US" sz="1800" dirty="0"/>
                  <a:t>根据上述两个逻辑式的真值表，可以证明它们两个逻辑式是等价的；</a:t>
                </a:r>
                <a:endParaRPr lang="en-US" altLang="zh-CN" sz="1800" dirty="0"/>
              </a:p>
              <a:p>
                <a:pPr marL="971550" lvl="1"/>
                <a:r>
                  <a:rPr lang="zh-CN" altLang="en-US" sz="1800" dirty="0"/>
                  <a:t>因此，</a:t>
                </a:r>
                <a:r>
                  <a:rPr lang="en-US" altLang="zh-CN" sz="1800" dirty="0">
                    <a:solidFill>
                      <a:srgbClr val="C00000"/>
                    </a:solidFill>
                  </a:rPr>
                  <a:t>!D</a:t>
                </a:r>
                <a14:m>
                  <m:oMath xmlns:m="http://schemas.openxmlformats.org/officeDocument/2006/math">
                    <m:r>
                      <a:rPr lang="zh-CN" altLang="en-US" sz="18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zh-CN" sz="1800" dirty="0">
                    <a:solidFill>
                      <a:srgbClr val="C00000"/>
                    </a:solidFill>
                    <a:sym typeface="Wingdings" panose="05000000000000000000" pitchFamily="2" charset="2"/>
                  </a:rPr>
                  <a:t>!E</a:t>
                </a:r>
                <a:r>
                  <a:rPr lang="zh-CN" altLang="en-US" sz="1800" dirty="0">
                    <a:sym typeface="Wingdings" panose="05000000000000000000" pitchFamily="2" charset="2"/>
                  </a:rPr>
                  <a:t>等价</a:t>
                </a:r>
                <a:r>
                  <a:rPr lang="zh-CN" altLang="en-US" sz="1800" dirty="0" smtClean="0">
                    <a:sym typeface="Wingdings" panose="05000000000000000000" pitchFamily="2" charset="2"/>
                  </a:rPr>
                  <a:t>于</a:t>
                </a:r>
                <a:r>
                  <a:rPr lang="en-US" altLang="zh-CN" sz="1800" dirty="0">
                    <a:solidFill>
                      <a:srgbClr val="0000CC"/>
                    </a:solidFill>
                    <a:sym typeface="Wingdings" panose="05000000000000000000" pitchFamily="2" charset="2"/>
                  </a:rPr>
                  <a:t>D</a:t>
                </a:r>
                <a:r>
                  <a:rPr lang="en-US" altLang="zh-CN" sz="1800" dirty="0">
                    <a:solidFill>
                      <a:srgbClr val="0000CC"/>
                    </a:solidFill>
                  </a:rPr>
                  <a:t>||!E</a:t>
                </a:r>
                <a:r>
                  <a:rPr lang="zh-CN" altLang="en-US" sz="1800" dirty="0" smtClean="0">
                    <a:solidFill>
                      <a:srgbClr val="0000CC"/>
                    </a:solidFill>
                  </a:rPr>
                  <a:t>；</a:t>
                </a:r>
                <a:endParaRPr lang="en-US" altLang="zh-CN" sz="1800" dirty="0" smtClean="0">
                  <a:solidFill>
                    <a:srgbClr val="0000CC"/>
                  </a:solidFill>
                </a:endParaRPr>
              </a:p>
              <a:p>
                <a:pPr marL="971550" lvl="1"/>
                <a:r>
                  <a:rPr lang="en-US" altLang="zh-CN" sz="1800" b="1" dirty="0">
                    <a:solidFill>
                      <a:srgbClr val="006600"/>
                    </a:solidFill>
                  </a:rPr>
                  <a:t>《</a:t>
                </a:r>
                <a:r>
                  <a:rPr lang="zh-CN" altLang="en-US" sz="1800" b="1" dirty="0">
                    <a:solidFill>
                      <a:srgbClr val="006600"/>
                    </a:solidFill>
                  </a:rPr>
                  <a:t>离散数学</a:t>
                </a:r>
                <a:r>
                  <a:rPr lang="en-US" altLang="zh-CN" sz="1800" b="1" dirty="0" smtClean="0">
                    <a:solidFill>
                      <a:srgbClr val="006600"/>
                    </a:solidFill>
                  </a:rPr>
                  <a:t>》</a:t>
                </a:r>
                <a:r>
                  <a:rPr lang="zh-CN" altLang="en-US" sz="1800" b="1" dirty="0" smtClean="0">
                    <a:solidFill>
                      <a:srgbClr val="006600"/>
                    </a:solidFill>
                  </a:rPr>
                  <a:t>的命题逻辑中</a:t>
                </a:r>
                <a:r>
                  <a:rPr lang="zh-CN" altLang="en-US" sz="1800" b="1" dirty="0">
                    <a:solidFill>
                      <a:srgbClr val="006600"/>
                    </a:solidFill>
                  </a:rPr>
                  <a:t>将要介绍</a:t>
                </a:r>
                <a:endParaRPr lang="en-US" altLang="zh-CN" sz="1800" b="1" dirty="0">
                  <a:solidFill>
                    <a:srgbClr val="006600"/>
                  </a:solidFill>
                </a:endParaRPr>
              </a:p>
              <a:p>
                <a:pPr marL="342900" indent="-342900">
                  <a:buFont typeface="Wingdings" panose="05000000000000000000" pitchFamily="2" charset="2"/>
                  <a:buChar char="l"/>
                </a:pP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136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50173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altLang="zh-CN" dirty="0" smtClean="0">
                    <a:solidFill>
                      <a:srgbClr val="7030A0"/>
                    </a:solidFill>
                  </a:rPr>
                  <a:t>Tips</a:t>
                </a:r>
                <a:r>
                  <a:rPr lang="zh-CN" altLang="en-US" dirty="0" smtClean="0">
                    <a:solidFill>
                      <a:srgbClr val="7030A0"/>
                    </a:solidFill>
                  </a:rPr>
                  <a:t>：</a:t>
                </a:r>
                <a:r>
                  <a:rPr lang="zh-CN" altLang="en-US" dirty="0"/>
                  <a:t>蕴含</a:t>
                </a:r>
                <a14:m>
                  <m:oMath xmlns:m="http://schemas.openxmlformats.org/officeDocument/2006/math">
                    <m:r>
                      <a:rPr lang="en-US" altLang="zh-CN">
                        <a:solidFill>
                          <a:srgbClr val="0000CC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i="1" smtClean="0">
                        <a:solidFill>
                          <a:srgbClr val="0000CC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zh-CN" altLang="en-US" i="1">
                        <a:solidFill>
                          <a:srgbClr val="0000CC"/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zh-CN" dirty="0">
                    <a:solidFill>
                      <a:srgbClr val="0000CC"/>
                    </a:solidFill>
                  </a:rPr>
                  <a:t>B</a:t>
                </a:r>
                <a:r>
                  <a:rPr lang="zh-CN" altLang="en-US" dirty="0"/>
                  <a:t>等价于 </a:t>
                </a:r>
                <a:r>
                  <a:rPr lang="en-US" altLang="zh-CN" dirty="0">
                    <a:solidFill>
                      <a:srgbClr val="0000CC"/>
                    </a:solidFill>
                  </a:rPr>
                  <a:t>!A||</a:t>
                </a:r>
                <a:r>
                  <a:rPr lang="en-US" altLang="zh-CN" dirty="0" smtClean="0">
                    <a:solidFill>
                      <a:srgbClr val="0000CC"/>
                    </a:solidFill>
                  </a:rPr>
                  <a:t>B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2" name="标题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583" b="-291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5775" y="1135063"/>
            <a:ext cx="7259193" cy="602297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lang="zh-CN" altLang="en-US" sz="2000" dirty="0" smtClean="0"/>
              <a:t>通过真值表可以看出，两者的是等价的</a:t>
            </a:r>
            <a:endParaRPr lang="zh-CN" alt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表格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34996378"/>
                  </p:ext>
                </p:extLst>
              </p:nvPr>
            </p:nvGraphicFramePr>
            <p:xfrm>
              <a:off x="1048512" y="1858899"/>
              <a:ext cx="3112008" cy="18491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37336">
                      <a:extLst>
                        <a:ext uri="{9D8B030D-6E8A-4147-A177-3AD203B41FA5}">
                          <a16:colId xmlns:a16="http://schemas.microsoft.com/office/drawing/2014/main" val="4169183722"/>
                        </a:ext>
                      </a:extLst>
                    </a:gridCol>
                    <a:gridCol w="1037336">
                      <a:extLst>
                        <a:ext uri="{9D8B030D-6E8A-4147-A177-3AD203B41FA5}">
                          <a16:colId xmlns:a16="http://schemas.microsoft.com/office/drawing/2014/main" val="2757281764"/>
                        </a:ext>
                      </a:extLst>
                    </a:gridCol>
                    <a:gridCol w="1037336">
                      <a:extLst>
                        <a:ext uri="{9D8B030D-6E8A-4147-A177-3AD203B41FA5}">
                          <a16:colId xmlns:a16="http://schemas.microsoft.com/office/drawing/2014/main" val="2696051997"/>
                        </a:ext>
                      </a:extLst>
                    </a:gridCol>
                  </a:tblGrid>
                  <a:tr h="3413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 smtClean="0">
                              <a:solidFill>
                                <a:srgbClr val="000000"/>
                              </a:solidFill>
                            </a:rPr>
                            <a:t>A</a:t>
                          </a:r>
                          <a:endParaRPr lang="zh-CN" altLang="en-US" b="1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 smtClean="0">
                              <a:solidFill>
                                <a:srgbClr val="000000"/>
                              </a:solidFill>
                            </a:rPr>
                            <a:t>B</a:t>
                          </a:r>
                          <a:endParaRPr lang="zh-CN" altLang="en-US" b="1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altLang="zh-CN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  <m:r>
                                <a:rPr lang="zh-CN" altLang="en-US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r>
                            <a:rPr lang="en-US" altLang="zh-CN" b="1" dirty="0">
                              <a:solidFill>
                                <a:srgbClr val="000000"/>
                              </a:solidFill>
                            </a:rPr>
                            <a:t>B</a:t>
                          </a:r>
                          <a:endParaRPr lang="zh-CN" altLang="en-US" b="1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850809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>
                              <a:solidFill>
                                <a:srgbClr val="000000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>
                              <a:solidFill>
                                <a:srgbClr val="000000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>
                              <a:solidFill>
                                <a:srgbClr val="000000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354451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>
                              <a:solidFill>
                                <a:srgbClr val="000000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>
                              <a:solidFill>
                                <a:srgbClr val="000000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>
                              <a:solidFill>
                                <a:srgbClr val="000000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6414779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>
                              <a:solidFill>
                                <a:srgbClr val="000000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>
                              <a:solidFill>
                                <a:srgbClr val="000000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>
                              <a:solidFill>
                                <a:srgbClr val="000000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1099443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>
                              <a:solidFill>
                                <a:srgbClr val="000000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>
                              <a:solidFill>
                                <a:srgbClr val="000000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>
                              <a:solidFill>
                                <a:srgbClr val="000000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6339632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表格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34996378"/>
                  </p:ext>
                </p:extLst>
              </p:nvPr>
            </p:nvGraphicFramePr>
            <p:xfrm>
              <a:off x="1048512" y="1858899"/>
              <a:ext cx="3112008" cy="18491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37336">
                      <a:extLst>
                        <a:ext uri="{9D8B030D-6E8A-4147-A177-3AD203B41FA5}">
                          <a16:colId xmlns:a16="http://schemas.microsoft.com/office/drawing/2014/main" val="4169183722"/>
                        </a:ext>
                      </a:extLst>
                    </a:gridCol>
                    <a:gridCol w="1037336">
                      <a:extLst>
                        <a:ext uri="{9D8B030D-6E8A-4147-A177-3AD203B41FA5}">
                          <a16:colId xmlns:a16="http://schemas.microsoft.com/office/drawing/2014/main" val="2757281764"/>
                        </a:ext>
                      </a:extLst>
                    </a:gridCol>
                    <a:gridCol w="1037336">
                      <a:extLst>
                        <a:ext uri="{9D8B030D-6E8A-4147-A177-3AD203B41FA5}">
                          <a16:colId xmlns:a16="http://schemas.microsoft.com/office/drawing/2014/main" val="2696051997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 smtClean="0">
                              <a:solidFill>
                                <a:srgbClr val="000000"/>
                              </a:solidFill>
                            </a:rPr>
                            <a:t>A</a:t>
                          </a:r>
                          <a:endParaRPr lang="zh-CN" altLang="en-US" b="1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 smtClean="0">
                              <a:solidFill>
                                <a:srgbClr val="000000"/>
                              </a:solidFill>
                            </a:rPr>
                            <a:t>B</a:t>
                          </a:r>
                          <a:endParaRPr lang="zh-CN" altLang="en-US" b="1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201765" t="-8333" r="-2353" b="-431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850809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>
                              <a:solidFill>
                                <a:srgbClr val="000000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>
                              <a:solidFill>
                                <a:srgbClr val="000000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>
                              <a:solidFill>
                                <a:srgbClr val="000000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354451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>
                              <a:solidFill>
                                <a:srgbClr val="000000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>
                              <a:solidFill>
                                <a:srgbClr val="000000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>
                              <a:solidFill>
                                <a:srgbClr val="000000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6414779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>
                              <a:solidFill>
                                <a:srgbClr val="000000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>
                              <a:solidFill>
                                <a:srgbClr val="000000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>
                              <a:solidFill>
                                <a:srgbClr val="000000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1099443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>
                              <a:solidFill>
                                <a:srgbClr val="000000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>
                              <a:solidFill>
                                <a:srgbClr val="000000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>
                              <a:solidFill>
                                <a:srgbClr val="000000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63396329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表格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7637628"/>
                  </p:ext>
                </p:extLst>
              </p:nvPr>
            </p:nvGraphicFramePr>
            <p:xfrm>
              <a:off x="4541520" y="1858899"/>
              <a:ext cx="3112008" cy="18491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37336">
                      <a:extLst>
                        <a:ext uri="{9D8B030D-6E8A-4147-A177-3AD203B41FA5}">
                          <a16:colId xmlns:a16="http://schemas.microsoft.com/office/drawing/2014/main" val="4169183722"/>
                        </a:ext>
                      </a:extLst>
                    </a:gridCol>
                    <a:gridCol w="1037336">
                      <a:extLst>
                        <a:ext uri="{9D8B030D-6E8A-4147-A177-3AD203B41FA5}">
                          <a16:colId xmlns:a16="http://schemas.microsoft.com/office/drawing/2014/main" val="2757281764"/>
                        </a:ext>
                      </a:extLst>
                    </a:gridCol>
                    <a:gridCol w="1037336">
                      <a:extLst>
                        <a:ext uri="{9D8B030D-6E8A-4147-A177-3AD203B41FA5}">
                          <a16:colId xmlns:a16="http://schemas.microsoft.com/office/drawing/2014/main" val="2696051997"/>
                        </a:ext>
                      </a:extLst>
                    </a:gridCol>
                  </a:tblGrid>
                  <a:tr h="3413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 smtClean="0">
                              <a:solidFill>
                                <a:srgbClr val="000000"/>
                              </a:solidFill>
                            </a:rPr>
                            <a:t>A</a:t>
                          </a:r>
                          <a:endParaRPr lang="zh-CN" altLang="en-US" b="1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 smtClean="0">
                              <a:solidFill>
                                <a:srgbClr val="000000"/>
                              </a:solidFill>
                            </a:rPr>
                            <a:t>B</a:t>
                          </a:r>
                          <a:endParaRPr lang="zh-CN" altLang="en-US" b="1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 smtClean="0">
                              <a:solidFill>
                                <a:srgbClr val="000000"/>
                              </a:solidFill>
                            </a:rPr>
                            <a:t>!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  <m:r>
                                <a:rPr lang="en-US" altLang="zh-CN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||</m:t>
                              </m:r>
                            </m:oMath>
                          </a14:m>
                          <a:r>
                            <a:rPr lang="en-US" altLang="zh-CN" b="1" dirty="0">
                              <a:solidFill>
                                <a:srgbClr val="000000"/>
                              </a:solidFill>
                            </a:rPr>
                            <a:t>B</a:t>
                          </a:r>
                          <a:endParaRPr lang="zh-CN" altLang="en-US" b="1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850809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>
                              <a:solidFill>
                                <a:srgbClr val="000000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>
                              <a:solidFill>
                                <a:srgbClr val="000000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>
                              <a:solidFill>
                                <a:srgbClr val="000000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354451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>
                              <a:solidFill>
                                <a:srgbClr val="000000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>
                              <a:solidFill>
                                <a:srgbClr val="000000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>
                              <a:solidFill>
                                <a:srgbClr val="000000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6414779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>
                              <a:solidFill>
                                <a:srgbClr val="000000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>
                              <a:solidFill>
                                <a:srgbClr val="000000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>
                              <a:solidFill>
                                <a:srgbClr val="000000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1099443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>
                              <a:solidFill>
                                <a:srgbClr val="000000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>
                              <a:solidFill>
                                <a:srgbClr val="000000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>
                              <a:solidFill>
                                <a:srgbClr val="000000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6339632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表格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7637628"/>
                  </p:ext>
                </p:extLst>
              </p:nvPr>
            </p:nvGraphicFramePr>
            <p:xfrm>
              <a:off x="4541520" y="1858899"/>
              <a:ext cx="3112008" cy="18491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37336">
                      <a:extLst>
                        <a:ext uri="{9D8B030D-6E8A-4147-A177-3AD203B41FA5}">
                          <a16:colId xmlns:a16="http://schemas.microsoft.com/office/drawing/2014/main" val="4169183722"/>
                        </a:ext>
                      </a:extLst>
                    </a:gridCol>
                    <a:gridCol w="1037336">
                      <a:extLst>
                        <a:ext uri="{9D8B030D-6E8A-4147-A177-3AD203B41FA5}">
                          <a16:colId xmlns:a16="http://schemas.microsoft.com/office/drawing/2014/main" val="2757281764"/>
                        </a:ext>
                      </a:extLst>
                    </a:gridCol>
                    <a:gridCol w="1037336">
                      <a:extLst>
                        <a:ext uri="{9D8B030D-6E8A-4147-A177-3AD203B41FA5}">
                          <a16:colId xmlns:a16="http://schemas.microsoft.com/office/drawing/2014/main" val="2696051997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 smtClean="0">
                              <a:solidFill>
                                <a:srgbClr val="000000"/>
                              </a:solidFill>
                            </a:rPr>
                            <a:t>A</a:t>
                          </a:r>
                          <a:endParaRPr lang="zh-CN" altLang="en-US" b="1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 smtClean="0">
                              <a:solidFill>
                                <a:srgbClr val="000000"/>
                              </a:solidFill>
                            </a:rPr>
                            <a:t>B</a:t>
                          </a:r>
                          <a:endParaRPr lang="zh-CN" altLang="en-US" b="1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l="-201765" t="-8333" r="-2353" b="-431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850809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>
                              <a:solidFill>
                                <a:srgbClr val="000000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>
                              <a:solidFill>
                                <a:srgbClr val="000000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>
                              <a:solidFill>
                                <a:srgbClr val="000000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354451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>
                              <a:solidFill>
                                <a:srgbClr val="000000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>
                              <a:solidFill>
                                <a:srgbClr val="000000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>
                              <a:solidFill>
                                <a:srgbClr val="000000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6414779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>
                              <a:solidFill>
                                <a:srgbClr val="000000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>
                              <a:solidFill>
                                <a:srgbClr val="000000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>
                              <a:solidFill>
                                <a:srgbClr val="000000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1099443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>
                              <a:solidFill>
                                <a:srgbClr val="000000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>
                              <a:solidFill>
                                <a:srgbClr val="000000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>
                              <a:solidFill>
                                <a:srgbClr val="000000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63396329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内容占位符 2"/>
              <p:cNvSpPr txBox="1">
                <a:spLocks/>
              </p:cNvSpPr>
              <p:nvPr/>
            </p:nvSpPr>
            <p:spPr bwMode="auto">
              <a:xfrm>
                <a:off x="632079" y="4152583"/>
                <a:ext cx="7259193" cy="10046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lvl1pPr algn="l" defTabSz="685800" rtl="0" fontAlgn="base">
                  <a:lnSpc>
                    <a:spcPct val="90000"/>
                  </a:lnSpc>
                  <a:spcBef>
                    <a:spcPts val="1350"/>
                  </a:spcBef>
                  <a:spcAft>
                    <a:spcPct val="0"/>
                  </a:spcAft>
                  <a:buClr>
                    <a:schemeClr val="accent1"/>
                  </a:buClr>
                  <a:buSzPct val="60000"/>
                  <a:buFont typeface="Wingdings 2" panose="05020102010507070707" pitchFamily="18" charset="2"/>
                  <a:buChar char=""/>
                  <a:defRPr sz="2400" kern="1200">
                    <a:solidFill>
                      <a:srgbClr val="1A93C8"/>
                    </a:solidFill>
                    <a:latin typeface="+mn-lt"/>
                    <a:ea typeface="+mn-ea"/>
                    <a:cs typeface="+mn-cs"/>
                    <a:sym typeface="Arial" panose="020B0604020202020204" pitchFamily="34" charset="0"/>
                  </a:defRPr>
                </a:lvl1pPr>
                <a:lvl2pPr marL="628650" indent="-342900" algn="l" defTabSz="685800" rtl="0" fontAlgn="base">
                  <a:lnSpc>
                    <a:spcPct val="130000"/>
                  </a:lnSpc>
                  <a:spcBef>
                    <a:spcPct val="0"/>
                  </a:spcBef>
                  <a:spcAft>
                    <a:spcPct val="0"/>
                  </a:spcAft>
                  <a:buSzPct val="80000"/>
                  <a:buFont typeface="Wingdings" panose="05000000000000000000" pitchFamily="2" charset="2"/>
                  <a:buChar char="ü"/>
                  <a:defRPr sz="2000" kern="1200">
                    <a:solidFill>
                      <a:srgbClr val="000000"/>
                    </a:solidFill>
                    <a:latin typeface="+mn-lt"/>
                    <a:ea typeface="+mn-ea"/>
                    <a:cs typeface="+mn-cs"/>
                    <a:sym typeface="宋体" panose="02010600030101010101" pitchFamily="2" charset="-122"/>
                  </a:defRPr>
                </a:lvl2pPr>
                <a:lvl3pPr marL="857250" indent="-171450" algn="l" defTabSz="685800" rtl="0" fontAlgn="base">
                  <a:lnSpc>
                    <a:spcPct val="90000"/>
                  </a:lnSpc>
                  <a:spcBef>
                    <a:spcPts val="375"/>
                  </a:spcBef>
                  <a:spcAft>
                    <a:spcPct val="0"/>
                  </a:spcAft>
                  <a:buFont typeface="Calibri" panose="020F0502020204030204" pitchFamily="34" charset="0"/>
                  <a:buChar char="•"/>
                  <a:defRPr sz="2000" kern="1200">
                    <a:solidFill>
                      <a:srgbClr val="000000"/>
                    </a:solidFill>
                    <a:latin typeface="+mn-lt"/>
                    <a:ea typeface="+mn-ea"/>
                    <a:cs typeface="+mn-cs"/>
                    <a:sym typeface="宋体" panose="02010600030101010101" pitchFamily="2" charset="-122"/>
                  </a:defRPr>
                </a:lvl3pPr>
                <a:lvl4pPr marL="1200150" indent="-171450" algn="l" defTabSz="685800" rtl="0" fontAlgn="base">
                  <a:lnSpc>
                    <a:spcPct val="90000"/>
                  </a:lnSpc>
                  <a:spcBef>
                    <a:spcPts val="375"/>
                  </a:spcBef>
                  <a:spcAft>
                    <a:spcPct val="0"/>
                  </a:spcAft>
                  <a:buFont typeface="Calibri" panose="020F0502020204030204" pitchFamily="34" charset="0"/>
                  <a:buChar char="•"/>
                  <a:defRPr sz="1600" kern="1200">
                    <a:solidFill>
                      <a:srgbClr val="000000"/>
                    </a:solidFill>
                    <a:latin typeface="+mn-lt"/>
                    <a:ea typeface="+mn-ea"/>
                    <a:cs typeface="+mn-cs"/>
                    <a:sym typeface="宋体" panose="02010600030101010101" pitchFamily="2" charset="-122"/>
                  </a:defRPr>
                </a:lvl4pPr>
                <a:lvl5pPr marL="1543050" indent="-171450" algn="l" defTabSz="685800" rtl="0" fontAlgn="base">
                  <a:lnSpc>
                    <a:spcPct val="90000"/>
                  </a:lnSpc>
                  <a:spcBef>
                    <a:spcPts val="375"/>
                  </a:spcBef>
                  <a:spcAft>
                    <a:spcPct val="0"/>
                  </a:spcAft>
                  <a:buFont typeface="Calibri" panose="020F0502020204030204" pitchFamily="34" charset="0"/>
                  <a:buChar char="•"/>
                  <a:defRPr sz="1300" kern="1200">
                    <a:solidFill>
                      <a:srgbClr val="7F7F7F"/>
                    </a:solidFill>
                    <a:latin typeface="+mn-lt"/>
                    <a:ea typeface="幼圆" panose="02010509060101010101" pitchFamily="49" charset="-122"/>
                    <a:cs typeface="+mn-cs"/>
                    <a:sym typeface="宋体" panose="02010600030101010101" pitchFamily="2" charset="-122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buFont typeface="Wingdings" panose="05000000000000000000" pitchFamily="2" charset="2"/>
                  <a:buChar char="n"/>
                </a:pPr>
                <a:r>
                  <a:rPr lang="zh-CN" altLang="en-US" sz="2000" dirty="0"/>
                  <a:t>对于</a:t>
                </a:r>
                <a14:m>
                  <m:oMath xmlns:m="http://schemas.openxmlformats.org/officeDocument/2006/math">
                    <m:r>
                      <a:rPr lang="en-US" altLang="zh-CN" sz="2000">
                        <a:latin typeface="Cambria Math" panose="02040503050406030204" pitchFamily="18" charset="0"/>
                      </a:rPr>
                      <m:t>𝑨</m:t>
                    </m:r>
                    <m:r>
                      <a:rPr lang="zh-CN" altLang="en-US" sz="200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zh-CN" sz="2000" dirty="0" smtClean="0"/>
                  <a:t>B</a:t>
                </a:r>
                <a:r>
                  <a:rPr lang="zh-CN" altLang="en-US" sz="2000" dirty="0" smtClean="0"/>
                  <a:t>的真值表，请自己百度理解。</a:t>
                </a:r>
                <a:endParaRPr lang="en-US" altLang="zh-CN" sz="2000" dirty="0" smtClean="0"/>
              </a:p>
              <a:p>
                <a:pPr marL="342900" indent="-342900">
                  <a:buFont typeface="Wingdings" panose="05000000000000000000" pitchFamily="2" charset="2"/>
                  <a:buChar char="n"/>
                </a:pPr>
                <a:r>
                  <a:rPr lang="en-US" altLang="zh-CN" sz="2000" b="1" dirty="0">
                    <a:solidFill>
                      <a:srgbClr val="006600"/>
                    </a:solidFill>
                  </a:rPr>
                  <a:t>《</a:t>
                </a:r>
                <a:r>
                  <a:rPr lang="zh-CN" altLang="en-US" sz="2000" b="1" dirty="0">
                    <a:solidFill>
                      <a:srgbClr val="006600"/>
                    </a:solidFill>
                  </a:rPr>
                  <a:t>离散数学</a:t>
                </a:r>
                <a:r>
                  <a:rPr lang="en-US" altLang="zh-CN" sz="2000" b="1" dirty="0">
                    <a:solidFill>
                      <a:srgbClr val="006600"/>
                    </a:solidFill>
                  </a:rPr>
                  <a:t>》</a:t>
                </a:r>
                <a:r>
                  <a:rPr lang="zh-CN" altLang="en-US" sz="2000" b="1" dirty="0">
                    <a:solidFill>
                      <a:srgbClr val="006600"/>
                    </a:solidFill>
                  </a:rPr>
                  <a:t>的命题逻辑中将要介绍</a:t>
                </a:r>
                <a:endParaRPr lang="en-US" altLang="zh-CN" sz="2000" b="1" dirty="0">
                  <a:solidFill>
                    <a:srgbClr val="006600"/>
                  </a:solidFill>
                </a:endParaRPr>
              </a:p>
              <a:p>
                <a:pPr marL="342900" indent="-342900">
                  <a:buFont typeface="Wingdings" panose="05000000000000000000" pitchFamily="2" charset="2"/>
                  <a:buChar char="n"/>
                </a:pPr>
                <a:endParaRPr lang="zh-CN" altLang="en-US" sz="2000" dirty="0"/>
              </a:p>
              <a:p>
                <a:pPr marL="342900" indent="-342900">
                  <a:buFont typeface="Wingdings" panose="05000000000000000000" pitchFamily="2" charset="2"/>
                  <a:buChar char="n"/>
                </a:pPr>
                <a:endParaRPr lang="zh-CN" altLang="en-US" sz="2000" dirty="0"/>
              </a:p>
            </p:txBody>
          </p:sp>
        </mc:Choice>
        <mc:Fallback xmlns="">
          <p:sp>
            <p:nvSpPr>
              <p:cNvPr id="6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32079" y="4152583"/>
                <a:ext cx="7259193" cy="1004633"/>
              </a:xfrm>
              <a:prstGeom prst="rect">
                <a:avLst/>
              </a:prstGeom>
              <a:blipFill>
                <a:blip r:embed="rId5"/>
                <a:stretch>
                  <a:fillRect t="-7273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56705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任务</a:t>
            </a:r>
            <a:r>
              <a:rPr lang="en-US" altLang="zh-CN" dirty="0"/>
              <a:t>4.2</a:t>
            </a:r>
            <a:r>
              <a:rPr lang="zh-CN" altLang="en-US" dirty="0"/>
              <a:t>：利用逻辑表达式表达案情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dirty="0">
                <a:latin typeface="+mn-ea"/>
              </a:rPr>
              <a:t>令</a:t>
            </a:r>
            <a:r>
              <a:rPr lang="zh-CN" altLang="en-US" dirty="0">
                <a:solidFill>
                  <a:srgbClr val="7030A0"/>
                </a:solidFill>
                <a:latin typeface="+mn-ea"/>
              </a:rPr>
              <a:t>变量</a:t>
            </a:r>
            <a:r>
              <a:rPr lang="en-US" altLang="zh-CN" dirty="0">
                <a:solidFill>
                  <a:srgbClr val="7030A0"/>
                </a:solidFill>
                <a:latin typeface="+mn-ea"/>
              </a:rPr>
              <a:t>A</a:t>
            </a:r>
            <a:r>
              <a:rPr lang="zh-CN" altLang="en-US" dirty="0">
                <a:latin typeface="+mn-ea"/>
              </a:rPr>
              <a:t>表示</a:t>
            </a:r>
            <a:r>
              <a:rPr lang="zh-CN" altLang="en-US" dirty="0">
                <a:solidFill>
                  <a:srgbClr val="7030A0"/>
                </a:solidFill>
                <a:latin typeface="+mn-ea"/>
              </a:rPr>
              <a:t>嫌疑人</a:t>
            </a:r>
            <a:r>
              <a:rPr lang="en-US" altLang="zh-CN" dirty="0">
                <a:solidFill>
                  <a:srgbClr val="7030A0"/>
                </a:solidFill>
                <a:latin typeface="+mn-ea"/>
              </a:rPr>
              <a:t>A</a:t>
            </a:r>
            <a:r>
              <a:rPr lang="zh-CN" altLang="en-US" dirty="0">
                <a:solidFill>
                  <a:srgbClr val="7030A0"/>
                </a:solidFill>
                <a:latin typeface="+mn-ea"/>
              </a:rPr>
              <a:t>作案</a:t>
            </a:r>
            <a:r>
              <a:rPr lang="zh-CN" altLang="en-US" dirty="0">
                <a:latin typeface="+mn-ea"/>
              </a:rPr>
              <a:t>，变量</a:t>
            </a:r>
            <a:r>
              <a:rPr lang="en-US" altLang="zh-CN" dirty="0">
                <a:latin typeface="+mn-ea"/>
              </a:rPr>
              <a:t>B</a:t>
            </a:r>
            <a:r>
              <a:rPr lang="zh-CN" altLang="en-US" dirty="0">
                <a:latin typeface="+mn-ea"/>
              </a:rPr>
              <a:t>表示嫌疑人</a:t>
            </a:r>
            <a:r>
              <a:rPr lang="en-US" altLang="zh-CN" dirty="0">
                <a:latin typeface="+mn-ea"/>
              </a:rPr>
              <a:t>B</a:t>
            </a:r>
            <a:r>
              <a:rPr lang="zh-CN" altLang="en-US" dirty="0">
                <a:latin typeface="+mn-ea"/>
              </a:rPr>
              <a:t>作案，以此类推；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dirty="0" smtClean="0">
                <a:latin typeface="+mn-ea"/>
              </a:rPr>
              <a:t>将</a:t>
            </a:r>
            <a:r>
              <a:rPr lang="zh-CN" altLang="en-US" dirty="0">
                <a:latin typeface="+mn-ea"/>
              </a:rPr>
              <a:t>案情的</a:t>
            </a:r>
            <a:r>
              <a:rPr lang="zh-CN" altLang="en-US" dirty="0">
                <a:solidFill>
                  <a:srgbClr val="7030A0"/>
                </a:solidFill>
                <a:latin typeface="+mn-ea"/>
              </a:rPr>
              <a:t>每一条描述写成逻辑表达式</a:t>
            </a:r>
          </a:p>
          <a:p>
            <a:pPr marL="971550" lvl="1"/>
            <a:r>
              <a:rPr lang="zh-CN" altLang="en-US" dirty="0">
                <a:latin typeface="+mn-ea"/>
              </a:rPr>
              <a:t>第一</a:t>
            </a:r>
            <a:r>
              <a:rPr lang="zh-CN" altLang="en-US" dirty="0" smtClean="0">
                <a:latin typeface="+mn-ea"/>
              </a:rPr>
              <a:t>条：</a:t>
            </a:r>
            <a:r>
              <a:rPr lang="en-US" altLang="zh-CN" dirty="0" smtClean="0">
                <a:solidFill>
                  <a:srgbClr val="0000CC"/>
                </a:solidFill>
              </a:rPr>
              <a:t>CC1</a:t>
            </a:r>
            <a:r>
              <a:rPr lang="en-US" altLang="zh-CN" dirty="0">
                <a:solidFill>
                  <a:srgbClr val="0000CC"/>
                </a:solidFill>
              </a:rPr>
              <a:t>=</a:t>
            </a:r>
            <a:r>
              <a:rPr lang="en-US" altLang="zh-CN" dirty="0">
                <a:solidFill>
                  <a:srgbClr val="0000CC"/>
                </a:solidFill>
                <a:ea typeface="黑体" panose="02010609060101010101" pitchFamily="49" charset="-122"/>
              </a:rPr>
              <a:t>( A || B )</a:t>
            </a:r>
            <a:endParaRPr lang="en-US" altLang="zh-CN" dirty="0">
              <a:solidFill>
                <a:srgbClr val="0000CC"/>
              </a:solidFill>
            </a:endParaRPr>
          </a:p>
          <a:p>
            <a:pPr marL="971550" lvl="1"/>
            <a:r>
              <a:rPr lang="zh-CN" altLang="en-US" dirty="0" smtClean="0">
                <a:latin typeface="+mn-ea"/>
              </a:rPr>
              <a:t>第二条：</a:t>
            </a:r>
            <a:r>
              <a:rPr lang="en-US" altLang="zh-CN" dirty="0">
                <a:solidFill>
                  <a:srgbClr val="0000CC"/>
                </a:solidFill>
              </a:rPr>
              <a:t>CC2 = !( A &amp;&amp; D )</a:t>
            </a:r>
          </a:p>
          <a:p>
            <a:pPr marL="971550" lvl="1"/>
            <a:r>
              <a:rPr lang="zh-CN" altLang="en-US" dirty="0" smtClean="0">
                <a:latin typeface="+mn-ea"/>
              </a:rPr>
              <a:t>第三条：</a:t>
            </a:r>
            <a:r>
              <a:rPr lang="en-US" altLang="zh-CN" dirty="0">
                <a:solidFill>
                  <a:srgbClr val="0000CC"/>
                </a:solidFill>
              </a:rPr>
              <a:t>CC3 = (A &amp;&amp; E</a:t>
            </a:r>
            <a:r>
              <a:rPr lang="zh-CN" altLang="en-US" dirty="0">
                <a:solidFill>
                  <a:srgbClr val="0000CC"/>
                </a:solidFill>
              </a:rPr>
              <a:t>）</a:t>
            </a:r>
            <a:r>
              <a:rPr lang="en-US" altLang="zh-CN" dirty="0">
                <a:solidFill>
                  <a:srgbClr val="0000CC"/>
                </a:solidFill>
              </a:rPr>
              <a:t>||</a:t>
            </a:r>
            <a:r>
              <a:rPr lang="zh-CN" altLang="en-US" dirty="0">
                <a:solidFill>
                  <a:srgbClr val="0000CC"/>
                </a:solidFill>
              </a:rPr>
              <a:t>（</a:t>
            </a:r>
            <a:r>
              <a:rPr lang="en-US" altLang="zh-CN" dirty="0">
                <a:solidFill>
                  <a:srgbClr val="0000CC"/>
                </a:solidFill>
              </a:rPr>
              <a:t>A &amp;&amp; F</a:t>
            </a:r>
            <a:r>
              <a:rPr lang="zh-CN" altLang="en-US" dirty="0">
                <a:solidFill>
                  <a:srgbClr val="0000CC"/>
                </a:solidFill>
              </a:rPr>
              <a:t>）</a:t>
            </a:r>
            <a:r>
              <a:rPr lang="en-US" altLang="zh-CN" dirty="0">
                <a:solidFill>
                  <a:srgbClr val="0000CC"/>
                </a:solidFill>
              </a:rPr>
              <a:t>||</a:t>
            </a:r>
            <a:r>
              <a:rPr lang="zh-CN" altLang="en-US" dirty="0">
                <a:solidFill>
                  <a:srgbClr val="0000CC"/>
                </a:solidFill>
              </a:rPr>
              <a:t>（</a:t>
            </a:r>
            <a:r>
              <a:rPr lang="en-US" altLang="zh-CN" dirty="0">
                <a:solidFill>
                  <a:srgbClr val="0000CC"/>
                </a:solidFill>
              </a:rPr>
              <a:t>E &amp;&amp; F)</a:t>
            </a:r>
          </a:p>
          <a:p>
            <a:pPr marL="971550" lvl="1"/>
            <a:r>
              <a:rPr lang="zh-CN" altLang="en-US" dirty="0" smtClean="0">
                <a:latin typeface="+mn-ea"/>
              </a:rPr>
              <a:t>第四条：</a:t>
            </a:r>
            <a:r>
              <a:rPr lang="en-US" altLang="zh-CN" dirty="0">
                <a:solidFill>
                  <a:srgbClr val="0000CC"/>
                </a:solidFill>
              </a:rPr>
              <a:t>CC4 = (B &amp;&amp; C) || (!B &amp;&amp; !C</a:t>
            </a:r>
            <a:r>
              <a:rPr lang="en-US" altLang="zh-CN" dirty="0" smtClean="0">
                <a:solidFill>
                  <a:srgbClr val="0000CC"/>
                </a:solidFill>
              </a:rPr>
              <a:t>)</a:t>
            </a:r>
            <a:endParaRPr lang="en-US" altLang="zh-CN" dirty="0" smtClean="0">
              <a:latin typeface="+mn-ea"/>
            </a:endParaRPr>
          </a:p>
          <a:p>
            <a:pPr marL="971550" lvl="1"/>
            <a:r>
              <a:rPr lang="zh-CN" altLang="en-US" dirty="0" smtClean="0">
                <a:latin typeface="+mn-ea"/>
              </a:rPr>
              <a:t>第五条：</a:t>
            </a:r>
            <a:r>
              <a:rPr lang="en-US" altLang="zh-CN" dirty="0">
                <a:solidFill>
                  <a:srgbClr val="0000CC"/>
                </a:solidFill>
              </a:rPr>
              <a:t>CC5=(C &amp;&amp; !D) || (!C &amp;&amp;D</a:t>
            </a:r>
            <a:r>
              <a:rPr lang="en-US" altLang="zh-CN" dirty="0" smtClean="0">
                <a:solidFill>
                  <a:srgbClr val="0000CC"/>
                </a:solidFill>
              </a:rPr>
              <a:t>)</a:t>
            </a:r>
            <a:endParaRPr lang="en-US" altLang="zh-CN" dirty="0" smtClean="0">
              <a:latin typeface="+mn-ea"/>
            </a:endParaRPr>
          </a:p>
          <a:p>
            <a:pPr marL="971550" lvl="1"/>
            <a:r>
              <a:rPr lang="zh-CN" altLang="en-US" dirty="0" smtClean="0">
                <a:latin typeface="+mn-ea"/>
              </a:rPr>
              <a:t>第六条：</a:t>
            </a:r>
            <a:r>
              <a:rPr lang="en-US" altLang="zh-CN" dirty="0">
                <a:solidFill>
                  <a:srgbClr val="0000CC"/>
                </a:solidFill>
              </a:rPr>
              <a:t>CC6=D || !E  </a:t>
            </a:r>
            <a:endParaRPr lang="en-US" altLang="zh-CN" dirty="0"/>
          </a:p>
          <a:p>
            <a:pPr marL="342900" indent="-342900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Char char="l"/>
            </a:pPr>
            <a:endParaRPr lang="en-US" altLang="zh-CN" dirty="0" smtClean="0">
              <a:ea typeface="黑体" panose="02010609060101010101" pitchFamily="49" charset="-122"/>
            </a:endParaRPr>
          </a:p>
          <a:p>
            <a:pPr marL="342900" indent="-342900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Char char="l"/>
            </a:pPr>
            <a:r>
              <a:rPr lang="zh-CN" altLang="en-US" dirty="0" smtClean="0">
                <a:solidFill>
                  <a:srgbClr val="7030A0"/>
                </a:solidFill>
                <a:ea typeface="黑体" panose="02010609060101010101" pitchFamily="49" charset="-122"/>
              </a:rPr>
              <a:t>思考：至此，如何找出嫌疑犯？</a:t>
            </a:r>
            <a:r>
              <a:rPr lang="zh-CN" altLang="en-US" dirty="0">
                <a:solidFill>
                  <a:srgbClr val="7030A0"/>
                </a:solidFill>
                <a:ea typeface="黑体" panose="02010609060101010101" pitchFamily="49" charset="-122"/>
              </a:rPr>
              <a:t/>
            </a:r>
            <a:br>
              <a:rPr lang="zh-CN" altLang="en-US" dirty="0">
                <a:solidFill>
                  <a:srgbClr val="7030A0"/>
                </a:solidFill>
                <a:ea typeface="黑体" panose="02010609060101010101" pitchFamily="49" charset="-122"/>
              </a:rPr>
            </a:br>
            <a:r>
              <a:rPr lang="zh-CN" altLang="en-US" dirty="0">
                <a:ea typeface="黑体" panose="02010609060101010101" pitchFamily="49" charset="-122"/>
              </a:rPr>
              <a:t>	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87343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任务</a:t>
            </a:r>
            <a:r>
              <a:rPr lang="en-US" altLang="zh-CN" dirty="0"/>
              <a:t>4.2</a:t>
            </a:r>
            <a:r>
              <a:rPr lang="zh-CN" altLang="en-US" dirty="0"/>
              <a:t>：采用枚举法找出案犯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85774" y="1135063"/>
                <a:ext cx="8342342" cy="5345112"/>
              </a:xfrm>
            </p:spPr>
            <p:txBody>
              <a:bodyPr/>
              <a:lstStyle/>
              <a:p>
                <a:pPr marL="342900" indent="-342900">
                  <a:buFont typeface="Wingdings" panose="05000000000000000000" pitchFamily="2" charset="2"/>
                  <a:buChar char="l"/>
                </a:pPr>
                <a:r>
                  <a:rPr lang="en-US" altLang="zh-CN" sz="2000" dirty="0"/>
                  <a:t>6</a:t>
                </a:r>
                <a:r>
                  <a:rPr lang="zh-CN" altLang="en-US" sz="2000" dirty="0"/>
                  <a:t>个嫌疑犯的供词已表示成</a:t>
                </a:r>
                <a:r>
                  <a:rPr lang="en-US" altLang="zh-CN" sz="2000" dirty="0"/>
                  <a:t>C</a:t>
                </a:r>
                <a:r>
                  <a:rPr lang="zh-CN" altLang="en-US" sz="2000" dirty="0"/>
                  <a:t>语言的逻辑表达式；</a:t>
                </a:r>
                <a:endParaRPr lang="en-US" altLang="zh-CN" sz="2000" dirty="0"/>
              </a:p>
              <a:p>
                <a:pPr marL="342900" indent="-342900">
                  <a:buFont typeface="Wingdings" panose="05000000000000000000" pitchFamily="2" charset="2"/>
                  <a:buChar char="l"/>
                </a:pPr>
                <a:r>
                  <a:rPr lang="zh-CN" altLang="en-US" sz="2000" dirty="0"/>
                  <a:t>采用</a:t>
                </a:r>
                <a:r>
                  <a:rPr lang="zh-CN" altLang="en-US" sz="2000" dirty="0">
                    <a:solidFill>
                      <a:srgbClr val="C00000"/>
                    </a:solidFill>
                  </a:rPr>
                  <a:t>枚举法</a:t>
                </a:r>
                <a:r>
                  <a:rPr lang="zh-CN" altLang="en-US" sz="2000" dirty="0"/>
                  <a:t>找出案犯</a:t>
                </a:r>
                <a:endParaRPr lang="en-US" altLang="zh-CN" sz="2000" dirty="0"/>
              </a:p>
              <a:p>
                <a:pPr marL="971550" lvl="1"/>
                <a:r>
                  <a:rPr lang="zh-CN" altLang="en-US" sz="1800" dirty="0"/>
                  <a:t>对于每一个嫌犯，有两种可能：</a:t>
                </a:r>
                <a:r>
                  <a:rPr lang="zh-CN" altLang="en-US" sz="1800" dirty="0">
                    <a:solidFill>
                      <a:srgbClr val="0000CC"/>
                    </a:solidFill>
                  </a:rPr>
                  <a:t>作案，</a:t>
                </a:r>
                <a:r>
                  <a:rPr lang="zh-CN" altLang="en-US" sz="1800" dirty="0"/>
                  <a:t>或</a:t>
                </a:r>
                <a:r>
                  <a:rPr lang="zh-CN" altLang="en-US" sz="1800" dirty="0">
                    <a:solidFill>
                      <a:srgbClr val="0000CC"/>
                    </a:solidFill>
                  </a:rPr>
                  <a:t>没有作案；</a:t>
                </a:r>
                <a:endParaRPr lang="en-US" altLang="zh-CN" sz="1800" dirty="0">
                  <a:solidFill>
                    <a:srgbClr val="0000CC"/>
                  </a:solidFill>
                </a:endParaRPr>
              </a:p>
              <a:p>
                <a:pPr marL="971550" lvl="1"/>
                <a:r>
                  <a:rPr lang="zh-CN" altLang="en-US" sz="1800" dirty="0"/>
                  <a:t>枚举所有的可能：</a:t>
                </a:r>
                <a:endParaRPr lang="en-US" altLang="zh-CN" sz="1800" dirty="0"/>
              </a:p>
              <a:p>
                <a:pPr marL="1200150" lvl="2">
                  <a:lnSpc>
                    <a:spcPct val="100000"/>
                  </a:lnSpc>
                </a:pPr>
                <a:r>
                  <a:rPr lang="zh-CN" altLang="en-US" sz="1800" dirty="0"/>
                  <a:t>对于</a:t>
                </a:r>
                <a:r>
                  <a:rPr lang="en-US" altLang="zh-CN" sz="1800" dirty="0"/>
                  <a:t>6</a:t>
                </a:r>
                <a:r>
                  <a:rPr lang="zh-CN" altLang="en-US" sz="1800" dirty="0"/>
                  <a:t>个嫌犯</a:t>
                </a:r>
                <a:r>
                  <a:rPr lang="en-US" altLang="zh-CN" sz="1800" dirty="0"/>
                  <a:t>A</a:t>
                </a:r>
                <a:r>
                  <a:rPr lang="zh-CN" altLang="en-US" sz="1800" dirty="0"/>
                  <a:t>、</a:t>
                </a:r>
                <a:r>
                  <a:rPr lang="en-US" altLang="zh-CN" sz="1800" dirty="0"/>
                  <a:t>B</a:t>
                </a:r>
                <a:r>
                  <a:rPr lang="zh-CN" altLang="en-US" sz="1800" dirty="0"/>
                  <a:t>、</a:t>
                </a:r>
                <a:r>
                  <a:rPr lang="en-US" altLang="zh-CN" sz="1800" dirty="0"/>
                  <a:t>C</a:t>
                </a:r>
                <a:r>
                  <a:rPr lang="zh-CN" altLang="en-US" sz="1800" dirty="0"/>
                  <a:t>、</a:t>
                </a:r>
                <a:r>
                  <a:rPr lang="en-US" altLang="zh-CN" sz="1800" dirty="0"/>
                  <a:t>D</a:t>
                </a:r>
                <a:r>
                  <a:rPr lang="zh-CN" altLang="en-US" sz="1800" dirty="0"/>
                  <a:t>、</a:t>
                </a:r>
                <a:r>
                  <a:rPr lang="en-US" altLang="zh-CN" sz="1800" dirty="0"/>
                  <a:t>E</a:t>
                </a:r>
                <a:r>
                  <a:rPr lang="zh-CN" altLang="en-US" sz="1800" dirty="0"/>
                  <a:t>、</a:t>
                </a:r>
                <a:r>
                  <a:rPr lang="en-US" altLang="zh-CN" sz="1800" dirty="0" smtClean="0"/>
                  <a:t>F</a:t>
                </a:r>
                <a:r>
                  <a:rPr lang="zh-CN" altLang="en-US" sz="1800" dirty="0"/>
                  <a:t>，每个嫌犯的</a:t>
                </a:r>
                <a:r>
                  <a:rPr lang="zh-CN" altLang="en-US" sz="1800" b="1" dirty="0">
                    <a:solidFill>
                      <a:srgbClr val="7030A0"/>
                    </a:solidFill>
                  </a:rPr>
                  <a:t>作案</a:t>
                </a:r>
                <a:r>
                  <a:rPr lang="zh-CN" altLang="en-US" sz="1800" dirty="0">
                    <a:solidFill>
                      <a:srgbClr val="7030A0"/>
                    </a:solidFill>
                  </a:rPr>
                  <a:t>或</a:t>
                </a:r>
                <a:r>
                  <a:rPr lang="zh-CN" altLang="en-US" sz="1800" b="1" dirty="0">
                    <a:solidFill>
                      <a:srgbClr val="7030A0"/>
                    </a:solidFill>
                  </a:rPr>
                  <a:t>不作案</a:t>
                </a:r>
                <a:r>
                  <a:rPr lang="zh-CN" altLang="en-US" sz="1800" dirty="0">
                    <a:solidFill>
                      <a:srgbClr val="7030A0"/>
                    </a:solidFill>
                  </a:rPr>
                  <a:t>的两种</a:t>
                </a:r>
                <a:r>
                  <a:rPr lang="zh-CN" altLang="en-US" sz="1800" dirty="0" smtClean="0"/>
                  <a:t>可能性；</a:t>
                </a:r>
                <a:endParaRPr lang="en-US" altLang="zh-CN" sz="1800" dirty="0" smtClean="0"/>
              </a:p>
              <a:p>
                <a:pPr marL="1200150" lvl="2"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zh-CN" altLang="en-US" sz="1800" i="1" dirty="0">
                        <a:latin typeface="Cambria Math" panose="02040503050406030204" pitchFamily="18" charset="0"/>
                      </a:rPr>
                      <m:t>共有</m:t>
                    </m:r>
                    <m:sSup>
                      <m:sSup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</m:oMath>
                </a14:m>
                <a:r>
                  <a:rPr lang="zh-CN" altLang="en-US" sz="1800" dirty="0"/>
                  <a:t>种</a:t>
                </a:r>
                <a:r>
                  <a:rPr lang="zh-CN" altLang="en-US" sz="1800" dirty="0" smtClean="0"/>
                  <a:t>组合；</a:t>
                </a:r>
                <a:endParaRPr lang="en-US" altLang="zh-CN" sz="1800" dirty="0" smtClean="0"/>
              </a:p>
              <a:p>
                <a:pPr marL="1200150" lvl="2">
                  <a:lnSpc>
                    <a:spcPct val="100000"/>
                  </a:lnSpc>
                </a:pPr>
                <a:r>
                  <a:rPr lang="zh-CN" altLang="en-US" sz="1800" dirty="0" smtClean="0"/>
                  <a:t>枚举这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</m:oMath>
                </a14:m>
                <a:r>
                  <a:rPr lang="zh-CN" altLang="en-US" sz="1800" dirty="0"/>
                  <a:t>种组合</a:t>
                </a:r>
                <a:r>
                  <a:rPr lang="zh-CN" altLang="en-US" sz="1800" dirty="0" smtClean="0"/>
                  <a:t>，计算</a:t>
                </a:r>
                <a:r>
                  <a:rPr lang="en-US" altLang="zh-CN" sz="1800" dirty="0"/>
                  <a:t>6</a:t>
                </a:r>
                <a:r>
                  <a:rPr lang="zh-CN" altLang="en-US" sz="1800" dirty="0"/>
                  <a:t>句供词对应的逻辑表达式</a:t>
                </a:r>
                <a:r>
                  <a:rPr lang="zh-CN" altLang="en-US" sz="1800" dirty="0" smtClean="0"/>
                  <a:t>；</a:t>
                </a:r>
                <a:endParaRPr lang="en-US" altLang="zh-CN" sz="1800" dirty="0"/>
              </a:p>
              <a:p>
                <a:pPr marL="1200150" lvl="2"/>
                <a:r>
                  <a:rPr lang="zh-CN" altLang="en-US" sz="1800" b="1" dirty="0">
                    <a:solidFill>
                      <a:srgbClr val="7030A0"/>
                    </a:solidFill>
                  </a:rPr>
                  <a:t>如果某种组合满足</a:t>
                </a:r>
                <a:r>
                  <a:rPr lang="en-US" altLang="zh-CN" sz="1800" b="1" dirty="0">
                    <a:solidFill>
                      <a:srgbClr val="7030A0"/>
                    </a:solidFill>
                  </a:rPr>
                  <a:t>6</a:t>
                </a:r>
                <a:r>
                  <a:rPr lang="zh-CN" altLang="en-US" sz="1800" b="1" dirty="0">
                    <a:solidFill>
                      <a:srgbClr val="7030A0"/>
                    </a:solidFill>
                  </a:rPr>
                  <a:t>句供词都为</a:t>
                </a:r>
                <a:r>
                  <a:rPr lang="zh-CN" altLang="en-US" sz="1800" dirty="0"/>
                  <a:t>“</a:t>
                </a:r>
                <a:r>
                  <a:rPr lang="zh-CN" altLang="en-US" sz="1800" dirty="0">
                    <a:solidFill>
                      <a:srgbClr val="C00000"/>
                    </a:solidFill>
                  </a:rPr>
                  <a:t>真</a:t>
                </a:r>
                <a:r>
                  <a:rPr lang="zh-CN" altLang="en-US" sz="1800" dirty="0"/>
                  <a:t>”，则</a:t>
                </a:r>
                <a:r>
                  <a:rPr lang="zh-CN" altLang="en-US" sz="1800" dirty="0">
                    <a:solidFill>
                      <a:srgbClr val="0000CC"/>
                    </a:solidFill>
                  </a:rPr>
                  <a:t>这种组合就是问题的解</a:t>
                </a:r>
                <a:r>
                  <a:rPr lang="zh-CN" altLang="en-US" sz="1800" dirty="0" smtClean="0"/>
                  <a:t>；</a:t>
                </a:r>
                <a:endParaRPr lang="en-US" altLang="zh-CN" sz="1800" dirty="0" smtClean="0"/>
              </a:p>
              <a:p>
                <a:pPr marL="1657350" lvl="3" indent="-285750">
                  <a:buFont typeface="Wingdings" panose="05000000000000000000" pitchFamily="2" charset="2"/>
                  <a:buChar char="Ø"/>
                </a:pPr>
                <a:r>
                  <a:rPr lang="zh-CN" altLang="en-US" dirty="0" smtClean="0">
                    <a:solidFill>
                      <a:srgbClr val="0000CC"/>
                    </a:solidFill>
                  </a:rPr>
                  <a:t>满足 </a:t>
                </a:r>
                <a:r>
                  <a:rPr lang="en-US" altLang="zh-CN" b="1" dirty="0" smtClean="0">
                    <a:solidFill>
                      <a:srgbClr val="006600"/>
                    </a:solidFill>
                  </a:rPr>
                  <a:t>CC1+</a:t>
                </a:r>
                <a:r>
                  <a:rPr lang="en-US" altLang="zh-CN" b="1" dirty="0">
                    <a:solidFill>
                      <a:srgbClr val="006600"/>
                    </a:solidFill>
                  </a:rPr>
                  <a:t> </a:t>
                </a:r>
                <a:r>
                  <a:rPr lang="en-US" altLang="zh-CN" b="1" dirty="0" smtClean="0">
                    <a:solidFill>
                      <a:srgbClr val="006600"/>
                    </a:solidFill>
                  </a:rPr>
                  <a:t>CC2+</a:t>
                </a:r>
                <a:r>
                  <a:rPr lang="en-US" altLang="zh-CN" b="1" dirty="0">
                    <a:solidFill>
                      <a:srgbClr val="006600"/>
                    </a:solidFill>
                  </a:rPr>
                  <a:t> </a:t>
                </a:r>
                <a:r>
                  <a:rPr lang="en-US" altLang="zh-CN" b="1" dirty="0" smtClean="0">
                    <a:solidFill>
                      <a:srgbClr val="006600"/>
                    </a:solidFill>
                  </a:rPr>
                  <a:t>CC3+</a:t>
                </a:r>
                <a:r>
                  <a:rPr lang="en-US" altLang="zh-CN" b="1" dirty="0">
                    <a:solidFill>
                      <a:srgbClr val="006600"/>
                    </a:solidFill>
                  </a:rPr>
                  <a:t> </a:t>
                </a:r>
                <a:r>
                  <a:rPr lang="en-US" altLang="zh-CN" b="1" dirty="0" smtClean="0">
                    <a:solidFill>
                      <a:srgbClr val="006600"/>
                    </a:solidFill>
                  </a:rPr>
                  <a:t>CC4+</a:t>
                </a:r>
                <a:r>
                  <a:rPr lang="en-US" altLang="zh-CN" b="1" dirty="0">
                    <a:solidFill>
                      <a:srgbClr val="006600"/>
                    </a:solidFill>
                  </a:rPr>
                  <a:t> </a:t>
                </a:r>
                <a:r>
                  <a:rPr lang="en-US" altLang="zh-CN" b="1" dirty="0" smtClean="0">
                    <a:solidFill>
                      <a:srgbClr val="006600"/>
                    </a:solidFill>
                  </a:rPr>
                  <a:t>CC5+</a:t>
                </a:r>
                <a:r>
                  <a:rPr lang="en-US" altLang="zh-CN" b="1" dirty="0">
                    <a:solidFill>
                      <a:srgbClr val="006600"/>
                    </a:solidFill>
                  </a:rPr>
                  <a:t> </a:t>
                </a:r>
                <a:r>
                  <a:rPr lang="en-US" altLang="zh-CN" b="1" dirty="0" smtClean="0">
                    <a:solidFill>
                      <a:srgbClr val="006600"/>
                    </a:solidFill>
                  </a:rPr>
                  <a:t>CC6=6</a:t>
                </a:r>
                <a:r>
                  <a:rPr lang="zh-CN" altLang="en-US" dirty="0" smtClean="0">
                    <a:solidFill>
                      <a:srgbClr val="0000CC"/>
                    </a:solidFill>
                  </a:rPr>
                  <a:t>的组合，即为问题的解</a:t>
                </a:r>
                <a:endParaRPr lang="en-US" altLang="zh-CN" dirty="0"/>
              </a:p>
              <a:p>
                <a:pPr marL="342900" indent="-342900">
                  <a:buFont typeface="Wingdings" panose="05000000000000000000" pitchFamily="2" charset="2"/>
                  <a:buChar char="l"/>
                </a:pPr>
                <a:endParaRPr lang="en-US" altLang="zh-CN" sz="2000" dirty="0"/>
              </a:p>
              <a:p>
                <a:pPr marL="342900" indent="-342900">
                  <a:buFont typeface="Wingdings" panose="05000000000000000000" pitchFamily="2" charset="2"/>
                  <a:buChar char="l"/>
                </a:pPr>
                <a:r>
                  <a:rPr lang="zh-CN" altLang="en-US" sz="2000" dirty="0" smtClean="0"/>
                  <a:t>需要利用</a:t>
                </a:r>
                <a:r>
                  <a:rPr lang="zh-CN" altLang="en-US" sz="2000" b="1" dirty="0">
                    <a:solidFill>
                      <a:srgbClr val="C00000"/>
                    </a:solidFill>
                  </a:rPr>
                  <a:t>循环</a:t>
                </a:r>
                <a:r>
                  <a:rPr lang="zh-CN" altLang="en-US" sz="2000" b="1" dirty="0" smtClean="0">
                    <a:solidFill>
                      <a:srgbClr val="C00000"/>
                    </a:solidFill>
                  </a:rPr>
                  <a:t>结构</a:t>
                </a:r>
                <a:r>
                  <a:rPr lang="zh-CN" altLang="en-US" sz="2000" dirty="0"/>
                  <a:t>结合</a:t>
                </a:r>
                <a:r>
                  <a:rPr lang="zh-CN" altLang="en-US" sz="2000" dirty="0" smtClean="0">
                    <a:solidFill>
                      <a:srgbClr val="C00000"/>
                    </a:solidFill>
                  </a:rPr>
                  <a:t>分支结构</a:t>
                </a:r>
                <a:r>
                  <a:rPr lang="zh-CN" altLang="en-US" sz="2000" dirty="0" smtClean="0"/>
                  <a:t>编程</a:t>
                </a:r>
                <a:r>
                  <a:rPr lang="zh-CN" altLang="en-US" sz="2000" dirty="0" smtClean="0">
                    <a:solidFill>
                      <a:srgbClr val="0000CC"/>
                    </a:solidFill>
                  </a:rPr>
                  <a:t>枚举</a:t>
                </a:r>
                <a:r>
                  <a:rPr lang="zh-CN" altLang="en-US" sz="2000" dirty="0"/>
                  <a:t>所有的可能，找出案犯。</a:t>
                </a:r>
                <a:endParaRPr lang="en-US" altLang="zh-CN" sz="2000" dirty="0"/>
              </a:p>
              <a:p>
                <a:pPr marL="342900" indent="-342900">
                  <a:buFont typeface="Wingdings" panose="05000000000000000000" pitchFamily="2" charset="2"/>
                  <a:buChar char="l"/>
                </a:pP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85774" y="1135063"/>
                <a:ext cx="8342342" cy="5345112"/>
              </a:xfrm>
              <a:blipFill>
                <a:blip r:embed="rId2"/>
                <a:stretch>
                  <a:fillRect t="-136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50953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4.4 </a:t>
            </a:r>
            <a:r>
              <a:rPr lang="zh-CN" altLang="en-US" dirty="0"/>
              <a:t>分支结构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l"/>
            </a:pPr>
            <a:r>
              <a:rPr lang="zh-CN" altLang="en-US" dirty="0"/>
              <a:t>分支结构又称为：</a:t>
            </a:r>
            <a:r>
              <a:rPr lang="zh-CN" altLang="zh-CN" dirty="0">
                <a:solidFill>
                  <a:srgbClr val="0000CC"/>
                </a:solidFill>
              </a:rPr>
              <a:t>条件结构</a:t>
            </a:r>
            <a:r>
              <a:rPr lang="en-US" altLang="zh-CN" dirty="0">
                <a:solidFill>
                  <a:srgbClr val="0000CC"/>
                </a:solidFill>
              </a:rPr>
              <a:t> </a:t>
            </a:r>
            <a:r>
              <a:rPr lang="zh-CN" altLang="zh-CN" dirty="0"/>
              <a:t>或</a:t>
            </a:r>
            <a:r>
              <a:rPr lang="en-US" altLang="zh-CN" dirty="0"/>
              <a:t> </a:t>
            </a:r>
            <a:r>
              <a:rPr lang="zh-CN" altLang="en-US" dirty="0">
                <a:solidFill>
                  <a:srgbClr val="0000CC"/>
                </a:solidFill>
              </a:rPr>
              <a:t>选择</a:t>
            </a:r>
            <a:r>
              <a:rPr lang="zh-CN" altLang="zh-CN" dirty="0">
                <a:solidFill>
                  <a:srgbClr val="0000CC"/>
                </a:solidFill>
              </a:rPr>
              <a:t>结构</a:t>
            </a:r>
            <a:r>
              <a:rPr lang="zh-CN" altLang="en-US" dirty="0"/>
              <a:t>；</a:t>
            </a:r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l"/>
            </a:pPr>
            <a:r>
              <a:rPr lang="zh-CN" altLang="zh-CN" dirty="0"/>
              <a:t>它要先根据</a:t>
            </a:r>
            <a:r>
              <a:rPr lang="zh-CN" altLang="en-US" dirty="0"/>
              <a:t>给定</a:t>
            </a:r>
            <a:r>
              <a:rPr lang="zh-CN" altLang="zh-CN" dirty="0"/>
              <a:t>的条件进行判断，再由判断的结果</a:t>
            </a:r>
            <a:r>
              <a:rPr lang="zh-CN" altLang="en-US" dirty="0"/>
              <a:t>选择</a:t>
            </a:r>
            <a:r>
              <a:rPr lang="zh-CN" altLang="zh-CN" dirty="0"/>
              <a:t>执行</a:t>
            </a:r>
            <a:r>
              <a:rPr lang="zh-CN" altLang="en-US" dirty="0"/>
              <a:t>相应的</a:t>
            </a:r>
            <a:r>
              <a:rPr lang="zh-CN" altLang="zh-CN" dirty="0"/>
              <a:t>分支路径</a:t>
            </a:r>
            <a:r>
              <a:rPr lang="zh-CN" altLang="en-US" dirty="0"/>
              <a:t>；</a:t>
            </a:r>
            <a:endParaRPr lang="en-US" altLang="zh-CN" dirty="0"/>
          </a:p>
          <a:p>
            <a:pPr marL="342900" indent="-342900">
              <a:buFont typeface="Wingdings" panose="05000000000000000000" pitchFamily="2" charset="2"/>
              <a:buChar char="l"/>
            </a:pPr>
            <a:endParaRPr lang="zh-CN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24693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分支结构与循环结构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dirty="0"/>
              <a:t>分支结构</a:t>
            </a:r>
            <a:endParaRPr lang="en-US" altLang="zh-CN" dirty="0"/>
          </a:p>
          <a:p>
            <a:pPr marL="971550" lvl="1"/>
            <a:r>
              <a:rPr lang="zh-CN" altLang="en-US" dirty="0"/>
              <a:t>分支结构又称为</a:t>
            </a:r>
            <a:r>
              <a:rPr lang="zh-CN" altLang="zh-CN" dirty="0">
                <a:solidFill>
                  <a:srgbClr val="FF0000"/>
                </a:solidFill>
              </a:rPr>
              <a:t>条件结构</a:t>
            </a:r>
            <a:r>
              <a:rPr lang="en-US" altLang="zh-CN" dirty="0">
                <a:solidFill>
                  <a:srgbClr val="FF0000"/>
                </a:solidFill>
              </a:rPr>
              <a:t> </a:t>
            </a:r>
            <a:r>
              <a:rPr lang="zh-CN" altLang="zh-CN" dirty="0"/>
              <a:t>或</a:t>
            </a:r>
            <a:r>
              <a:rPr lang="en-US" altLang="zh-CN" dirty="0"/>
              <a:t> </a:t>
            </a:r>
            <a:r>
              <a:rPr lang="zh-CN" altLang="en-US" dirty="0">
                <a:solidFill>
                  <a:srgbClr val="FF0000"/>
                </a:solidFill>
              </a:rPr>
              <a:t>选择</a:t>
            </a:r>
            <a:r>
              <a:rPr lang="zh-CN" altLang="zh-CN" dirty="0">
                <a:solidFill>
                  <a:srgbClr val="FF0000"/>
                </a:solidFill>
              </a:rPr>
              <a:t>结构</a:t>
            </a:r>
            <a:r>
              <a:rPr lang="zh-CN" altLang="en-US" dirty="0"/>
              <a:t>；</a:t>
            </a:r>
          </a:p>
          <a:p>
            <a:pPr marL="971550" lvl="1"/>
            <a:r>
              <a:rPr lang="zh-CN" altLang="zh-CN" dirty="0"/>
              <a:t>它要</a:t>
            </a:r>
            <a:r>
              <a:rPr lang="zh-CN" altLang="zh-CN" dirty="0">
                <a:solidFill>
                  <a:srgbClr val="0303DF"/>
                </a:solidFill>
              </a:rPr>
              <a:t>先根据</a:t>
            </a:r>
            <a:r>
              <a:rPr lang="zh-CN" altLang="en-US" dirty="0">
                <a:solidFill>
                  <a:srgbClr val="0303DF"/>
                </a:solidFill>
              </a:rPr>
              <a:t>给定</a:t>
            </a:r>
            <a:r>
              <a:rPr lang="zh-CN" altLang="zh-CN" dirty="0">
                <a:solidFill>
                  <a:srgbClr val="0303DF"/>
                </a:solidFill>
              </a:rPr>
              <a:t>的</a:t>
            </a:r>
            <a:r>
              <a:rPr lang="zh-CN" altLang="zh-CN" dirty="0">
                <a:solidFill>
                  <a:srgbClr val="7030A0"/>
                </a:solidFill>
              </a:rPr>
              <a:t>条件</a:t>
            </a:r>
            <a:r>
              <a:rPr lang="zh-CN" altLang="zh-CN" dirty="0">
                <a:solidFill>
                  <a:srgbClr val="0303DF"/>
                </a:solidFill>
              </a:rPr>
              <a:t>进行判断</a:t>
            </a:r>
            <a:r>
              <a:rPr lang="zh-CN" altLang="zh-CN" dirty="0"/>
              <a:t>，再由判断的结果</a:t>
            </a:r>
            <a:r>
              <a:rPr lang="zh-CN" altLang="en-US" dirty="0"/>
              <a:t>选择</a:t>
            </a:r>
            <a:r>
              <a:rPr lang="zh-CN" altLang="zh-CN" dirty="0"/>
              <a:t>执行</a:t>
            </a:r>
            <a:r>
              <a:rPr lang="zh-CN" altLang="en-US" dirty="0"/>
              <a:t>相应的</a:t>
            </a:r>
            <a:r>
              <a:rPr lang="zh-CN" altLang="zh-CN" dirty="0"/>
              <a:t>分支路径</a:t>
            </a:r>
            <a:r>
              <a:rPr lang="zh-CN" altLang="en-US" dirty="0"/>
              <a:t>；</a:t>
            </a:r>
            <a:endParaRPr lang="en-US" altLang="zh-CN" dirty="0"/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dirty="0"/>
              <a:t>循环结构</a:t>
            </a:r>
            <a:endParaRPr lang="en-US" altLang="zh-CN" dirty="0"/>
          </a:p>
          <a:p>
            <a:pPr marL="971550" lvl="1"/>
            <a:r>
              <a:rPr lang="zh-CN" altLang="zh-CN" dirty="0"/>
              <a:t>在一定条件下反复执行某段程序的流程结构</a:t>
            </a:r>
            <a:r>
              <a:rPr lang="zh-CN" altLang="en-US" dirty="0"/>
              <a:t>；</a:t>
            </a:r>
            <a:endParaRPr lang="en-US" altLang="zh-CN" dirty="0"/>
          </a:p>
          <a:p>
            <a:pPr marL="342900" indent="-342900">
              <a:buFont typeface="Wingdings" panose="05000000000000000000" pitchFamily="2" charset="2"/>
              <a:buChar char="l"/>
            </a:pPr>
            <a:endParaRPr lang="zh-CN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13163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分支结构</a:t>
            </a:r>
            <a:r>
              <a:rPr lang="en-US" altLang="zh-CN" dirty="0"/>
              <a:t>—if </a:t>
            </a:r>
            <a:r>
              <a:rPr lang="zh-CN" altLang="en-US" dirty="0"/>
              <a:t>语句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94582" y="1135063"/>
            <a:ext cx="3961534" cy="5345112"/>
          </a:xfrm>
          <a:ln w="6350">
            <a:solidFill>
              <a:srgbClr val="000000"/>
            </a:solidFill>
          </a:ln>
        </p:spPr>
        <p:txBody>
          <a:bodyPr/>
          <a:lstStyle/>
          <a:p>
            <a:pPr marL="342900" indent="-3429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en-US" altLang="zh-CN" sz="2000" dirty="0">
                <a:solidFill>
                  <a:srgbClr val="000000"/>
                </a:solidFill>
              </a:rPr>
              <a:t>if (</a:t>
            </a:r>
            <a:r>
              <a:rPr lang="zh-CN" altLang="en-US" sz="2000" dirty="0">
                <a:solidFill>
                  <a:srgbClr val="7030A0"/>
                </a:solidFill>
              </a:rPr>
              <a:t>表达式</a:t>
            </a:r>
            <a:r>
              <a:rPr lang="en-US" altLang="zh-CN" sz="2000" dirty="0">
                <a:solidFill>
                  <a:srgbClr val="000000"/>
                </a:solidFill>
              </a:rPr>
              <a:t>)</a:t>
            </a:r>
          </a:p>
          <a:p>
            <a:pPr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CN" sz="2000" dirty="0"/>
              <a:t>      </a:t>
            </a:r>
            <a:r>
              <a:rPr lang="en-US" altLang="zh-CN" sz="2000" dirty="0" smtClean="0"/>
              <a:t> </a:t>
            </a:r>
            <a:r>
              <a:rPr lang="zh-CN" altLang="en-US" sz="2000" dirty="0" smtClean="0">
                <a:solidFill>
                  <a:srgbClr val="0303DF"/>
                </a:solidFill>
              </a:rPr>
              <a:t>语句</a:t>
            </a:r>
            <a:r>
              <a:rPr lang="zh-CN" altLang="en-US" sz="2000" dirty="0">
                <a:solidFill>
                  <a:srgbClr val="0303DF"/>
                </a:solidFill>
              </a:rPr>
              <a:t>； </a:t>
            </a:r>
            <a:r>
              <a:rPr lang="en-US" altLang="zh-CN" sz="1600" b="1" dirty="0">
                <a:solidFill>
                  <a:srgbClr val="0070C0"/>
                </a:solidFill>
              </a:rPr>
              <a:t>//</a:t>
            </a:r>
            <a:r>
              <a:rPr lang="zh-CN" altLang="en-US" sz="1600" b="1" dirty="0">
                <a:solidFill>
                  <a:srgbClr val="0070C0"/>
                </a:solidFill>
              </a:rPr>
              <a:t>若只有一条语句可以不用</a:t>
            </a:r>
            <a:r>
              <a:rPr lang="en-US" altLang="zh-CN" sz="1600" b="1" dirty="0">
                <a:solidFill>
                  <a:srgbClr val="0070C0"/>
                </a:solidFill>
              </a:rPr>
              <a:t>{ }</a:t>
            </a:r>
          </a:p>
          <a:p>
            <a:pPr marL="342900" indent="-3429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endParaRPr lang="en-US" altLang="zh-CN" sz="2000" dirty="0" smtClean="0">
              <a:solidFill>
                <a:srgbClr val="000000"/>
              </a:solidFill>
            </a:endParaRPr>
          </a:p>
          <a:p>
            <a:pPr marL="342900" indent="-3429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en-US" altLang="zh-CN" sz="2000" dirty="0" smtClean="0">
                <a:solidFill>
                  <a:srgbClr val="000000"/>
                </a:solidFill>
              </a:rPr>
              <a:t>if  </a:t>
            </a:r>
            <a:r>
              <a:rPr lang="en-US" altLang="zh-CN" sz="2000" dirty="0">
                <a:solidFill>
                  <a:srgbClr val="000000"/>
                </a:solidFill>
              </a:rPr>
              <a:t>(</a:t>
            </a:r>
            <a:r>
              <a:rPr lang="zh-CN" altLang="en-US" sz="2000" dirty="0">
                <a:solidFill>
                  <a:srgbClr val="7030A0"/>
                </a:solidFill>
              </a:rPr>
              <a:t>表达式</a:t>
            </a:r>
            <a:r>
              <a:rPr lang="en-US" altLang="zh-CN" sz="2000" dirty="0">
                <a:solidFill>
                  <a:srgbClr val="000000"/>
                </a:solidFill>
              </a:rPr>
              <a:t>)</a:t>
            </a:r>
          </a:p>
          <a:p>
            <a:pPr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CN" sz="2000" dirty="0">
                <a:solidFill>
                  <a:srgbClr val="0303DF"/>
                </a:solidFill>
              </a:rPr>
              <a:t>      {</a:t>
            </a:r>
          </a:p>
          <a:p>
            <a:pPr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CN" sz="2000" dirty="0">
                <a:solidFill>
                  <a:srgbClr val="0303DF"/>
                </a:solidFill>
              </a:rPr>
              <a:t>         </a:t>
            </a:r>
            <a:r>
              <a:rPr lang="zh-CN" altLang="en-US" sz="1800" dirty="0">
                <a:solidFill>
                  <a:srgbClr val="0303DF"/>
                </a:solidFill>
              </a:rPr>
              <a:t>多条语句构成的语句块；</a:t>
            </a:r>
            <a:endParaRPr lang="en-US" altLang="zh-CN" sz="1800" dirty="0">
              <a:solidFill>
                <a:srgbClr val="0303DF"/>
              </a:solidFill>
            </a:endParaRPr>
          </a:p>
          <a:p>
            <a:pPr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CN" sz="2000" dirty="0">
                <a:solidFill>
                  <a:srgbClr val="0303DF"/>
                </a:solidFill>
              </a:rPr>
              <a:t>      } </a:t>
            </a:r>
            <a:endParaRPr lang="en-US" altLang="zh-CN" sz="2000" dirty="0"/>
          </a:p>
          <a:p>
            <a:pPr marL="342900" indent="-3429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 sz="1800" dirty="0" smtClean="0">
                <a:solidFill>
                  <a:srgbClr val="C00000"/>
                </a:solidFill>
              </a:rPr>
              <a:t>如果</a:t>
            </a:r>
            <a:r>
              <a:rPr lang="zh-CN" altLang="en-US" sz="1800" dirty="0" smtClean="0">
                <a:solidFill>
                  <a:srgbClr val="0000CC"/>
                </a:solidFill>
              </a:rPr>
              <a:t>“表达式”</a:t>
            </a:r>
            <a:r>
              <a:rPr lang="zh-CN" altLang="en-US" sz="1800" dirty="0" smtClean="0">
                <a:solidFill>
                  <a:srgbClr val="C00000"/>
                </a:solidFill>
              </a:rPr>
              <a:t>的值为</a:t>
            </a:r>
            <a:r>
              <a:rPr lang="zh-CN" altLang="en-US" sz="1800" dirty="0" smtClean="0">
                <a:solidFill>
                  <a:srgbClr val="0000CC"/>
                </a:solidFill>
              </a:rPr>
              <a:t>“真”</a:t>
            </a:r>
            <a:r>
              <a:rPr lang="zh-CN" altLang="en-US" sz="1800" dirty="0" smtClean="0">
                <a:solidFill>
                  <a:srgbClr val="C00000"/>
                </a:solidFill>
              </a:rPr>
              <a:t>，则执行语句块，</a:t>
            </a:r>
            <a:r>
              <a:rPr lang="zh-CN" altLang="en-US" sz="1800" dirty="0" smtClean="0">
                <a:solidFill>
                  <a:srgbClr val="006600"/>
                </a:solidFill>
              </a:rPr>
              <a:t>否则不执行语句块</a:t>
            </a:r>
            <a:r>
              <a:rPr lang="zh-CN" altLang="en-US" sz="1800" dirty="0" smtClean="0">
                <a:solidFill>
                  <a:srgbClr val="C00000"/>
                </a:solidFill>
              </a:rPr>
              <a:t>。</a:t>
            </a:r>
            <a:endParaRPr lang="en-US" altLang="zh-CN" sz="1800" dirty="0" smtClean="0">
              <a:solidFill>
                <a:srgbClr val="C00000"/>
              </a:solidFill>
            </a:endParaRPr>
          </a:p>
          <a:p>
            <a:pPr marL="342900" indent="-3429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endParaRPr lang="en-US" altLang="zh-CN" sz="1800" dirty="0">
              <a:solidFill>
                <a:srgbClr val="C00000"/>
              </a:solidFill>
            </a:endParaRPr>
          </a:p>
          <a:p>
            <a:pPr marL="342900" indent="-3429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endParaRPr lang="zh-CN" altLang="en-US" sz="1800" dirty="0"/>
          </a:p>
          <a:p>
            <a:endParaRPr lang="zh-CN" altLang="en-US" dirty="0"/>
          </a:p>
        </p:txBody>
      </p:sp>
      <p:sp>
        <p:nvSpPr>
          <p:cNvPr id="4" name="内容占位符 2"/>
          <p:cNvSpPr txBox="1">
            <a:spLocks/>
          </p:cNvSpPr>
          <p:nvPr/>
        </p:nvSpPr>
        <p:spPr bwMode="auto">
          <a:xfrm>
            <a:off x="4353791" y="1160753"/>
            <a:ext cx="4405745" cy="534511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l" defTabSz="685800" rtl="0" fontAlgn="base">
              <a:lnSpc>
                <a:spcPct val="90000"/>
              </a:lnSpc>
              <a:spcBef>
                <a:spcPts val="135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anose="05020102010507070707" pitchFamily="18" charset="2"/>
              <a:buChar char=""/>
              <a:defRPr sz="2400" kern="1200">
                <a:solidFill>
                  <a:srgbClr val="1A93C8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1pPr>
            <a:lvl2pPr marL="628650" indent="-342900" algn="l" defTabSz="685800" rtl="0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SzPct val="80000"/>
              <a:buFont typeface="Wingdings" panose="05000000000000000000" pitchFamily="2" charset="2"/>
              <a:buChar char="ü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2pPr>
            <a:lvl3pPr marL="857250" indent="-17145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Calibri" panose="020F0502020204030204" pitchFamily="34" charset="0"/>
              <a:buChar char="•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3pPr>
            <a:lvl4pPr marL="1200150" indent="-17145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Calibri" panose="020F0502020204030204" pitchFamily="34" charset="0"/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4pPr>
            <a:lvl5pPr marL="1543050" indent="-17145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Calibri" panose="020F0502020204030204" pitchFamily="34" charset="0"/>
              <a:buChar char="•"/>
              <a:defRPr sz="1300" kern="1200">
                <a:solidFill>
                  <a:srgbClr val="7F7F7F"/>
                </a:solidFill>
                <a:latin typeface="+mn-lt"/>
                <a:ea typeface="幼圆" panose="02010509060101010101" pitchFamily="49" charset="-122"/>
                <a:cs typeface="+mn-cs"/>
                <a:sym typeface="宋体" panose="02010600030101010101" pitchFamily="2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1800" dirty="0" smtClean="0">
                <a:solidFill>
                  <a:srgbClr val="000000"/>
                </a:solidFill>
              </a:rPr>
              <a:t>如：</a:t>
            </a:r>
            <a:endParaRPr lang="en-US" altLang="zh-CN" sz="1800" dirty="0" smtClean="0">
              <a:solidFill>
                <a:srgbClr val="000000"/>
              </a:solidFill>
            </a:endParaRPr>
          </a:p>
          <a:p>
            <a:pPr marL="342900" indent="-3429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en-US" altLang="zh-CN" sz="1600" dirty="0" smtClean="0">
                <a:solidFill>
                  <a:srgbClr val="000000"/>
                </a:solidFill>
              </a:rPr>
              <a:t>//rand()</a:t>
            </a:r>
            <a:r>
              <a:rPr lang="zh-CN" altLang="en-US" sz="1600" dirty="0" smtClean="0">
                <a:solidFill>
                  <a:srgbClr val="000000"/>
                </a:solidFill>
              </a:rPr>
              <a:t>产生</a:t>
            </a:r>
            <a:r>
              <a:rPr lang="zh-CN" altLang="en-US" sz="1600" dirty="0">
                <a:solidFill>
                  <a:srgbClr val="000000"/>
                </a:solidFill>
              </a:rPr>
              <a:t>一个</a:t>
            </a:r>
            <a:r>
              <a:rPr lang="en-US" altLang="zh-CN" sz="1600" dirty="0">
                <a:solidFill>
                  <a:srgbClr val="000000"/>
                </a:solidFill>
              </a:rPr>
              <a:t>0~0x7FFF</a:t>
            </a:r>
            <a:r>
              <a:rPr lang="zh-CN" altLang="en-US" sz="1600" dirty="0">
                <a:solidFill>
                  <a:srgbClr val="000000"/>
                </a:solidFill>
              </a:rPr>
              <a:t>之间的</a:t>
            </a:r>
            <a:r>
              <a:rPr lang="zh-CN" altLang="en-US" sz="1600" dirty="0" smtClean="0">
                <a:solidFill>
                  <a:srgbClr val="000000"/>
                </a:solidFill>
              </a:rPr>
              <a:t>随机数</a:t>
            </a:r>
            <a:endParaRPr lang="en-US" altLang="zh-CN" sz="1600" dirty="0" smtClean="0">
              <a:solidFill>
                <a:srgbClr val="000000"/>
              </a:solidFill>
            </a:endParaRPr>
          </a:p>
          <a:p>
            <a:pPr marL="342900" indent="-3429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en-US" altLang="zh-CN" sz="1800" dirty="0" err="1" smtClean="0">
                <a:solidFill>
                  <a:srgbClr val="000000"/>
                </a:solidFill>
              </a:rPr>
              <a:t>int</a:t>
            </a:r>
            <a:r>
              <a:rPr lang="en-US" altLang="zh-CN" sz="1800" dirty="0" smtClean="0">
                <a:solidFill>
                  <a:srgbClr val="000000"/>
                </a:solidFill>
              </a:rPr>
              <a:t> m=rand(); </a:t>
            </a:r>
            <a:endParaRPr lang="en-US" altLang="zh-CN" sz="1600" dirty="0" smtClean="0">
              <a:solidFill>
                <a:srgbClr val="000000"/>
              </a:solidFill>
            </a:endParaRPr>
          </a:p>
          <a:p>
            <a:pPr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CN" sz="1800" dirty="0" smtClean="0">
                <a:solidFill>
                  <a:srgbClr val="000000"/>
                </a:solidFill>
              </a:rPr>
              <a:t>      if (</a:t>
            </a:r>
            <a:r>
              <a:rPr lang="en-US" altLang="zh-CN" sz="1800" dirty="0" smtClean="0">
                <a:solidFill>
                  <a:srgbClr val="0000CC"/>
                </a:solidFill>
              </a:rPr>
              <a:t>m%2 = =</a:t>
            </a:r>
            <a:r>
              <a:rPr lang="en-US" altLang="zh-CN" sz="1800" dirty="0">
                <a:solidFill>
                  <a:srgbClr val="0000CC"/>
                </a:solidFill>
              </a:rPr>
              <a:t>0</a:t>
            </a:r>
            <a:r>
              <a:rPr lang="en-US" altLang="zh-CN" sz="1800" dirty="0">
                <a:solidFill>
                  <a:srgbClr val="000000"/>
                </a:solidFill>
              </a:rPr>
              <a:t>) </a:t>
            </a:r>
            <a:r>
              <a:rPr lang="en-US" altLang="zh-CN" sz="1800" dirty="0" smtClean="0">
                <a:solidFill>
                  <a:srgbClr val="000000"/>
                </a:solidFill>
              </a:rPr>
              <a:t> </a:t>
            </a:r>
            <a:r>
              <a:rPr lang="en-US" altLang="zh-CN" sz="1800" dirty="0" smtClean="0">
                <a:solidFill>
                  <a:srgbClr val="7030A0"/>
                </a:solidFill>
              </a:rPr>
              <a:t>//</a:t>
            </a:r>
            <a:r>
              <a:rPr lang="zh-CN" altLang="en-US" sz="1800" dirty="0">
                <a:solidFill>
                  <a:srgbClr val="7030A0"/>
                </a:solidFill>
              </a:rPr>
              <a:t>判断一个数是不是偶数</a:t>
            </a:r>
            <a:r>
              <a:rPr lang="zh-CN" altLang="en-US" sz="1800" dirty="0">
                <a:solidFill>
                  <a:srgbClr val="000000"/>
                </a:solidFill>
              </a:rPr>
              <a:t>；</a:t>
            </a:r>
            <a:endParaRPr lang="en-US" altLang="zh-CN" sz="1800" dirty="0">
              <a:solidFill>
                <a:srgbClr val="000000"/>
              </a:solidFill>
            </a:endParaRPr>
          </a:p>
          <a:p>
            <a:pPr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CN" sz="1800" dirty="0" smtClean="0">
                <a:solidFill>
                  <a:srgbClr val="000000"/>
                </a:solidFill>
              </a:rPr>
              <a:t>            </a:t>
            </a:r>
            <a:r>
              <a:rPr lang="en-US" altLang="zh-CN" sz="1800" dirty="0" err="1" smtClean="0">
                <a:solidFill>
                  <a:srgbClr val="000000"/>
                </a:solidFill>
              </a:rPr>
              <a:t>printf</a:t>
            </a:r>
            <a:r>
              <a:rPr lang="en-US" altLang="zh-CN" sz="1800" dirty="0" smtClean="0">
                <a:solidFill>
                  <a:srgbClr val="000000"/>
                </a:solidFill>
              </a:rPr>
              <a:t>(“%d </a:t>
            </a:r>
            <a:r>
              <a:rPr lang="en-US" altLang="zh-CN" sz="1800" dirty="0">
                <a:solidFill>
                  <a:srgbClr val="000000"/>
                </a:solidFill>
              </a:rPr>
              <a:t>is even.\</a:t>
            </a:r>
            <a:r>
              <a:rPr lang="en-US" altLang="zh-CN" sz="1800" dirty="0" err="1">
                <a:solidFill>
                  <a:srgbClr val="000000"/>
                </a:solidFill>
              </a:rPr>
              <a:t>n</a:t>
            </a:r>
            <a:r>
              <a:rPr lang="en-US" altLang="zh-CN" sz="1800" dirty="0" err="1" smtClean="0">
                <a:solidFill>
                  <a:srgbClr val="000000"/>
                </a:solidFill>
              </a:rPr>
              <a:t>”,m</a:t>
            </a:r>
            <a:r>
              <a:rPr lang="en-US" altLang="zh-CN" sz="1800" dirty="0" smtClean="0">
                <a:solidFill>
                  <a:srgbClr val="000000"/>
                </a:solidFill>
              </a:rPr>
              <a:t>);</a:t>
            </a:r>
            <a:endParaRPr lang="en-US" altLang="zh-CN" sz="1800" dirty="0">
              <a:solidFill>
                <a:srgbClr val="000000"/>
              </a:solidFill>
            </a:endParaRPr>
          </a:p>
          <a:p>
            <a:pPr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CN" sz="1800" dirty="0">
                <a:solidFill>
                  <a:srgbClr val="000000"/>
                </a:solidFill>
              </a:rPr>
              <a:t>       </a:t>
            </a:r>
            <a:endParaRPr lang="en-US" altLang="zh-CN" sz="1800" dirty="0"/>
          </a:p>
          <a:p>
            <a:pPr marL="342900" indent="-3429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en-US" altLang="zh-CN" sz="1800" dirty="0" err="1" smtClean="0">
                <a:solidFill>
                  <a:srgbClr val="000000"/>
                </a:solidFill>
              </a:rPr>
              <a:t>int</a:t>
            </a:r>
            <a:r>
              <a:rPr lang="en-US" altLang="zh-CN" sz="1800" dirty="0" smtClean="0">
                <a:solidFill>
                  <a:srgbClr val="000000"/>
                </a:solidFill>
              </a:rPr>
              <a:t> a=</a:t>
            </a:r>
            <a:r>
              <a:rPr lang="zh-CN" altLang="en-US" sz="1800" dirty="0" smtClean="0">
                <a:solidFill>
                  <a:srgbClr val="000000"/>
                </a:solidFill>
              </a:rPr>
              <a:t>算术表达式的值</a:t>
            </a:r>
            <a:r>
              <a:rPr lang="en-US" altLang="zh-CN" sz="1800" dirty="0" smtClean="0">
                <a:solidFill>
                  <a:srgbClr val="000000"/>
                </a:solidFill>
              </a:rPr>
              <a:t>;</a:t>
            </a:r>
          </a:p>
          <a:p>
            <a:pPr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CN" sz="1800" dirty="0" smtClean="0">
                <a:solidFill>
                  <a:srgbClr val="000000"/>
                </a:solidFill>
              </a:rPr>
              <a:t>      if  </a:t>
            </a:r>
            <a:r>
              <a:rPr lang="en-US" altLang="zh-CN" sz="1800" dirty="0">
                <a:solidFill>
                  <a:srgbClr val="000000"/>
                </a:solidFill>
              </a:rPr>
              <a:t>(</a:t>
            </a:r>
            <a:r>
              <a:rPr lang="en-US" altLang="zh-CN" sz="1800" dirty="0">
                <a:solidFill>
                  <a:srgbClr val="006600"/>
                </a:solidFill>
              </a:rPr>
              <a:t>a&gt;=0</a:t>
            </a:r>
            <a:r>
              <a:rPr lang="en-US" altLang="zh-CN" sz="1800" dirty="0" smtClean="0">
                <a:solidFill>
                  <a:srgbClr val="000000"/>
                </a:solidFill>
              </a:rPr>
              <a:t>)  //</a:t>
            </a:r>
            <a:r>
              <a:rPr lang="zh-CN" altLang="en-US" sz="1800" dirty="0" smtClean="0">
                <a:solidFill>
                  <a:srgbClr val="7030A0"/>
                </a:solidFill>
              </a:rPr>
              <a:t>防止负数开根</a:t>
            </a:r>
            <a:endParaRPr lang="en-US" altLang="zh-CN" sz="1800" dirty="0">
              <a:solidFill>
                <a:srgbClr val="7030A0"/>
              </a:solidFill>
            </a:endParaRPr>
          </a:p>
          <a:p>
            <a:pPr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CN" sz="1800" dirty="0" smtClean="0">
                <a:solidFill>
                  <a:srgbClr val="000000"/>
                </a:solidFill>
              </a:rPr>
              <a:t>     </a:t>
            </a:r>
            <a:r>
              <a:rPr lang="en-US" altLang="zh-CN" sz="1800" dirty="0">
                <a:solidFill>
                  <a:srgbClr val="000000"/>
                </a:solidFill>
              </a:rPr>
              <a:t>{</a:t>
            </a:r>
          </a:p>
          <a:p>
            <a:pPr>
              <a:lnSpc>
                <a:spcPct val="100000"/>
              </a:lnSpc>
              <a:spcBef>
                <a:spcPts val="600"/>
              </a:spcBef>
              <a:buFont typeface="Wingdings 2" panose="05020102010507070707" pitchFamily="18" charset="2"/>
              <a:buNone/>
            </a:pPr>
            <a:r>
              <a:rPr lang="en-US" altLang="zh-CN" sz="1800" dirty="0">
                <a:solidFill>
                  <a:srgbClr val="000000"/>
                </a:solidFill>
              </a:rPr>
              <a:t>           </a:t>
            </a:r>
            <a:r>
              <a:rPr lang="en-US" altLang="zh-CN" sz="1800" dirty="0" smtClean="0">
                <a:solidFill>
                  <a:srgbClr val="000000"/>
                </a:solidFill>
              </a:rPr>
              <a:t>b=</a:t>
            </a:r>
            <a:r>
              <a:rPr lang="en-US" altLang="zh-CN" sz="1800" dirty="0" err="1" smtClean="0">
                <a:solidFill>
                  <a:srgbClr val="000000"/>
                </a:solidFill>
              </a:rPr>
              <a:t>sqrt</a:t>
            </a:r>
            <a:r>
              <a:rPr lang="en-US" altLang="zh-CN" sz="1800" dirty="0" smtClean="0">
                <a:solidFill>
                  <a:srgbClr val="000000"/>
                </a:solidFill>
              </a:rPr>
              <a:t>(a</a:t>
            </a:r>
            <a:r>
              <a:rPr lang="en-US" altLang="zh-CN" sz="1800" dirty="0">
                <a:solidFill>
                  <a:srgbClr val="000000"/>
                </a:solidFill>
              </a:rPr>
              <a:t>);</a:t>
            </a:r>
          </a:p>
          <a:p>
            <a:pPr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CN" sz="1800" dirty="0">
                <a:solidFill>
                  <a:srgbClr val="000000"/>
                </a:solidFill>
              </a:rPr>
              <a:t>           </a:t>
            </a:r>
            <a:r>
              <a:rPr lang="en-US" altLang="zh-CN" sz="1800" dirty="0" err="1">
                <a:solidFill>
                  <a:srgbClr val="000000"/>
                </a:solidFill>
              </a:rPr>
              <a:t>printf</a:t>
            </a:r>
            <a:r>
              <a:rPr lang="en-US" altLang="zh-CN" sz="1800" dirty="0">
                <a:solidFill>
                  <a:srgbClr val="000000"/>
                </a:solidFill>
              </a:rPr>
              <a:t>(“square root of </a:t>
            </a:r>
            <a:r>
              <a:rPr lang="en-US" altLang="zh-CN" sz="1800" dirty="0" smtClean="0">
                <a:solidFill>
                  <a:srgbClr val="000000"/>
                </a:solidFill>
              </a:rPr>
              <a:t>%d </a:t>
            </a:r>
            <a:r>
              <a:rPr lang="en-US" altLang="zh-CN" sz="1800" dirty="0">
                <a:solidFill>
                  <a:srgbClr val="000000"/>
                </a:solidFill>
              </a:rPr>
              <a:t>is %</a:t>
            </a:r>
            <a:r>
              <a:rPr lang="en-US" altLang="zh-CN" sz="1800" dirty="0" smtClean="0">
                <a:solidFill>
                  <a:srgbClr val="000000"/>
                </a:solidFill>
              </a:rPr>
              <a:t>e\n”,</a:t>
            </a:r>
            <a:r>
              <a:rPr lang="en-US" altLang="zh-CN" sz="1800" dirty="0" err="1" smtClean="0">
                <a:solidFill>
                  <a:srgbClr val="000000"/>
                </a:solidFill>
              </a:rPr>
              <a:t>a,b</a:t>
            </a:r>
            <a:r>
              <a:rPr lang="en-US" altLang="zh-CN" sz="1800" dirty="0" smtClean="0">
                <a:solidFill>
                  <a:srgbClr val="000000"/>
                </a:solidFill>
              </a:rPr>
              <a:t>);</a:t>
            </a:r>
            <a:endParaRPr lang="en-US" altLang="zh-CN" sz="1800" dirty="0">
              <a:solidFill>
                <a:srgbClr val="000000"/>
              </a:solidFill>
            </a:endParaRPr>
          </a:p>
          <a:p>
            <a:pPr>
              <a:lnSpc>
                <a:spcPct val="100000"/>
              </a:lnSpc>
              <a:spcBef>
                <a:spcPts val="600"/>
              </a:spcBef>
              <a:buFont typeface="Wingdings 2" panose="05020102010507070707" pitchFamily="18" charset="2"/>
              <a:buNone/>
            </a:pPr>
            <a:r>
              <a:rPr lang="en-US" altLang="zh-CN" sz="1800" dirty="0">
                <a:solidFill>
                  <a:srgbClr val="000000"/>
                </a:solidFill>
              </a:rPr>
              <a:t>      } 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zh-CN" sz="1800" dirty="0"/>
          </a:p>
          <a:p>
            <a:pPr marL="342900" indent="-342900">
              <a:buFont typeface="Wingdings" panose="05000000000000000000" pitchFamily="2" charset="2"/>
              <a:buChar char="l"/>
            </a:pPr>
            <a:endParaRPr lang="zh-CN" altLang="en-US" sz="1800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81812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讨论：关于 </a:t>
            </a:r>
            <a:r>
              <a:rPr lang="en-US" altLang="zh-CN" dirty="0"/>
              <a:t>if </a:t>
            </a:r>
            <a:r>
              <a:rPr lang="zh-CN" altLang="en-US" dirty="0"/>
              <a:t>语句中的表达式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5775" y="1135063"/>
            <a:ext cx="4539231" cy="5345112"/>
          </a:xfrm>
          <a:ln w="6350">
            <a:solidFill>
              <a:srgbClr val="000000"/>
            </a:solidFill>
          </a:ln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ts val="1200"/>
              </a:spcBef>
              <a:buFont typeface="Wingdings" panose="05000000000000000000" pitchFamily="2" charset="2"/>
              <a:buChar char="l"/>
            </a:pPr>
            <a:r>
              <a:rPr lang="zh-CN" altLang="en-US" sz="2000" b="1" dirty="0">
                <a:solidFill>
                  <a:srgbClr val="C00000"/>
                </a:solidFill>
              </a:rPr>
              <a:t>注：关于</a:t>
            </a:r>
            <a:r>
              <a:rPr lang="en-US" altLang="zh-CN" sz="2000" b="1" dirty="0">
                <a:solidFill>
                  <a:srgbClr val="C00000"/>
                </a:solidFill>
              </a:rPr>
              <a:t>if</a:t>
            </a:r>
            <a:r>
              <a:rPr lang="zh-CN" altLang="en-US" sz="2000" b="1" dirty="0">
                <a:solidFill>
                  <a:srgbClr val="C00000"/>
                </a:solidFill>
              </a:rPr>
              <a:t>语句中的“表达式”</a:t>
            </a:r>
            <a:endParaRPr lang="en-US" altLang="zh-CN" sz="2000" b="1" dirty="0">
              <a:solidFill>
                <a:srgbClr val="C00000"/>
              </a:solidFill>
            </a:endParaRPr>
          </a:p>
          <a:p>
            <a:pPr marL="971550" lvl="1">
              <a:lnSpc>
                <a:spcPct val="150000"/>
              </a:lnSpc>
              <a:spcBef>
                <a:spcPts val="1200"/>
              </a:spcBef>
            </a:pPr>
            <a:r>
              <a:rPr lang="zh-CN" altLang="en-US" sz="1800" b="1" dirty="0">
                <a:sym typeface="Arial" panose="020B0604020202020204" pitchFamily="34" charset="0"/>
              </a:rPr>
              <a:t>理论上，“</a:t>
            </a:r>
            <a:r>
              <a:rPr lang="zh-CN" altLang="en-US" sz="1800" b="1" dirty="0">
                <a:solidFill>
                  <a:srgbClr val="0070C0"/>
                </a:solidFill>
                <a:sym typeface="Arial" panose="020B0604020202020204" pitchFamily="34" charset="0"/>
              </a:rPr>
              <a:t>表达式</a:t>
            </a:r>
            <a:r>
              <a:rPr lang="zh-CN" altLang="en-US" sz="1800" b="1" dirty="0">
                <a:sym typeface="Arial" panose="020B0604020202020204" pitchFamily="34" charset="0"/>
              </a:rPr>
              <a:t>” 应该是一个</a:t>
            </a:r>
            <a:r>
              <a:rPr lang="zh-CN" altLang="en-US" sz="1800" b="1" dirty="0">
                <a:solidFill>
                  <a:srgbClr val="0000CC"/>
                </a:solidFill>
                <a:sym typeface="Arial" panose="020B0604020202020204" pitchFamily="34" charset="0"/>
              </a:rPr>
              <a:t>逻辑表达式</a:t>
            </a:r>
            <a:r>
              <a:rPr lang="zh-CN" altLang="en-US" sz="1800" b="1" dirty="0">
                <a:sym typeface="Arial" panose="020B0604020202020204" pitchFamily="34" charset="0"/>
              </a:rPr>
              <a:t>，其值为</a:t>
            </a:r>
            <a:r>
              <a:rPr lang="en-US" altLang="zh-CN" sz="1800" b="1" dirty="0">
                <a:solidFill>
                  <a:srgbClr val="7030A0"/>
                </a:solidFill>
                <a:sym typeface="Arial" panose="020B0604020202020204" pitchFamily="34" charset="0"/>
              </a:rPr>
              <a:t>true</a:t>
            </a:r>
            <a:r>
              <a:rPr lang="zh-CN" altLang="en-US" sz="1800" b="1" dirty="0">
                <a:sym typeface="Arial" panose="020B0604020202020204" pitchFamily="34" charset="0"/>
              </a:rPr>
              <a:t>或</a:t>
            </a:r>
            <a:r>
              <a:rPr lang="en-US" altLang="zh-CN" sz="1800" b="1" dirty="0">
                <a:solidFill>
                  <a:srgbClr val="7030A0"/>
                </a:solidFill>
                <a:sym typeface="Arial" panose="020B0604020202020204" pitchFamily="34" charset="0"/>
              </a:rPr>
              <a:t>false</a:t>
            </a:r>
            <a:r>
              <a:rPr lang="zh-CN" altLang="en-US" sz="1800" b="1" dirty="0">
                <a:sym typeface="Arial" panose="020B0604020202020204" pitchFamily="34" charset="0"/>
              </a:rPr>
              <a:t>；</a:t>
            </a:r>
            <a:endParaRPr lang="en-US" altLang="zh-CN" sz="1800" b="1" dirty="0">
              <a:sym typeface="Arial" panose="020B0604020202020204" pitchFamily="34" charset="0"/>
            </a:endParaRPr>
          </a:p>
          <a:p>
            <a:pPr marL="971550" lvl="1">
              <a:lnSpc>
                <a:spcPct val="150000"/>
              </a:lnSpc>
              <a:spcBef>
                <a:spcPts val="1200"/>
              </a:spcBef>
            </a:pPr>
            <a:r>
              <a:rPr lang="en-US" altLang="zh-CN" sz="1800" b="1" u="sng" dirty="0">
                <a:sym typeface="Arial" panose="020B0604020202020204" pitchFamily="34" charset="0"/>
              </a:rPr>
              <a:t>C</a:t>
            </a:r>
            <a:r>
              <a:rPr lang="zh-CN" altLang="en-US" sz="1800" b="1" u="sng" dirty="0">
                <a:sym typeface="Arial" panose="020B0604020202020204" pitchFamily="34" charset="0"/>
              </a:rPr>
              <a:t>语言中，“</a:t>
            </a:r>
            <a:r>
              <a:rPr lang="zh-CN" altLang="en-US" sz="1800" b="1" u="sng" dirty="0">
                <a:solidFill>
                  <a:srgbClr val="0070C0"/>
                </a:solidFill>
                <a:sym typeface="Arial" panose="020B0604020202020204" pitchFamily="34" charset="0"/>
              </a:rPr>
              <a:t>表达式</a:t>
            </a:r>
            <a:r>
              <a:rPr lang="zh-CN" altLang="en-US" sz="1800" b="1" u="sng" dirty="0">
                <a:sym typeface="Arial" panose="020B0604020202020204" pitchFamily="34" charset="0"/>
              </a:rPr>
              <a:t>”可以是任何类型的表达式，</a:t>
            </a:r>
            <a:r>
              <a:rPr lang="zh-CN" altLang="en-US" sz="1800" b="1" u="sng" dirty="0">
                <a:solidFill>
                  <a:srgbClr val="7030A0"/>
                </a:solidFill>
                <a:sym typeface="Arial" panose="020B0604020202020204" pitchFamily="34" charset="0"/>
              </a:rPr>
              <a:t>只要“表达式”有值即可</a:t>
            </a:r>
            <a:r>
              <a:rPr lang="zh-CN" altLang="en-US" sz="1800" b="1" u="sng" dirty="0">
                <a:sym typeface="Arial" panose="020B0604020202020204" pitchFamily="34" charset="0"/>
              </a:rPr>
              <a:t>；</a:t>
            </a:r>
            <a:endParaRPr lang="en-US" altLang="zh-CN" sz="1800" b="1" u="sng" dirty="0">
              <a:sym typeface="Arial" panose="020B0604020202020204" pitchFamily="34" charset="0"/>
            </a:endParaRPr>
          </a:p>
          <a:p>
            <a:pPr marL="971550" lvl="1">
              <a:lnSpc>
                <a:spcPct val="150000"/>
              </a:lnSpc>
              <a:spcBef>
                <a:spcPts val="1200"/>
              </a:spcBef>
            </a:pPr>
            <a:r>
              <a:rPr lang="zh-CN" altLang="en-US" sz="1800" b="1" dirty="0">
                <a:solidFill>
                  <a:srgbClr val="0000CC"/>
                </a:solidFill>
                <a:sym typeface="Arial" panose="020B0604020202020204" pitchFamily="34" charset="0"/>
              </a:rPr>
              <a:t>任何非</a:t>
            </a:r>
            <a:r>
              <a:rPr lang="en-US" altLang="zh-CN" sz="1800" b="1" dirty="0">
                <a:solidFill>
                  <a:srgbClr val="0000CC"/>
                </a:solidFill>
                <a:sym typeface="Arial" panose="020B0604020202020204" pitchFamily="34" charset="0"/>
              </a:rPr>
              <a:t>0</a:t>
            </a:r>
            <a:r>
              <a:rPr lang="zh-CN" altLang="en-US" sz="1800" b="1" dirty="0">
                <a:solidFill>
                  <a:srgbClr val="0000CC"/>
                </a:solidFill>
                <a:sym typeface="Arial" panose="020B0604020202020204" pitchFamily="34" charset="0"/>
              </a:rPr>
              <a:t>的值认作</a:t>
            </a:r>
            <a:r>
              <a:rPr lang="en-US" altLang="zh-CN" sz="1800" b="1" dirty="0">
                <a:solidFill>
                  <a:srgbClr val="0000CC"/>
                </a:solidFill>
                <a:sym typeface="Arial" panose="020B0604020202020204" pitchFamily="34" charset="0"/>
              </a:rPr>
              <a:t>true</a:t>
            </a:r>
            <a:r>
              <a:rPr lang="zh-CN" altLang="en-US" sz="1800" b="1" dirty="0">
                <a:solidFill>
                  <a:srgbClr val="0000CC"/>
                </a:solidFill>
                <a:sym typeface="Arial" panose="020B0604020202020204" pitchFamily="34" charset="0"/>
              </a:rPr>
              <a:t>，</a:t>
            </a:r>
            <a:r>
              <a:rPr lang="en-US" altLang="zh-CN" sz="1800" b="1" dirty="0">
                <a:solidFill>
                  <a:srgbClr val="0000CC"/>
                </a:solidFill>
                <a:sym typeface="Arial" panose="020B0604020202020204" pitchFamily="34" charset="0"/>
              </a:rPr>
              <a:t>0</a:t>
            </a:r>
            <a:r>
              <a:rPr lang="zh-CN" altLang="en-US" sz="1800" b="1" dirty="0">
                <a:solidFill>
                  <a:srgbClr val="0000CC"/>
                </a:solidFill>
                <a:sym typeface="Arial" panose="020B0604020202020204" pitchFamily="34" charset="0"/>
              </a:rPr>
              <a:t>为</a:t>
            </a:r>
            <a:r>
              <a:rPr lang="en-US" altLang="zh-CN" sz="1800" b="1" dirty="0">
                <a:solidFill>
                  <a:srgbClr val="0000CC"/>
                </a:solidFill>
                <a:sym typeface="Arial" panose="020B0604020202020204" pitchFamily="34" charset="0"/>
              </a:rPr>
              <a:t>false</a:t>
            </a:r>
            <a:r>
              <a:rPr lang="zh-CN" altLang="en-US" sz="1800" b="1" dirty="0">
                <a:solidFill>
                  <a:srgbClr val="0000CC"/>
                </a:solidFill>
                <a:sym typeface="Arial" panose="020B0604020202020204" pitchFamily="34" charset="0"/>
              </a:rPr>
              <a:t>；</a:t>
            </a:r>
            <a:endParaRPr lang="en-US" altLang="zh-CN" sz="1800" b="1" dirty="0">
              <a:solidFill>
                <a:srgbClr val="0000CC"/>
              </a:solidFill>
              <a:sym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spcBef>
                <a:spcPts val="1200"/>
              </a:spcBef>
              <a:buFont typeface="Wingdings" panose="05000000000000000000" pitchFamily="2" charset="2"/>
              <a:buChar char="l"/>
            </a:pPr>
            <a:r>
              <a:rPr lang="zh-CN" altLang="en-US" sz="2000" dirty="0">
                <a:solidFill>
                  <a:srgbClr val="000000"/>
                </a:solidFill>
                <a:sym typeface="宋体" panose="02010600030101010101" pitchFamily="2" charset="-122"/>
              </a:rPr>
              <a:t>如</a:t>
            </a:r>
            <a:r>
              <a:rPr lang="zh-CN" altLang="en-US" sz="2000" dirty="0" smtClean="0">
                <a:solidFill>
                  <a:srgbClr val="000000"/>
                </a:solidFill>
                <a:sym typeface="宋体" panose="02010600030101010101" pitchFamily="2" charset="-122"/>
              </a:rPr>
              <a:t>：右边各例</a:t>
            </a:r>
            <a:endParaRPr lang="en-US" altLang="zh-CN" sz="2000" dirty="0">
              <a:solidFill>
                <a:srgbClr val="000000"/>
              </a:solidFill>
              <a:sym typeface="宋体" panose="02010600030101010101" pitchFamily="2" charset="-122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zh-CN" sz="1800" dirty="0">
              <a:solidFill>
                <a:srgbClr val="C000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zh-CN" altLang="en-US" sz="1800" dirty="0"/>
          </a:p>
          <a:p>
            <a:endParaRPr lang="zh-CN" altLang="en-US" dirty="0"/>
          </a:p>
        </p:txBody>
      </p:sp>
      <p:sp>
        <p:nvSpPr>
          <p:cNvPr id="4" name="内容占位符 2"/>
          <p:cNvSpPr txBox="1">
            <a:spLocks/>
          </p:cNvSpPr>
          <p:nvPr/>
        </p:nvSpPr>
        <p:spPr bwMode="auto">
          <a:xfrm>
            <a:off x="5134062" y="1135063"/>
            <a:ext cx="3625474" cy="534511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l" defTabSz="685800" rtl="0" fontAlgn="base">
              <a:lnSpc>
                <a:spcPct val="90000"/>
              </a:lnSpc>
              <a:spcBef>
                <a:spcPts val="135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anose="05020102010507070707" pitchFamily="18" charset="2"/>
              <a:buChar char=""/>
              <a:defRPr sz="2400" kern="1200">
                <a:solidFill>
                  <a:srgbClr val="1A93C8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1pPr>
            <a:lvl2pPr marL="628650" indent="-342900" algn="l" defTabSz="685800" rtl="0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SzPct val="80000"/>
              <a:buFont typeface="Wingdings" panose="05000000000000000000" pitchFamily="2" charset="2"/>
              <a:buChar char="ü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2pPr>
            <a:lvl3pPr marL="857250" indent="-17145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Calibri" panose="020F0502020204030204" pitchFamily="34" charset="0"/>
              <a:buChar char="•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3pPr>
            <a:lvl4pPr marL="1200150" indent="-17145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Calibri" panose="020F0502020204030204" pitchFamily="34" charset="0"/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4pPr>
            <a:lvl5pPr marL="1543050" indent="-17145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Calibri" panose="020F0502020204030204" pitchFamily="34" charset="0"/>
              <a:buChar char="•"/>
              <a:defRPr sz="1300" kern="1200">
                <a:solidFill>
                  <a:srgbClr val="7F7F7F"/>
                </a:solidFill>
                <a:latin typeface="+mn-lt"/>
                <a:ea typeface="幼圆" panose="02010509060101010101" pitchFamily="49" charset="-122"/>
                <a:cs typeface="+mn-cs"/>
                <a:sym typeface="宋体" panose="02010600030101010101" pitchFamily="2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CN" sz="1600" dirty="0">
                <a:solidFill>
                  <a:srgbClr val="0000CC"/>
                </a:solidFill>
              </a:rPr>
              <a:t>int </a:t>
            </a:r>
            <a:r>
              <a:rPr lang="en-US" altLang="zh-CN" sz="1600" dirty="0" err="1">
                <a:solidFill>
                  <a:srgbClr val="0000CC"/>
                </a:solidFill>
              </a:rPr>
              <a:t>a,b</a:t>
            </a:r>
            <a:r>
              <a:rPr lang="en-US" altLang="zh-CN" sz="1600" dirty="0">
                <a:solidFill>
                  <a:srgbClr val="0000CC"/>
                </a:solidFill>
              </a:rPr>
              <a:t>; char c; </a:t>
            </a:r>
          </a:p>
          <a:p>
            <a:pPr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CN" sz="1600" b="1" dirty="0" smtClean="0">
                <a:solidFill>
                  <a:srgbClr val="C00000"/>
                </a:solidFill>
              </a:rPr>
              <a:t>//</a:t>
            </a:r>
            <a:r>
              <a:rPr lang="zh-CN" altLang="en-US" sz="1600" b="1" dirty="0" smtClean="0">
                <a:solidFill>
                  <a:srgbClr val="C00000"/>
                </a:solidFill>
              </a:rPr>
              <a:t>建议使用的形式</a:t>
            </a:r>
            <a:endParaRPr lang="en-US" altLang="zh-CN" sz="1600" b="1" dirty="0" smtClean="0">
              <a:solidFill>
                <a:srgbClr val="C00000"/>
              </a:solidFill>
            </a:endParaRPr>
          </a:p>
          <a:p>
            <a:pPr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CN" sz="1600" dirty="0" smtClean="0">
                <a:solidFill>
                  <a:srgbClr val="000000"/>
                </a:solidFill>
              </a:rPr>
              <a:t>if </a:t>
            </a:r>
            <a:r>
              <a:rPr lang="en-US" altLang="zh-CN" sz="1600" dirty="0">
                <a:solidFill>
                  <a:srgbClr val="000000"/>
                </a:solidFill>
              </a:rPr>
              <a:t>(</a:t>
            </a:r>
            <a:r>
              <a:rPr lang="en-US" altLang="zh-CN" sz="1600" dirty="0">
                <a:solidFill>
                  <a:srgbClr val="0000CC"/>
                </a:solidFill>
              </a:rPr>
              <a:t>a%2 </a:t>
            </a:r>
            <a:r>
              <a:rPr lang="en-US" altLang="zh-CN" sz="1600" dirty="0" smtClean="0">
                <a:solidFill>
                  <a:srgbClr val="0000CC"/>
                </a:solidFill>
              </a:rPr>
              <a:t>==</a:t>
            </a:r>
            <a:r>
              <a:rPr lang="en-US" altLang="zh-CN" sz="1600" dirty="0">
                <a:solidFill>
                  <a:srgbClr val="0000CC"/>
                </a:solidFill>
              </a:rPr>
              <a:t>0</a:t>
            </a:r>
            <a:r>
              <a:rPr lang="en-US" altLang="zh-CN" sz="1600" dirty="0">
                <a:solidFill>
                  <a:srgbClr val="000000"/>
                </a:solidFill>
              </a:rPr>
              <a:t>) </a:t>
            </a:r>
            <a:r>
              <a:rPr lang="en-US" altLang="zh-CN" sz="1600" dirty="0">
                <a:solidFill>
                  <a:srgbClr val="000000"/>
                </a:solidFill>
                <a:sym typeface="Wingdings" panose="05000000000000000000" pitchFamily="2" charset="2"/>
              </a:rPr>
              <a:t> </a:t>
            </a:r>
            <a:r>
              <a:rPr lang="en-US" altLang="zh-CN" sz="1600" strike="sngStrike" dirty="0">
                <a:solidFill>
                  <a:srgbClr val="000000"/>
                </a:solidFill>
              </a:rPr>
              <a:t>if (</a:t>
            </a:r>
            <a:r>
              <a:rPr lang="en-US" altLang="zh-CN" sz="1600" strike="sngStrike" dirty="0">
                <a:solidFill>
                  <a:srgbClr val="0000CC"/>
                </a:solidFill>
              </a:rPr>
              <a:t>!(a%2)</a:t>
            </a:r>
            <a:r>
              <a:rPr lang="en-US" altLang="zh-CN" sz="1600" strike="sngStrike" dirty="0">
                <a:solidFill>
                  <a:srgbClr val="000000"/>
                </a:solidFill>
              </a:rPr>
              <a:t>) </a:t>
            </a:r>
          </a:p>
          <a:p>
            <a:pPr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CN" sz="1600" dirty="0">
                <a:solidFill>
                  <a:srgbClr val="000000"/>
                </a:solidFill>
              </a:rPr>
              <a:t>if  ((</a:t>
            </a:r>
            <a:r>
              <a:rPr lang="en-US" altLang="zh-CN" sz="1600" dirty="0">
                <a:solidFill>
                  <a:srgbClr val="006600"/>
                </a:solidFill>
              </a:rPr>
              <a:t>a&gt;=0) || (b&lt;=0)</a:t>
            </a:r>
            <a:r>
              <a:rPr lang="en-US" altLang="zh-CN" sz="1600" dirty="0">
                <a:solidFill>
                  <a:srgbClr val="000000"/>
                </a:solidFill>
              </a:rPr>
              <a:t>)</a:t>
            </a:r>
          </a:p>
          <a:p>
            <a:pPr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CN" sz="1600" dirty="0" smtClean="0">
                <a:solidFill>
                  <a:srgbClr val="000000"/>
                </a:solidFill>
              </a:rPr>
              <a:t>if  </a:t>
            </a:r>
            <a:r>
              <a:rPr lang="en-US" altLang="zh-CN" sz="1600" dirty="0">
                <a:solidFill>
                  <a:srgbClr val="000000"/>
                </a:solidFill>
              </a:rPr>
              <a:t>(!((</a:t>
            </a:r>
            <a:r>
              <a:rPr lang="en-US" altLang="zh-CN" sz="1600" dirty="0">
                <a:solidFill>
                  <a:srgbClr val="006600"/>
                </a:solidFill>
              </a:rPr>
              <a:t>a&gt;=0) || (b&lt;=0)</a:t>
            </a:r>
            <a:r>
              <a:rPr lang="en-US" altLang="zh-CN" sz="1600" dirty="0">
                <a:solidFill>
                  <a:srgbClr val="000000"/>
                </a:solidFill>
              </a:rPr>
              <a:t>))</a:t>
            </a:r>
          </a:p>
          <a:p>
            <a:pPr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CN" sz="1600" dirty="0" smtClean="0">
                <a:solidFill>
                  <a:srgbClr val="000000"/>
                </a:solidFill>
              </a:rPr>
              <a:t>if </a:t>
            </a:r>
            <a:r>
              <a:rPr lang="en-US" altLang="zh-CN" sz="1600" dirty="0">
                <a:solidFill>
                  <a:srgbClr val="000000"/>
                </a:solidFill>
              </a:rPr>
              <a:t>((a!=0)&amp;&amp;(b!=0)&amp;&amp;(c==0</a:t>
            </a:r>
            <a:r>
              <a:rPr lang="en-US" altLang="zh-CN" sz="1600" dirty="0" smtClean="0">
                <a:solidFill>
                  <a:srgbClr val="000000"/>
                </a:solidFill>
              </a:rPr>
              <a:t>))</a:t>
            </a:r>
          </a:p>
          <a:p>
            <a:pPr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CN" sz="1600">
                <a:solidFill>
                  <a:srgbClr val="000000"/>
                </a:solidFill>
              </a:rPr>
              <a:t>if (a&amp;&amp;b&amp;&amp;c)</a:t>
            </a:r>
          </a:p>
          <a:p>
            <a:pPr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CN" sz="1600" b="1" smtClean="0">
                <a:solidFill>
                  <a:srgbClr val="C00000"/>
                </a:solidFill>
              </a:rPr>
              <a:t>//</a:t>
            </a:r>
            <a:r>
              <a:rPr lang="zh-CN" altLang="en-US" sz="1600" b="1" dirty="0" smtClean="0">
                <a:solidFill>
                  <a:srgbClr val="C00000"/>
                </a:solidFill>
              </a:rPr>
              <a:t>不是很建议使用的形式（可以使用）</a:t>
            </a:r>
            <a:endParaRPr lang="en-US" altLang="zh-CN" sz="1600" b="1" dirty="0">
              <a:solidFill>
                <a:srgbClr val="C00000"/>
              </a:solidFill>
            </a:endParaRPr>
          </a:p>
          <a:p>
            <a:pPr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CN" sz="1600" dirty="0" err="1">
                <a:solidFill>
                  <a:srgbClr val="000000"/>
                </a:solidFill>
              </a:rPr>
              <a:t>i</a:t>
            </a:r>
            <a:r>
              <a:rPr lang="en-US" altLang="zh-CN" sz="1600" dirty="0" err="1" smtClean="0">
                <a:solidFill>
                  <a:srgbClr val="000000"/>
                </a:solidFill>
              </a:rPr>
              <a:t>nt</a:t>
            </a:r>
            <a:r>
              <a:rPr lang="en-US" altLang="zh-CN" sz="1600" dirty="0" smtClean="0">
                <a:solidFill>
                  <a:srgbClr val="000000"/>
                </a:solidFill>
              </a:rPr>
              <a:t> </a:t>
            </a:r>
            <a:r>
              <a:rPr lang="en-US" altLang="zh-CN" sz="1600" dirty="0" err="1" smtClean="0">
                <a:solidFill>
                  <a:srgbClr val="000000"/>
                </a:solidFill>
              </a:rPr>
              <a:t>a,b,c</a:t>
            </a:r>
            <a:r>
              <a:rPr lang="en-US" altLang="zh-CN" sz="1600" dirty="0" smtClean="0">
                <a:solidFill>
                  <a:srgbClr val="000000"/>
                </a:solidFill>
              </a:rPr>
              <a:t>;</a:t>
            </a:r>
          </a:p>
          <a:p>
            <a:pPr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CN" sz="1600" dirty="0" smtClean="0">
                <a:solidFill>
                  <a:srgbClr val="000000"/>
                </a:solidFill>
              </a:rPr>
              <a:t>if </a:t>
            </a:r>
            <a:r>
              <a:rPr lang="en-US" altLang="zh-CN" sz="1600" dirty="0">
                <a:solidFill>
                  <a:srgbClr val="000000"/>
                </a:solidFill>
              </a:rPr>
              <a:t>(</a:t>
            </a:r>
            <a:r>
              <a:rPr lang="en-US" altLang="zh-CN" sz="1600" dirty="0" err="1">
                <a:solidFill>
                  <a:srgbClr val="000000"/>
                </a:solidFill>
              </a:rPr>
              <a:t>a+b</a:t>
            </a:r>
            <a:r>
              <a:rPr lang="en-US" altLang="zh-CN" sz="1600" dirty="0">
                <a:solidFill>
                  <a:srgbClr val="000000"/>
                </a:solidFill>
              </a:rPr>
              <a:t>*c)</a:t>
            </a:r>
          </a:p>
          <a:p>
            <a:pPr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CN" sz="1600" dirty="0">
                <a:solidFill>
                  <a:srgbClr val="7030A0"/>
                </a:solidFill>
              </a:rPr>
              <a:t>if (</a:t>
            </a:r>
            <a:r>
              <a:rPr lang="en-US" altLang="zh-CN" sz="1600" dirty="0" smtClean="0">
                <a:solidFill>
                  <a:srgbClr val="7030A0"/>
                </a:solidFill>
              </a:rPr>
              <a:t>a=0,b=6</a:t>
            </a:r>
            <a:r>
              <a:rPr lang="en-US" altLang="zh-CN" sz="1600" dirty="0">
                <a:solidFill>
                  <a:srgbClr val="7030A0"/>
                </a:solidFill>
              </a:rPr>
              <a:t>)   </a:t>
            </a:r>
            <a:r>
              <a:rPr lang="en-US" altLang="zh-CN" sz="1600" dirty="0" smtClean="0">
                <a:solidFill>
                  <a:srgbClr val="7030A0"/>
                </a:solidFill>
              </a:rPr>
              <a:t>//(a=0,b=6)</a:t>
            </a:r>
            <a:r>
              <a:rPr lang="zh-CN" altLang="en-US" sz="1600" dirty="0" smtClean="0">
                <a:solidFill>
                  <a:srgbClr val="7030A0"/>
                </a:solidFill>
              </a:rPr>
              <a:t>的值是</a:t>
            </a:r>
            <a:r>
              <a:rPr lang="en-US" altLang="zh-CN" sz="1600" dirty="0" smtClean="0">
                <a:solidFill>
                  <a:srgbClr val="7030A0"/>
                </a:solidFill>
              </a:rPr>
              <a:t>6</a:t>
            </a:r>
            <a:r>
              <a:rPr lang="en-US" altLang="zh-CN" sz="1600" dirty="0" smtClean="0">
                <a:solidFill>
                  <a:srgbClr val="7030A0"/>
                </a:solidFill>
                <a:sym typeface="Wingdings" panose="05000000000000000000" pitchFamily="2" charset="2"/>
              </a:rPr>
              <a:t>true</a:t>
            </a:r>
            <a:endParaRPr lang="en-US" altLang="zh-CN" sz="1600" b="1" dirty="0" smtClean="0">
              <a:solidFill>
                <a:srgbClr val="7030A0"/>
              </a:solidFill>
            </a:endParaRPr>
          </a:p>
          <a:p>
            <a:pPr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CN" sz="1600" dirty="0" smtClean="0">
                <a:solidFill>
                  <a:srgbClr val="7030A0"/>
                </a:solidFill>
              </a:rPr>
              <a:t>if (a=6,b=0)   //</a:t>
            </a:r>
            <a:r>
              <a:rPr lang="en-US" altLang="zh-CN" sz="1600" dirty="0">
                <a:solidFill>
                  <a:srgbClr val="7030A0"/>
                </a:solidFill>
              </a:rPr>
              <a:t>(</a:t>
            </a:r>
            <a:r>
              <a:rPr lang="en-US" altLang="zh-CN" sz="1600" dirty="0" smtClean="0">
                <a:solidFill>
                  <a:srgbClr val="7030A0"/>
                </a:solidFill>
              </a:rPr>
              <a:t>a=6,b=0)</a:t>
            </a:r>
            <a:r>
              <a:rPr lang="zh-CN" altLang="en-US" sz="1600" dirty="0">
                <a:solidFill>
                  <a:srgbClr val="7030A0"/>
                </a:solidFill>
              </a:rPr>
              <a:t>的值</a:t>
            </a:r>
            <a:r>
              <a:rPr lang="zh-CN" altLang="en-US" sz="1600" dirty="0" smtClean="0">
                <a:solidFill>
                  <a:srgbClr val="7030A0"/>
                </a:solidFill>
              </a:rPr>
              <a:t>是</a:t>
            </a:r>
            <a:r>
              <a:rPr lang="en-US" altLang="zh-CN" sz="1600" dirty="0" smtClean="0">
                <a:solidFill>
                  <a:srgbClr val="7030A0"/>
                </a:solidFill>
              </a:rPr>
              <a:t>0</a:t>
            </a:r>
            <a:r>
              <a:rPr lang="en-US" altLang="zh-CN" sz="1600" dirty="0" smtClean="0">
                <a:solidFill>
                  <a:srgbClr val="7030A0"/>
                </a:solidFill>
                <a:sym typeface="Wingdings" panose="05000000000000000000" pitchFamily="2" charset="2"/>
              </a:rPr>
              <a:t>false</a:t>
            </a:r>
            <a:endParaRPr lang="en-US" altLang="zh-CN" sz="1600" b="1" dirty="0" smtClean="0">
              <a:solidFill>
                <a:srgbClr val="7030A0"/>
              </a:solidFill>
            </a:endParaRPr>
          </a:p>
          <a:p>
            <a:pPr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CN" sz="1600" dirty="0" smtClean="0">
                <a:solidFill>
                  <a:srgbClr val="0000CC"/>
                </a:solidFill>
              </a:rPr>
              <a:t>if </a:t>
            </a:r>
            <a:r>
              <a:rPr lang="en-US" altLang="zh-CN" sz="1600" dirty="0">
                <a:solidFill>
                  <a:srgbClr val="0000CC"/>
                </a:solidFill>
              </a:rPr>
              <a:t>(a=0,b</a:t>
            </a:r>
            <a:r>
              <a:rPr lang="en-US" altLang="zh-CN" sz="1600" dirty="0" smtClean="0">
                <a:solidFill>
                  <a:srgbClr val="0000CC"/>
                </a:solidFill>
              </a:rPr>
              <a:t>= =6</a:t>
            </a:r>
            <a:r>
              <a:rPr lang="en-US" altLang="zh-CN" sz="1600" dirty="0">
                <a:solidFill>
                  <a:srgbClr val="0000CC"/>
                </a:solidFill>
              </a:rPr>
              <a:t>)   </a:t>
            </a:r>
            <a:r>
              <a:rPr lang="en-US" altLang="zh-CN" sz="1600" dirty="0" smtClean="0">
                <a:solidFill>
                  <a:srgbClr val="0000CC"/>
                </a:solidFill>
              </a:rPr>
              <a:t>//</a:t>
            </a:r>
            <a:r>
              <a:rPr lang="en-US" altLang="zh-CN" sz="1600" dirty="0">
                <a:solidFill>
                  <a:srgbClr val="0000CC"/>
                </a:solidFill>
              </a:rPr>
              <a:t> </a:t>
            </a:r>
            <a:r>
              <a:rPr lang="zh-CN" altLang="en-US" sz="1600" dirty="0" smtClean="0">
                <a:solidFill>
                  <a:srgbClr val="0000CC"/>
                </a:solidFill>
              </a:rPr>
              <a:t>值取决于</a:t>
            </a:r>
            <a:r>
              <a:rPr lang="en-US" altLang="zh-CN" sz="1600" dirty="0" smtClean="0">
                <a:solidFill>
                  <a:srgbClr val="0000CC"/>
                </a:solidFill>
              </a:rPr>
              <a:t>b</a:t>
            </a:r>
            <a:r>
              <a:rPr lang="zh-CN" altLang="en-US" sz="1600" dirty="0" smtClean="0">
                <a:solidFill>
                  <a:srgbClr val="0000CC"/>
                </a:solidFill>
              </a:rPr>
              <a:t>是否等于</a:t>
            </a:r>
            <a:r>
              <a:rPr lang="en-US" altLang="zh-CN" sz="1600" dirty="0" smtClean="0">
                <a:solidFill>
                  <a:srgbClr val="0000CC"/>
                </a:solidFill>
              </a:rPr>
              <a:t>6</a:t>
            </a:r>
            <a:endParaRPr lang="en-US" altLang="zh-CN" sz="1600" b="1" dirty="0">
              <a:solidFill>
                <a:srgbClr val="0000CC"/>
              </a:solidFill>
            </a:endParaRPr>
          </a:p>
          <a:p>
            <a:pPr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CN" sz="1600" dirty="0">
                <a:solidFill>
                  <a:srgbClr val="000000"/>
                </a:solidFill>
              </a:rPr>
              <a:t>if </a:t>
            </a:r>
            <a:r>
              <a:rPr lang="en-US" altLang="zh-CN" sz="1600" dirty="0" smtClean="0">
                <a:solidFill>
                  <a:srgbClr val="000000"/>
                </a:solidFill>
              </a:rPr>
              <a:t>(0</a:t>
            </a:r>
            <a:r>
              <a:rPr lang="en-US" altLang="zh-CN" sz="1600" dirty="0">
                <a:solidFill>
                  <a:srgbClr val="000000"/>
                </a:solidFill>
              </a:rPr>
              <a:t>)  //</a:t>
            </a:r>
            <a:r>
              <a:rPr lang="en-US" altLang="zh-CN" sz="1600" dirty="0">
                <a:solidFill>
                  <a:srgbClr val="000000"/>
                </a:solidFill>
                <a:sym typeface="Wingdings" panose="05000000000000000000" pitchFamily="2" charset="2"/>
              </a:rPr>
              <a:t>if </a:t>
            </a:r>
            <a:r>
              <a:rPr lang="en-US" altLang="zh-CN" sz="1600" dirty="0" smtClean="0">
                <a:solidFill>
                  <a:srgbClr val="000000"/>
                </a:solidFill>
                <a:sym typeface="Wingdings" panose="05000000000000000000" pitchFamily="2" charset="2"/>
              </a:rPr>
              <a:t>(</a:t>
            </a:r>
            <a:r>
              <a:rPr lang="zh-CN" altLang="en-US" sz="1600" dirty="0" smtClean="0">
                <a:solidFill>
                  <a:srgbClr val="000000"/>
                </a:solidFill>
                <a:sym typeface="Wingdings" panose="05000000000000000000" pitchFamily="2" charset="2"/>
              </a:rPr>
              <a:t>假</a:t>
            </a:r>
            <a:r>
              <a:rPr lang="en-US" altLang="zh-CN" sz="1600" dirty="0" smtClean="0">
                <a:solidFill>
                  <a:srgbClr val="000000"/>
                </a:solidFill>
                <a:sym typeface="Wingdings" panose="05000000000000000000" pitchFamily="2" charset="2"/>
              </a:rPr>
              <a:t>)</a:t>
            </a:r>
            <a:endParaRPr lang="en-US" altLang="zh-CN" sz="1600" dirty="0">
              <a:solidFill>
                <a:srgbClr val="000000"/>
              </a:solidFill>
            </a:endParaRPr>
          </a:p>
          <a:p>
            <a:pPr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CN" sz="1600" dirty="0" smtClean="0">
                <a:solidFill>
                  <a:srgbClr val="000000"/>
                </a:solidFill>
              </a:rPr>
              <a:t>if (!0)  //</a:t>
            </a:r>
            <a:r>
              <a:rPr lang="en-US" altLang="zh-CN" sz="1600" dirty="0" smtClean="0">
                <a:solidFill>
                  <a:srgbClr val="000000"/>
                </a:solidFill>
                <a:sym typeface="Wingdings" panose="05000000000000000000" pitchFamily="2" charset="2"/>
              </a:rPr>
              <a:t>if (</a:t>
            </a:r>
            <a:r>
              <a:rPr lang="zh-CN" altLang="en-US" sz="1600" dirty="0" smtClean="0">
                <a:solidFill>
                  <a:srgbClr val="000000"/>
                </a:solidFill>
                <a:sym typeface="Wingdings" panose="05000000000000000000" pitchFamily="2" charset="2"/>
              </a:rPr>
              <a:t>真</a:t>
            </a:r>
            <a:r>
              <a:rPr lang="en-US" altLang="zh-CN" sz="1600" dirty="0" smtClean="0">
                <a:solidFill>
                  <a:srgbClr val="000000"/>
                </a:solidFill>
                <a:sym typeface="Wingdings" panose="05000000000000000000" pitchFamily="2" charset="2"/>
              </a:rPr>
              <a:t>)</a:t>
            </a:r>
            <a:endParaRPr lang="en-US" altLang="zh-CN" sz="1600" dirty="0">
              <a:solidFill>
                <a:srgbClr val="000000"/>
              </a:solidFill>
            </a:endParaRPr>
          </a:p>
          <a:p>
            <a:pPr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CN" sz="1600" dirty="0" smtClean="0">
                <a:solidFill>
                  <a:srgbClr val="000000"/>
                </a:solidFill>
              </a:rPr>
              <a:t>if </a:t>
            </a:r>
            <a:r>
              <a:rPr lang="en-US" altLang="zh-CN" sz="1600" dirty="0">
                <a:solidFill>
                  <a:srgbClr val="000000"/>
                </a:solidFill>
              </a:rPr>
              <a:t>(5</a:t>
            </a:r>
            <a:r>
              <a:rPr lang="en-US" altLang="zh-CN" sz="1600" dirty="0" smtClean="0">
                <a:solidFill>
                  <a:srgbClr val="000000"/>
                </a:solidFill>
              </a:rPr>
              <a:t>)   //</a:t>
            </a:r>
            <a:r>
              <a:rPr lang="en-US" altLang="zh-CN" sz="1600" dirty="0" smtClean="0">
                <a:solidFill>
                  <a:srgbClr val="000000"/>
                </a:solidFill>
                <a:sym typeface="Wingdings" panose="05000000000000000000" pitchFamily="2" charset="2"/>
              </a:rPr>
              <a:t>if (</a:t>
            </a:r>
            <a:r>
              <a:rPr lang="zh-CN" altLang="en-US" sz="1600" dirty="0" smtClean="0">
                <a:solidFill>
                  <a:srgbClr val="000000"/>
                </a:solidFill>
                <a:sym typeface="Wingdings" panose="05000000000000000000" pitchFamily="2" charset="2"/>
              </a:rPr>
              <a:t>真</a:t>
            </a:r>
            <a:r>
              <a:rPr lang="en-US" altLang="zh-CN" sz="1600" dirty="0" smtClean="0">
                <a:solidFill>
                  <a:srgbClr val="000000"/>
                </a:solidFill>
                <a:sym typeface="Wingdings" panose="05000000000000000000" pitchFamily="2" charset="2"/>
              </a:rPr>
              <a:t>)</a:t>
            </a:r>
            <a:endParaRPr lang="en-US" altLang="zh-CN" sz="1600" dirty="0">
              <a:solidFill>
                <a:srgbClr val="0000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zh-CN" sz="1800" dirty="0">
              <a:solidFill>
                <a:srgbClr val="0000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zh-CN" sz="1800" dirty="0">
              <a:solidFill>
                <a:srgbClr val="0000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zh-CN" sz="1800" dirty="0">
              <a:solidFill>
                <a:srgbClr val="0000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zh-CN" sz="1800" dirty="0">
              <a:solidFill>
                <a:srgbClr val="0000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zh-CN" sz="1800" dirty="0"/>
          </a:p>
          <a:p>
            <a:pPr marL="342900" indent="-342900">
              <a:buFont typeface="Wingdings" panose="05000000000000000000" pitchFamily="2" charset="2"/>
              <a:buChar char="l"/>
            </a:pPr>
            <a:endParaRPr lang="zh-CN" altLang="en-US" sz="1800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3638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if </a:t>
            </a:r>
            <a:r>
              <a:rPr lang="zh-CN" altLang="en-US" dirty="0" smtClean="0"/>
              <a:t>语句</a:t>
            </a:r>
            <a:r>
              <a:rPr lang="en-US" altLang="zh-CN" dirty="0" smtClean="0"/>
              <a:t>—</a:t>
            </a:r>
            <a:r>
              <a:rPr lang="zh-CN" altLang="en-US" dirty="0" smtClean="0">
                <a:solidFill>
                  <a:srgbClr val="7030A0"/>
                </a:solidFill>
              </a:rPr>
              <a:t>常犯的错误</a:t>
            </a:r>
            <a:r>
              <a:rPr lang="en-US" altLang="zh-CN" dirty="0" smtClean="0">
                <a:solidFill>
                  <a:srgbClr val="7030A0"/>
                </a:solidFill>
              </a:rPr>
              <a:t>—</a:t>
            </a:r>
            <a:r>
              <a:rPr lang="zh-CN" altLang="en-US" dirty="0" smtClean="0">
                <a:solidFill>
                  <a:srgbClr val="7030A0"/>
                </a:solidFill>
              </a:rPr>
              <a:t>乱用分号</a:t>
            </a:r>
            <a:endParaRPr lang="zh-CN" altLang="en-US" dirty="0">
              <a:solidFill>
                <a:srgbClr val="7030A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94582" y="1135063"/>
            <a:ext cx="3961534" cy="3844261"/>
          </a:xfrm>
          <a:ln w="6350">
            <a:solidFill>
              <a:srgbClr val="000000"/>
            </a:solidFill>
          </a:ln>
        </p:spPr>
        <p:txBody>
          <a:bodyPr/>
          <a:lstStyle/>
          <a:p>
            <a:pPr marL="342900" indent="-3429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en-US" altLang="zh-CN" sz="2000" dirty="0">
                <a:solidFill>
                  <a:srgbClr val="000000"/>
                </a:solidFill>
              </a:rPr>
              <a:t>if (</a:t>
            </a:r>
            <a:r>
              <a:rPr lang="zh-CN" altLang="en-US" sz="2000" dirty="0">
                <a:solidFill>
                  <a:srgbClr val="7030A0"/>
                </a:solidFill>
              </a:rPr>
              <a:t>表达式</a:t>
            </a:r>
            <a:r>
              <a:rPr lang="en-US" altLang="zh-CN" sz="2000" dirty="0" smtClean="0">
                <a:solidFill>
                  <a:srgbClr val="000000"/>
                </a:solidFill>
              </a:rPr>
              <a:t>) ;</a:t>
            </a:r>
            <a:endParaRPr lang="en-US" altLang="zh-CN" sz="2000" dirty="0">
              <a:solidFill>
                <a:srgbClr val="000000"/>
              </a:solidFill>
            </a:endParaRPr>
          </a:p>
          <a:p>
            <a:pPr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CN" sz="2000" dirty="0"/>
              <a:t>      </a:t>
            </a:r>
            <a:r>
              <a:rPr lang="en-US" altLang="zh-CN" sz="2000" dirty="0" smtClean="0"/>
              <a:t> </a:t>
            </a:r>
            <a:r>
              <a:rPr lang="zh-CN" altLang="en-US" sz="2000" dirty="0" smtClean="0">
                <a:solidFill>
                  <a:srgbClr val="0303DF"/>
                </a:solidFill>
              </a:rPr>
              <a:t>语句</a:t>
            </a:r>
            <a:r>
              <a:rPr lang="zh-CN" altLang="en-US" sz="2000" dirty="0">
                <a:solidFill>
                  <a:srgbClr val="0303DF"/>
                </a:solidFill>
              </a:rPr>
              <a:t>； </a:t>
            </a:r>
            <a:r>
              <a:rPr lang="en-US" altLang="zh-CN" sz="1600" b="1" dirty="0">
                <a:solidFill>
                  <a:srgbClr val="0070C0"/>
                </a:solidFill>
              </a:rPr>
              <a:t>//</a:t>
            </a:r>
            <a:r>
              <a:rPr lang="zh-CN" altLang="en-US" sz="1600" b="1" dirty="0">
                <a:solidFill>
                  <a:srgbClr val="0070C0"/>
                </a:solidFill>
              </a:rPr>
              <a:t>若只有一条语句可以不用</a:t>
            </a:r>
            <a:r>
              <a:rPr lang="en-US" altLang="zh-CN" sz="1600" b="1" dirty="0">
                <a:solidFill>
                  <a:srgbClr val="0070C0"/>
                </a:solidFill>
              </a:rPr>
              <a:t>{ }</a:t>
            </a:r>
          </a:p>
          <a:p>
            <a:pPr marL="342900" indent="-3429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endParaRPr lang="en-US" altLang="zh-CN" sz="2000" dirty="0" smtClean="0">
              <a:solidFill>
                <a:srgbClr val="000000"/>
              </a:solidFill>
            </a:endParaRPr>
          </a:p>
          <a:p>
            <a:pPr marL="342900" indent="-3429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en-US" altLang="zh-CN" sz="2000" dirty="0" smtClean="0">
                <a:solidFill>
                  <a:srgbClr val="000000"/>
                </a:solidFill>
              </a:rPr>
              <a:t>if  </a:t>
            </a:r>
            <a:r>
              <a:rPr lang="en-US" altLang="zh-CN" sz="2000" dirty="0">
                <a:solidFill>
                  <a:srgbClr val="000000"/>
                </a:solidFill>
              </a:rPr>
              <a:t>(</a:t>
            </a:r>
            <a:r>
              <a:rPr lang="zh-CN" altLang="en-US" sz="2000" dirty="0">
                <a:solidFill>
                  <a:srgbClr val="7030A0"/>
                </a:solidFill>
              </a:rPr>
              <a:t>表达式</a:t>
            </a:r>
            <a:r>
              <a:rPr lang="en-US" altLang="zh-CN" sz="2000" dirty="0" smtClean="0">
                <a:solidFill>
                  <a:srgbClr val="000000"/>
                </a:solidFill>
              </a:rPr>
              <a:t>) ;</a:t>
            </a:r>
            <a:endParaRPr lang="en-US" altLang="zh-CN" sz="2000" dirty="0">
              <a:solidFill>
                <a:srgbClr val="000000"/>
              </a:solidFill>
            </a:endParaRPr>
          </a:p>
          <a:p>
            <a:pPr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CN" sz="2000" dirty="0">
                <a:solidFill>
                  <a:srgbClr val="0303DF"/>
                </a:solidFill>
              </a:rPr>
              <a:t>      {</a:t>
            </a:r>
          </a:p>
          <a:p>
            <a:pPr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CN" sz="2000" dirty="0">
                <a:solidFill>
                  <a:srgbClr val="0303DF"/>
                </a:solidFill>
              </a:rPr>
              <a:t>         </a:t>
            </a:r>
            <a:r>
              <a:rPr lang="zh-CN" altLang="en-US" sz="1800" dirty="0">
                <a:solidFill>
                  <a:srgbClr val="0303DF"/>
                </a:solidFill>
              </a:rPr>
              <a:t>多条语句构成的语句块；</a:t>
            </a:r>
            <a:endParaRPr lang="en-US" altLang="zh-CN" sz="1800" dirty="0">
              <a:solidFill>
                <a:srgbClr val="0303DF"/>
              </a:solidFill>
            </a:endParaRPr>
          </a:p>
          <a:p>
            <a:pPr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CN" sz="2000" dirty="0">
                <a:solidFill>
                  <a:srgbClr val="0303DF"/>
                </a:solidFill>
              </a:rPr>
              <a:t>      } </a:t>
            </a:r>
            <a:endParaRPr lang="en-US" altLang="zh-CN" sz="2000" dirty="0"/>
          </a:p>
          <a:p>
            <a:pPr marL="342900" indent="-3429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 sz="1800" dirty="0" smtClean="0">
                <a:solidFill>
                  <a:srgbClr val="C00000"/>
                </a:solidFill>
              </a:rPr>
              <a:t>如果</a:t>
            </a:r>
            <a:r>
              <a:rPr lang="zh-CN" altLang="en-US" sz="1800" dirty="0" smtClean="0">
                <a:solidFill>
                  <a:srgbClr val="0000CC"/>
                </a:solidFill>
              </a:rPr>
              <a:t>“表达式”</a:t>
            </a:r>
            <a:r>
              <a:rPr lang="zh-CN" altLang="en-US" sz="1800" dirty="0" smtClean="0">
                <a:solidFill>
                  <a:srgbClr val="C00000"/>
                </a:solidFill>
              </a:rPr>
              <a:t>的值为</a:t>
            </a:r>
            <a:r>
              <a:rPr lang="zh-CN" altLang="en-US" sz="1800" dirty="0" smtClean="0">
                <a:solidFill>
                  <a:srgbClr val="0000CC"/>
                </a:solidFill>
              </a:rPr>
              <a:t>“真”</a:t>
            </a:r>
            <a:r>
              <a:rPr lang="zh-CN" altLang="en-US" sz="1800" dirty="0" smtClean="0">
                <a:solidFill>
                  <a:srgbClr val="C00000"/>
                </a:solidFill>
              </a:rPr>
              <a:t>，则执行语句块，否则不执行语句块。</a:t>
            </a:r>
            <a:endParaRPr lang="en-US" altLang="zh-CN" sz="1800" dirty="0" smtClean="0">
              <a:solidFill>
                <a:srgbClr val="C00000"/>
              </a:solidFill>
            </a:endParaRPr>
          </a:p>
          <a:p>
            <a:pPr marL="342900" indent="-3429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endParaRPr lang="en-US" altLang="zh-CN" sz="1800" dirty="0">
              <a:solidFill>
                <a:srgbClr val="C00000"/>
              </a:solidFill>
            </a:endParaRPr>
          </a:p>
          <a:p>
            <a:pPr marL="342900" indent="-3429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endParaRPr lang="zh-CN" altLang="en-US" sz="1800" dirty="0"/>
          </a:p>
          <a:p>
            <a:endParaRPr lang="zh-CN" altLang="en-US" dirty="0"/>
          </a:p>
        </p:txBody>
      </p:sp>
      <p:sp>
        <p:nvSpPr>
          <p:cNvPr id="4" name="内容占位符 2"/>
          <p:cNvSpPr txBox="1">
            <a:spLocks/>
          </p:cNvSpPr>
          <p:nvPr/>
        </p:nvSpPr>
        <p:spPr bwMode="auto">
          <a:xfrm>
            <a:off x="4353791" y="1160753"/>
            <a:ext cx="4405745" cy="3818571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l" defTabSz="685800" rtl="0" fontAlgn="base">
              <a:lnSpc>
                <a:spcPct val="90000"/>
              </a:lnSpc>
              <a:spcBef>
                <a:spcPts val="135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anose="05020102010507070707" pitchFamily="18" charset="2"/>
              <a:buChar char=""/>
              <a:defRPr sz="2400" kern="1200">
                <a:solidFill>
                  <a:srgbClr val="1A93C8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1pPr>
            <a:lvl2pPr marL="628650" indent="-342900" algn="l" defTabSz="685800" rtl="0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SzPct val="80000"/>
              <a:buFont typeface="Wingdings" panose="05000000000000000000" pitchFamily="2" charset="2"/>
              <a:buChar char="ü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2pPr>
            <a:lvl3pPr marL="857250" indent="-17145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Calibri" panose="020F0502020204030204" pitchFamily="34" charset="0"/>
              <a:buChar char="•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3pPr>
            <a:lvl4pPr marL="1200150" indent="-17145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Calibri" panose="020F0502020204030204" pitchFamily="34" charset="0"/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4pPr>
            <a:lvl5pPr marL="1543050" indent="-17145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Calibri" panose="020F0502020204030204" pitchFamily="34" charset="0"/>
              <a:buChar char="•"/>
              <a:defRPr sz="1300" kern="1200">
                <a:solidFill>
                  <a:srgbClr val="7F7F7F"/>
                </a:solidFill>
                <a:latin typeface="+mn-lt"/>
                <a:ea typeface="幼圆" panose="02010509060101010101" pitchFamily="49" charset="-122"/>
                <a:cs typeface="+mn-cs"/>
                <a:sym typeface="宋体" panose="02010600030101010101" pitchFamily="2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1800" dirty="0" smtClean="0">
                <a:solidFill>
                  <a:srgbClr val="000000"/>
                </a:solidFill>
              </a:rPr>
              <a:t>如：</a:t>
            </a:r>
            <a:endParaRPr lang="en-US" altLang="zh-CN" sz="1800" dirty="0" smtClean="0">
              <a:solidFill>
                <a:srgbClr val="000000"/>
              </a:solidFill>
            </a:endParaRPr>
          </a:p>
          <a:p>
            <a:pPr marL="342900" indent="-3429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en-US" altLang="zh-CN" sz="1800" dirty="0" err="1" smtClean="0">
                <a:solidFill>
                  <a:srgbClr val="000000"/>
                </a:solidFill>
              </a:rPr>
              <a:t>int</a:t>
            </a:r>
            <a:r>
              <a:rPr lang="en-US" altLang="zh-CN" sz="1800" dirty="0" smtClean="0">
                <a:solidFill>
                  <a:srgbClr val="000000"/>
                </a:solidFill>
              </a:rPr>
              <a:t> m=rand();</a:t>
            </a:r>
          </a:p>
          <a:p>
            <a:pPr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CN" sz="1800" dirty="0" smtClean="0">
                <a:solidFill>
                  <a:srgbClr val="000000"/>
                </a:solidFill>
              </a:rPr>
              <a:t>      if (</a:t>
            </a:r>
            <a:r>
              <a:rPr lang="en-US" altLang="zh-CN" sz="1800" dirty="0" smtClean="0">
                <a:solidFill>
                  <a:srgbClr val="0000CC"/>
                </a:solidFill>
              </a:rPr>
              <a:t>m%2 = =</a:t>
            </a:r>
            <a:r>
              <a:rPr lang="en-US" altLang="zh-CN" sz="1800" dirty="0">
                <a:solidFill>
                  <a:srgbClr val="0000CC"/>
                </a:solidFill>
              </a:rPr>
              <a:t>0</a:t>
            </a:r>
            <a:r>
              <a:rPr lang="en-US" altLang="zh-CN" sz="1800" dirty="0">
                <a:solidFill>
                  <a:srgbClr val="000000"/>
                </a:solidFill>
              </a:rPr>
              <a:t>) </a:t>
            </a:r>
            <a:r>
              <a:rPr lang="en-US" altLang="zh-CN" sz="1800" dirty="0" smtClean="0">
                <a:solidFill>
                  <a:srgbClr val="C00000"/>
                </a:solidFill>
              </a:rPr>
              <a:t>;</a:t>
            </a:r>
            <a:r>
              <a:rPr lang="en-US" altLang="zh-CN" sz="1800" dirty="0" smtClean="0">
                <a:solidFill>
                  <a:srgbClr val="000000"/>
                </a:solidFill>
              </a:rPr>
              <a:t> </a:t>
            </a:r>
            <a:r>
              <a:rPr lang="en-US" altLang="zh-CN" sz="1600" b="1" dirty="0" smtClean="0">
                <a:solidFill>
                  <a:srgbClr val="C00000"/>
                </a:solidFill>
              </a:rPr>
              <a:t>//</a:t>
            </a:r>
            <a:r>
              <a:rPr lang="zh-CN" altLang="en-US" sz="1600" b="1" dirty="0" smtClean="0">
                <a:solidFill>
                  <a:srgbClr val="C00000"/>
                </a:solidFill>
              </a:rPr>
              <a:t>注意分号</a:t>
            </a:r>
            <a:endParaRPr lang="en-US" altLang="zh-CN" sz="1600" b="1" dirty="0">
              <a:solidFill>
                <a:srgbClr val="C00000"/>
              </a:solidFill>
            </a:endParaRPr>
          </a:p>
          <a:p>
            <a:pPr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CN" sz="1800" dirty="0" smtClean="0">
                <a:solidFill>
                  <a:srgbClr val="000000"/>
                </a:solidFill>
              </a:rPr>
              <a:t>            </a:t>
            </a:r>
            <a:r>
              <a:rPr lang="en-US" altLang="zh-CN" sz="1800" dirty="0" err="1" smtClean="0">
                <a:solidFill>
                  <a:srgbClr val="000000"/>
                </a:solidFill>
              </a:rPr>
              <a:t>printf</a:t>
            </a:r>
            <a:r>
              <a:rPr lang="en-US" altLang="zh-CN" sz="1800" dirty="0" smtClean="0">
                <a:solidFill>
                  <a:srgbClr val="000000"/>
                </a:solidFill>
              </a:rPr>
              <a:t>(“%d </a:t>
            </a:r>
            <a:r>
              <a:rPr lang="en-US" altLang="zh-CN" sz="1800" dirty="0">
                <a:solidFill>
                  <a:srgbClr val="000000"/>
                </a:solidFill>
              </a:rPr>
              <a:t>is even.\</a:t>
            </a:r>
            <a:r>
              <a:rPr lang="en-US" altLang="zh-CN" sz="1800" dirty="0" err="1">
                <a:solidFill>
                  <a:srgbClr val="000000"/>
                </a:solidFill>
              </a:rPr>
              <a:t>n</a:t>
            </a:r>
            <a:r>
              <a:rPr lang="en-US" altLang="zh-CN" sz="1800" dirty="0" err="1" smtClean="0">
                <a:solidFill>
                  <a:srgbClr val="000000"/>
                </a:solidFill>
              </a:rPr>
              <a:t>”,m</a:t>
            </a:r>
            <a:r>
              <a:rPr lang="en-US" altLang="zh-CN" sz="1800" dirty="0" smtClean="0">
                <a:solidFill>
                  <a:srgbClr val="000000"/>
                </a:solidFill>
              </a:rPr>
              <a:t>);</a:t>
            </a:r>
            <a:endParaRPr lang="en-US" altLang="zh-CN" sz="1800" dirty="0">
              <a:solidFill>
                <a:srgbClr val="000000"/>
              </a:solidFill>
            </a:endParaRPr>
          </a:p>
          <a:p>
            <a:pPr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CN" sz="1800" dirty="0">
                <a:solidFill>
                  <a:srgbClr val="000000"/>
                </a:solidFill>
              </a:rPr>
              <a:t>       </a:t>
            </a:r>
            <a:endParaRPr lang="en-US" altLang="zh-CN" sz="1800" dirty="0"/>
          </a:p>
          <a:p>
            <a:pPr marL="342900" indent="-3429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en-US" altLang="zh-CN" sz="1800" dirty="0" err="1" smtClean="0">
                <a:solidFill>
                  <a:srgbClr val="000000"/>
                </a:solidFill>
              </a:rPr>
              <a:t>int</a:t>
            </a:r>
            <a:r>
              <a:rPr lang="en-US" altLang="zh-CN" sz="1800" dirty="0" smtClean="0">
                <a:solidFill>
                  <a:srgbClr val="000000"/>
                </a:solidFill>
              </a:rPr>
              <a:t> a=</a:t>
            </a:r>
            <a:r>
              <a:rPr lang="zh-CN" altLang="en-US" sz="1800" dirty="0" smtClean="0">
                <a:solidFill>
                  <a:srgbClr val="000000"/>
                </a:solidFill>
              </a:rPr>
              <a:t>算术表达式的值</a:t>
            </a:r>
            <a:r>
              <a:rPr lang="en-US" altLang="zh-CN" sz="1800" dirty="0" smtClean="0">
                <a:solidFill>
                  <a:srgbClr val="000000"/>
                </a:solidFill>
              </a:rPr>
              <a:t>;</a:t>
            </a:r>
          </a:p>
          <a:p>
            <a:pPr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CN" sz="1800" dirty="0" smtClean="0">
                <a:solidFill>
                  <a:srgbClr val="000000"/>
                </a:solidFill>
              </a:rPr>
              <a:t>      if  </a:t>
            </a:r>
            <a:r>
              <a:rPr lang="en-US" altLang="zh-CN" sz="1800" dirty="0">
                <a:solidFill>
                  <a:srgbClr val="000000"/>
                </a:solidFill>
              </a:rPr>
              <a:t>(</a:t>
            </a:r>
            <a:r>
              <a:rPr lang="en-US" altLang="zh-CN" sz="1800" dirty="0">
                <a:solidFill>
                  <a:srgbClr val="006600"/>
                </a:solidFill>
              </a:rPr>
              <a:t>a&gt;=0</a:t>
            </a:r>
            <a:r>
              <a:rPr lang="en-US" altLang="zh-CN" sz="1800" dirty="0" smtClean="0">
                <a:solidFill>
                  <a:srgbClr val="000000"/>
                </a:solidFill>
              </a:rPr>
              <a:t>) </a:t>
            </a:r>
            <a:r>
              <a:rPr lang="en-US" altLang="zh-CN" sz="1800" dirty="0" smtClean="0">
                <a:solidFill>
                  <a:srgbClr val="C00000"/>
                </a:solidFill>
              </a:rPr>
              <a:t>;</a:t>
            </a:r>
            <a:r>
              <a:rPr lang="en-US" altLang="zh-CN" sz="1800" dirty="0" smtClean="0">
                <a:solidFill>
                  <a:srgbClr val="000000"/>
                </a:solidFill>
              </a:rPr>
              <a:t> </a:t>
            </a:r>
            <a:r>
              <a:rPr lang="en-US" altLang="zh-CN" sz="1600" b="1" dirty="0" smtClean="0">
                <a:solidFill>
                  <a:srgbClr val="C00000"/>
                </a:solidFill>
              </a:rPr>
              <a:t>//</a:t>
            </a:r>
            <a:r>
              <a:rPr lang="zh-CN" altLang="en-US" sz="1600" b="1" dirty="0" smtClean="0">
                <a:solidFill>
                  <a:srgbClr val="C00000"/>
                </a:solidFill>
              </a:rPr>
              <a:t>注意分号</a:t>
            </a:r>
            <a:endParaRPr lang="en-US" altLang="zh-CN" sz="1600" b="1" dirty="0">
              <a:solidFill>
                <a:srgbClr val="C00000"/>
              </a:solidFill>
            </a:endParaRPr>
          </a:p>
          <a:p>
            <a:pPr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CN" sz="1800" dirty="0" smtClean="0">
                <a:solidFill>
                  <a:srgbClr val="000000"/>
                </a:solidFill>
              </a:rPr>
              <a:t>     </a:t>
            </a:r>
            <a:r>
              <a:rPr lang="en-US" altLang="zh-CN" sz="1800" dirty="0">
                <a:solidFill>
                  <a:srgbClr val="000000"/>
                </a:solidFill>
              </a:rPr>
              <a:t>{</a:t>
            </a:r>
          </a:p>
          <a:p>
            <a:pPr>
              <a:lnSpc>
                <a:spcPct val="100000"/>
              </a:lnSpc>
              <a:spcBef>
                <a:spcPts val="600"/>
              </a:spcBef>
              <a:buFont typeface="Wingdings 2" panose="05020102010507070707" pitchFamily="18" charset="2"/>
              <a:buNone/>
            </a:pPr>
            <a:r>
              <a:rPr lang="en-US" altLang="zh-CN" sz="1800" dirty="0">
                <a:solidFill>
                  <a:srgbClr val="000000"/>
                </a:solidFill>
              </a:rPr>
              <a:t>           </a:t>
            </a:r>
            <a:r>
              <a:rPr lang="en-US" altLang="zh-CN" sz="1800" dirty="0" smtClean="0">
                <a:solidFill>
                  <a:srgbClr val="000000"/>
                </a:solidFill>
              </a:rPr>
              <a:t>b=</a:t>
            </a:r>
            <a:r>
              <a:rPr lang="en-US" altLang="zh-CN" sz="1800" dirty="0" err="1" smtClean="0">
                <a:solidFill>
                  <a:srgbClr val="000000"/>
                </a:solidFill>
              </a:rPr>
              <a:t>sqrt</a:t>
            </a:r>
            <a:r>
              <a:rPr lang="en-US" altLang="zh-CN" sz="1800" dirty="0" smtClean="0">
                <a:solidFill>
                  <a:srgbClr val="000000"/>
                </a:solidFill>
              </a:rPr>
              <a:t>(a</a:t>
            </a:r>
            <a:r>
              <a:rPr lang="en-US" altLang="zh-CN" sz="1800" dirty="0">
                <a:solidFill>
                  <a:srgbClr val="000000"/>
                </a:solidFill>
              </a:rPr>
              <a:t>);</a:t>
            </a:r>
          </a:p>
          <a:p>
            <a:pPr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CN" sz="1800" dirty="0">
                <a:solidFill>
                  <a:srgbClr val="000000"/>
                </a:solidFill>
              </a:rPr>
              <a:t>           </a:t>
            </a:r>
            <a:r>
              <a:rPr lang="en-US" altLang="zh-CN" sz="1800" dirty="0" err="1">
                <a:solidFill>
                  <a:srgbClr val="000000"/>
                </a:solidFill>
              </a:rPr>
              <a:t>printf</a:t>
            </a:r>
            <a:r>
              <a:rPr lang="en-US" altLang="zh-CN" sz="1800" dirty="0">
                <a:solidFill>
                  <a:srgbClr val="000000"/>
                </a:solidFill>
              </a:rPr>
              <a:t>(“square root of </a:t>
            </a:r>
            <a:r>
              <a:rPr lang="en-US" altLang="zh-CN" sz="1800" dirty="0" smtClean="0">
                <a:solidFill>
                  <a:srgbClr val="000000"/>
                </a:solidFill>
              </a:rPr>
              <a:t>%d </a:t>
            </a:r>
            <a:r>
              <a:rPr lang="en-US" altLang="zh-CN" sz="1800" dirty="0">
                <a:solidFill>
                  <a:srgbClr val="000000"/>
                </a:solidFill>
              </a:rPr>
              <a:t>is %</a:t>
            </a:r>
            <a:r>
              <a:rPr lang="en-US" altLang="zh-CN" sz="1800" dirty="0" smtClean="0">
                <a:solidFill>
                  <a:srgbClr val="000000"/>
                </a:solidFill>
              </a:rPr>
              <a:t>e\n”,</a:t>
            </a:r>
            <a:r>
              <a:rPr lang="en-US" altLang="zh-CN" sz="1800" dirty="0" err="1" smtClean="0">
                <a:solidFill>
                  <a:srgbClr val="000000"/>
                </a:solidFill>
              </a:rPr>
              <a:t>a,b</a:t>
            </a:r>
            <a:r>
              <a:rPr lang="en-US" altLang="zh-CN" sz="1800" dirty="0" smtClean="0">
                <a:solidFill>
                  <a:srgbClr val="000000"/>
                </a:solidFill>
              </a:rPr>
              <a:t>);</a:t>
            </a:r>
            <a:endParaRPr lang="en-US" altLang="zh-CN" sz="1800" dirty="0">
              <a:solidFill>
                <a:srgbClr val="000000"/>
              </a:solidFill>
            </a:endParaRPr>
          </a:p>
          <a:p>
            <a:pPr>
              <a:lnSpc>
                <a:spcPct val="100000"/>
              </a:lnSpc>
              <a:spcBef>
                <a:spcPts val="600"/>
              </a:spcBef>
              <a:buFont typeface="Wingdings 2" panose="05020102010507070707" pitchFamily="18" charset="2"/>
              <a:buNone/>
            </a:pPr>
            <a:r>
              <a:rPr lang="en-US" altLang="zh-CN" sz="1800" dirty="0">
                <a:solidFill>
                  <a:srgbClr val="000000"/>
                </a:solidFill>
              </a:rPr>
              <a:t>      } 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zh-CN" sz="1800" dirty="0"/>
          </a:p>
          <a:p>
            <a:pPr marL="342900" indent="-342900">
              <a:buFont typeface="Wingdings" panose="05000000000000000000" pitchFamily="2" charset="2"/>
              <a:buChar char="l"/>
            </a:pPr>
            <a:endParaRPr lang="zh-CN" altLang="en-US" sz="1800" dirty="0"/>
          </a:p>
          <a:p>
            <a:endParaRPr lang="zh-CN" altLang="en-US" dirty="0"/>
          </a:p>
        </p:txBody>
      </p:sp>
      <p:sp>
        <p:nvSpPr>
          <p:cNvPr id="5" name="圆角矩形标注 4"/>
          <p:cNvSpPr/>
          <p:nvPr/>
        </p:nvSpPr>
        <p:spPr bwMode="auto">
          <a:xfrm>
            <a:off x="1148851" y="5300289"/>
            <a:ext cx="5069069" cy="701796"/>
          </a:xfrm>
          <a:prstGeom prst="wedgeRoundRectCallout">
            <a:avLst>
              <a:gd name="adj1" fmla="val -20833"/>
              <a:gd name="adj2" fmla="val 37225"/>
              <a:gd name="adj3" fmla="val 16667"/>
            </a:avLst>
          </a:prstGeom>
          <a:noFill/>
          <a:ln w="9525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en-US" altLang="zh-CN" sz="1600" b="1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C</a:t>
            </a:r>
            <a:r>
              <a:rPr kumimoji="0" lang="zh-CN" altLang="en-US" sz="1600" b="1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语言中，分号是一条空语句，表示不执行任何操作。</a:t>
            </a:r>
            <a:endParaRPr kumimoji="0" lang="en-US" altLang="zh-CN" sz="1600" b="1" i="0" u="none" strike="noStrike" cap="none" normalizeH="0" baseline="0" dirty="0" smtClean="0">
              <a:ln>
                <a:noFill/>
              </a:ln>
              <a:solidFill>
                <a:srgbClr val="C00000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zh-CN" altLang="en-US" sz="1600" b="1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但不能乱用；</a:t>
            </a:r>
            <a:endParaRPr kumimoji="0" lang="en-US" altLang="zh-CN" sz="1600" b="1" i="0" u="none" strike="noStrike" cap="none" normalizeH="0" baseline="0" dirty="0" smtClean="0">
              <a:ln>
                <a:noFill/>
              </a:ln>
              <a:solidFill>
                <a:srgbClr val="C00000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" name="圆角矩形标注 5"/>
          <p:cNvSpPr/>
          <p:nvPr/>
        </p:nvSpPr>
        <p:spPr bwMode="auto">
          <a:xfrm>
            <a:off x="294582" y="1351168"/>
            <a:ext cx="3961534" cy="2019561"/>
          </a:xfrm>
          <a:prstGeom prst="wedgeRoundRectCallout">
            <a:avLst>
              <a:gd name="adj1" fmla="val 61828"/>
              <a:gd name="adj2" fmla="val -26401"/>
              <a:gd name="adj3" fmla="val 16667"/>
            </a:avLst>
          </a:prstGeom>
          <a:solidFill>
            <a:srgbClr val="FFC000"/>
          </a:solidFill>
          <a:ln w="9525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0" lang="zh-CN" altLang="en-US" sz="16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如果表达式</a:t>
            </a:r>
            <a:r>
              <a:rPr kumimoji="0" lang="en-US" altLang="zh-CN" sz="16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(</a:t>
            </a:r>
            <a:r>
              <a:rPr lang="en-US" altLang="zh-CN" sz="1600" dirty="0" smtClean="0">
                <a:solidFill>
                  <a:srgbClr val="0000CC"/>
                </a:solidFill>
              </a:rPr>
              <a:t>m%2 </a:t>
            </a:r>
            <a:r>
              <a:rPr lang="en-US" altLang="zh-CN" sz="1600" dirty="0">
                <a:solidFill>
                  <a:srgbClr val="0000CC"/>
                </a:solidFill>
              </a:rPr>
              <a:t>= =</a:t>
            </a:r>
            <a:r>
              <a:rPr lang="en-US" altLang="zh-CN" sz="1600" dirty="0" smtClean="0">
                <a:solidFill>
                  <a:srgbClr val="0000CC"/>
                </a:solidFill>
              </a:rPr>
              <a:t>0)</a:t>
            </a:r>
            <a:r>
              <a:rPr lang="zh-CN" altLang="en-US" sz="1600" b="1" dirty="0">
                <a:solidFill>
                  <a:srgbClr val="000000"/>
                </a:solidFill>
                <a:ea typeface="宋体" panose="02010600030101010101" pitchFamily="2" charset="-122"/>
              </a:rPr>
              <a:t>的</a:t>
            </a:r>
            <a:r>
              <a:rPr lang="zh-CN" altLang="en-US" sz="1600" b="1" dirty="0" smtClean="0">
                <a:solidFill>
                  <a:srgbClr val="000000"/>
                </a:solidFill>
                <a:ea typeface="宋体" panose="02010600030101010101" pitchFamily="2" charset="-122"/>
              </a:rPr>
              <a:t>值是</a:t>
            </a:r>
            <a:r>
              <a:rPr lang="zh-CN" altLang="en-US" sz="1600" b="1" dirty="0" smtClean="0">
                <a:solidFill>
                  <a:srgbClr val="C00000"/>
                </a:solidFill>
                <a:ea typeface="宋体" panose="02010600030101010101" pitchFamily="2" charset="-122"/>
              </a:rPr>
              <a:t>真</a:t>
            </a:r>
            <a:r>
              <a:rPr lang="en-US" altLang="zh-CN" sz="1600" b="1" dirty="0" smtClean="0">
                <a:solidFill>
                  <a:srgbClr val="C00000"/>
                </a:solidFill>
                <a:ea typeface="宋体" panose="02010600030101010101" pitchFamily="2" charset="-122"/>
              </a:rPr>
              <a:t>(1)</a:t>
            </a:r>
            <a:r>
              <a:rPr lang="zh-CN" altLang="en-US" sz="1600" b="1" dirty="0" smtClean="0">
                <a:solidFill>
                  <a:srgbClr val="000000"/>
                </a:solidFill>
                <a:ea typeface="宋体" panose="02010600030101010101" pitchFamily="2" charset="-122"/>
              </a:rPr>
              <a:t>，执行一条空语句，然后继续执行；</a:t>
            </a:r>
            <a:endParaRPr lang="en-US" altLang="zh-CN" sz="1600" b="1" dirty="0" smtClean="0">
              <a:solidFill>
                <a:srgbClr val="000000"/>
              </a:solidFill>
              <a:ea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b="1" dirty="0">
                <a:solidFill>
                  <a:srgbClr val="000000"/>
                </a:solidFill>
                <a:ea typeface="宋体" panose="02010600030101010101" pitchFamily="2" charset="-122"/>
              </a:rPr>
              <a:t>如果表达式</a:t>
            </a:r>
            <a:r>
              <a:rPr lang="en-US" altLang="zh-CN" sz="1600" b="1" dirty="0">
                <a:solidFill>
                  <a:srgbClr val="000000"/>
                </a:solidFill>
                <a:ea typeface="宋体" panose="02010600030101010101" pitchFamily="2" charset="-122"/>
              </a:rPr>
              <a:t>(</a:t>
            </a:r>
            <a:r>
              <a:rPr lang="en-US" altLang="zh-CN" sz="1600" dirty="0">
                <a:solidFill>
                  <a:srgbClr val="0000CC"/>
                </a:solidFill>
              </a:rPr>
              <a:t>m%2 = =0)</a:t>
            </a:r>
            <a:r>
              <a:rPr lang="zh-CN" altLang="en-US" sz="1600" b="1" dirty="0">
                <a:solidFill>
                  <a:srgbClr val="000000"/>
                </a:solidFill>
                <a:ea typeface="宋体" panose="02010600030101010101" pitchFamily="2" charset="-122"/>
              </a:rPr>
              <a:t>的值</a:t>
            </a:r>
            <a:r>
              <a:rPr lang="zh-CN" altLang="en-US" sz="1600" b="1" dirty="0" smtClean="0">
                <a:solidFill>
                  <a:srgbClr val="000000"/>
                </a:solidFill>
                <a:ea typeface="宋体" panose="02010600030101010101" pitchFamily="2" charset="-122"/>
              </a:rPr>
              <a:t>是</a:t>
            </a:r>
            <a:r>
              <a:rPr lang="zh-CN" altLang="en-US" sz="1600" b="1" dirty="0" smtClean="0">
                <a:solidFill>
                  <a:srgbClr val="C00000"/>
                </a:solidFill>
                <a:ea typeface="宋体" panose="02010600030101010101" pitchFamily="2" charset="-122"/>
              </a:rPr>
              <a:t>假</a:t>
            </a:r>
            <a:r>
              <a:rPr lang="en-US" altLang="zh-CN" sz="1600" b="1" dirty="0" smtClean="0">
                <a:solidFill>
                  <a:srgbClr val="C00000"/>
                </a:solidFill>
                <a:ea typeface="宋体" panose="02010600030101010101" pitchFamily="2" charset="-122"/>
              </a:rPr>
              <a:t>(0)</a:t>
            </a:r>
            <a:r>
              <a:rPr lang="zh-CN" altLang="en-US" sz="1600" b="1" dirty="0" smtClean="0">
                <a:solidFill>
                  <a:srgbClr val="000000"/>
                </a:solidFill>
                <a:ea typeface="宋体" panose="02010600030101010101" pitchFamily="2" charset="-122"/>
              </a:rPr>
              <a:t>，不执行这条空语句，会继续</a:t>
            </a:r>
            <a:r>
              <a:rPr lang="zh-CN" altLang="en-US" sz="1600" b="1" dirty="0">
                <a:solidFill>
                  <a:srgbClr val="000000"/>
                </a:solidFill>
                <a:ea typeface="宋体" panose="02010600030101010101" pitchFamily="2" charset="-122"/>
              </a:rPr>
              <a:t>执行；</a:t>
            </a:r>
            <a:endParaRPr lang="en-US" altLang="zh-CN" sz="1600" b="1" dirty="0">
              <a:solidFill>
                <a:srgbClr val="000000"/>
              </a:solidFill>
              <a:ea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600" b="1" dirty="0" smtClean="0">
              <a:solidFill>
                <a:srgbClr val="000000"/>
              </a:solidFill>
              <a:ea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b="1" dirty="0" smtClean="0">
                <a:solidFill>
                  <a:srgbClr val="000000"/>
                </a:solidFill>
                <a:ea typeface="宋体" panose="02010600030101010101" pitchFamily="2" charset="-122"/>
              </a:rPr>
              <a:t>无论</a:t>
            </a:r>
            <a:r>
              <a:rPr lang="en-US" altLang="zh-CN" sz="1600" b="1" dirty="0" smtClean="0">
                <a:solidFill>
                  <a:srgbClr val="000000"/>
                </a:solidFill>
                <a:ea typeface="宋体" panose="02010600030101010101" pitchFamily="2" charset="-122"/>
              </a:rPr>
              <a:t>m</a:t>
            </a:r>
            <a:r>
              <a:rPr lang="zh-CN" altLang="en-US" sz="1600" b="1" dirty="0" smtClean="0">
                <a:solidFill>
                  <a:srgbClr val="000000"/>
                </a:solidFill>
                <a:ea typeface="宋体" panose="02010600030101010101" pitchFamily="2" charset="-122"/>
              </a:rPr>
              <a:t>的值是偶数还是奇数，</a:t>
            </a:r>
            <a:r>
              <a:rPr lang="en-US" altLang="zh-CN" sz="1600" b="1" dirty="0" err="1" smtClean="0">
                <a:solidFill>
                  <a:srgbClr val="000000"/>
                </a:solidFill>
                <a:ea typeface="宋体" panose="02010600030101010101" pitchFamily="2" charset="-122"/>
              </a:rPr>
              <a:t>printf</a:t>
            </a:r>
            <a:r>
              <a:rPr lang="zh-CN" altLang="en-US" sz="1600" b="1" dirty="0" smtClean="0">
                <a:solidFill>
                  <a:srgbClr val="000000"/>
                </a:solidFill>
                <a:ea typeface="宋体" panose="02010600030101010101" pitchFamily="2" charset="-122"/>
              </a:rPr>
              <a:t>语句总会无条件执行。</a:t>
            </a:r>
            <a:endParaRPr lang="en-US" altLang="zh-CN" sz="1600" b="1" dirty="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89865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2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3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分支结构</a:t>
            </a:r>
            <a:r>
              <a:rPr lang="en-US" altLang="zh-CN" dirty="0"/>
              <a:t>—</a:t>
            </a:r>
            <a:r>
              <a:rPr lang="en-US" altLang="zh-CN" dirty="0">
                <a:solidFill>
                  <a:srgbClr val="7030A0"/>
                </a:solidFill>
              </a:rPr>
              <a:t>if ..else ..</a:t>
            </a:r>
            <a:r>
              <a:rPr lang="zh-CN" altLang="en-US" dirty="0"/>
              <a:t>语句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5775" y="1135063"/>
            <a:ext cx="3483552" cy="5345112"/>
          </a:xfrm>
          <a:ln w="6350">
            <a:solidFill>
              <a:srgbClr val="000000"/>
            </a:solidFill>
          </a:ln>
        </p:spPr>
        <p:txBody>
          <a:bodyPr/>
          <a:lstStyle/>
          <a:p>
            <a:pPr marL="342900" indent="-342900"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en-US" altLang="zh-CN" sz="2000" dirty="0">
                <a:solidFill>
                  <a:srgbClr val="FF0000"/>
                </a:solidFill>
              </a:rPr>
              <a:t>if (</a:t>
            </a:r>
            <a:r>
              <a:rPr lang="zh-CN" altLang="en-US" sz="2000" dirty="0">
                <a:solidFill>
                  <a:srgbClr val="FF0000"/>
                </a:solidFill>
              </a:rPr>
              <a:t>表达式</a:t>
            </a:r>
            <a:r>
              <a:rPr lang="en-US" altLang="zh-CN" sz="2000" dirty="0">
                <a:solidFill>
                  <a:srgbClr val="FF0000"/>
                </a:solidFill>
              </a:rPr>
              <a:t>)</a:t>
            </a:r>
          </a:p>
          <a:p>
            <a:pPr>
              <a:spcBef>
                <a:spcPts val="600"/>
              </a:spcBef>
              <a:buNone/>
            </a:pPr>
            <a:r>
              <a:rPr lang="en-US" altLang="zh-CN" sz="2000" dirty="0"/>
              <a:t>        </a:t>
            </a:r>
            <a:r>
              <a:rPr lang="zh-CN" altLang="en-US" sz="2000" dirty="0">
                <a:solidFill>
                  <a:srgbClr val="0303DF"/>
                </a:solidFill>
              </a:rPr>
              <a:t>语句</a:t>
            </a:r>
            <a:r>
              <a:rPr lang="en-US" altLang="zh-CN" sz="2000" dirty="0">
                <a:solidFill>
                  <a:srgbClr val="0303DF"/>
                </a:solidFill>
              </a:rPr>
              <a:t>1</a:t>
            </a:r>
            <a:r>
              <a:rPr lang="zh-CN" altLang="en-US" sz="2000" dirty="0" smtClean="0">
                <a:solidFill>
                  <a:srgbClr val="0303DF"/>
                </a:solidFill>
              </a:rPr>
              <a:t>；</a:t>
            </a:r>
            <a:r>
              <a:rPr lang="en-US" altLang="zh-CN" sz="2000" dirty="0" smtClean="0">
                <a:solidFill>
                  <a:srgbClr val="000000"/>
                </a:solidFill>
              </a:rPr>
              <a:t>//</a:t>
            </a:r>
            <a:r>
              <a:rPr lang="zh-CN" altLang="en-US" sz="2000" dirty="0" smtClean="0">
                <a:solidFill>
                  <a:srgbClr val="000000"/>
                </a:solidFill>
              </a:rPr>
              <a:t>单条语句</a:t>
            </a:r>
            <a:endParaRPr lang="en-US" altLang="zh-CN" sz="2000" dirty="0">
              <a:solidFill>
                <a:srgbClr val="000000"/>
              </a:solidFill>
            </a:endParaRPr>
          </a:p>
          <a:p>
            <a:pPr>
              <a:spcBef>
                <a:spcPts val="600"/>
              </a:spcBef>
              <a:buNone/>
            </a:pPr>
            <a:r>
              <a:rPr lang="en-US" altLang="zh-CN" sz="2000" dirty="0">
                <a:solidFill>
                  <a:srgbClr val="FF0000"/>
                </a:solidFill>
              </a:rPr>
              <a:t>     else</a:t>
            </a:r>
          </a:p>
          <a:p>
            <a:pPr>
              <a:spcBef>
                <a:spcPts val="600"/>
              </a:spcBef>
              <a:buNone/>
            </a:pPr>
            <a:r>
              <a:rPr lang="en-US" altLang="zh-CN" sz="2000" dirty="0"/>
              <a:t>        </a:t>
            </a:r>
            <a:r>
              <a:rPr lang="zh-CN" altLang="en-US" sz="2000" dirty="0">
                <a:solidFill>
                  <a:srgbClr val="0303DF"/>
                </a:solidFill>
              </a:rPr>
              <a:t>语句</a:t>
            </a:r>
            <a:r>
              <a:rPr lang="en-US" altLang="zh-CN" sz="2000" dirty="0">
                <a:solidFill>
                  <a:srgbClr val="0303DF"/>
                </a:solidFill>
              </a:rPr>
              <a:t>2</a:t>
            </a:r>
            <a:r>
              <a:rPr lang="zh-CN" altLang="en-US" sz="2000" dirty="0" smtClean="0">
                <a:solidFill>
                  <a:srgbClr val="0303DF"/>
                </a:solidFill>
              </a:rPr>
              <a:t>； </a:t>
            </a:r>
            <a:r>
              <a:rPr lang="en-US" altLang="zh-CN" sz="2000" dirty="0">
                <a:solidFill>
                  <a:srgbClr val="000000"/>
                </a:solidFill>
              </a:rPr>
              <a:t>//</a:t>
            </a:r>
            <a:r>
              <a:rPr lang="zh-CN" altLang="en-US" sz="2000" dirty="0">
                <a:solidFill>
                  <a:srgbClr val="000000"/>
                </a:solidFill>
              </a:rPr>
              <a:t>单条</a:t>
            </a:r>
            <a:r>
              <a:rPr lang="zh-CN" altLang="en-US" sz="2000" dirty="0" smtClean="0">
                <a:solidFill>
                  <a:srgbClr val="000000"/>
                </a:solidFill>
              </a:rPr>
              <a:t>语句</a:t>
            </a:r>
            <a:endParaRPr lang="en-US" altLang="zh-CN" sz="2000" dirty="0">
              <a:solidFill>
                <a:srgbClr val="0303DF"/>
              </a:solidFill>
            </a:endParaRPr>
          </a:p>
          <a:p>
            <a:pPr marL="342900" indent="-342900">
              <a:spcBef>
                <a:spcPts val="600"/>
              </a:spcBef>
              <a:buFont typeface="Wingdings" panose="05000000000000000000" pitchFamily="2" charset="2"/>
              <a:buChar char="l"/>
            </a:pPr>
            <a:endParaRPr lang="en-US" altLang="zh-CN" sz="2000" dirty="0"/>
          </a:p>
          <a:p>
            <a:pPr marL="342900" indent="-342900"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en-US" altLang="zh-CN" sz="2000" dirty="0">
                <a:solidFill>
                  <a:srgbClr val="FF0000"/>
                </a:solidFill>
              </a:rPr>
              <a:t>if  (</a:t>
            </a:r>
            <a:r>
              <a:rPr lang="zh-CN" altLang="en-US" sz="2000" dirty="0">
                <a:solidFill>
                  <a:srgbClr val="FF0000"/>
                </a:solidFill>
              </a:rPr>
              <a:t>表达式</a:t>
            </a:r>
            <a:r>
              <a:rPr lang="en-US" altLang="zh-CN" sz="2000" dirty="0">
                <a:solidFill>
                  <a:srgbClr val="FF0000"/>
                </a:solidFill>
              </a:rPr>
              <a:t>)</a:t>
            </a:r>
          </a:p>
          <a:p>
            <a:pPr>
              <a:spcBef>
                <a:spcPts val="600"/>
              </a:spcBef>
              <a:buNone/>
            </a:pPr>
            <a:r>
              <a:rPr lang="en-US" altLang="zh-CN" sz="2000" dirty="0"/>
              <a:t>      </a:t>
            </a:r>
            <a:r>
              <a:rPr lang="en-US" altLang="zh-CN" sz="2000" dirty="0">
                <a:solidFill>
                  <a:srgbClr val="0303DF"/>
                </a:solidFill>
              </a:rPr>
              <a:t>{</a:t>
            </a:r>
          </a:p>
          <a:p>
            <a:pPr>
              <a:spcBef>
                <a:spcPts val="600"/>
              </a:spcBef>
              <a:buNone/>
            </a:pPr>
            <a:r>
              <a:rPr lang="en-US" altLang="zh-CN" sz="2000" dirty="0">
                <a:solidFill>
                  <a:srgbClr val="0303DF"/>
                </a:solidFill>
              </a:rPr>
              <a:t>         </a:t>
            </a:r>
            <a:r>
              <a:rPr lang="zh-CN" altLang="en-US" sz="2000" dirty="0">
                <a:solidFill>
                  <a:srgbClr val="0303DF"/>
                </a:solidFill>
              </a:rPr>
              <a:t>语句块</a:t>
            </a:r>
            <a:r>
              <a:rPr lang="en-US" altLang="zh-CN" sz="2000" dirty="0">
                <a:solidFill>
                  <a:srgbClr val="0303DF"/>
                </a:solidFill>
              </a:rPr>
              <a:t>1</a:t>
            </a:r>
            <a:r>
              <a:rPr lang="zh-CN" altLang="en-US" sz="2000" dirty="0" smtClean="0">
                <a:solidFill>
                  <a:srgbClr val="0303DF"/>
                </a:solidFill>
              </a:rPr>
              <a:t>；</a:t>
            </a:r>
            <a:r>
              <a:rPr lang="en-US" altLang="zh-CN" sz="2000" dirty="0">
                <a:solidFill>
                  <a:srgbClr val="000000"/>
                </a:solidFill>
              </a:rPr>
              <a:t> //</a:t>
            </a:r>
            <a:r>
              <a:rPr lang="zh-CN" altLang="en-US" sz="2000" dirty="0" smtClean="0">
                <a:solidFill>
                  <a:srgbClr val="000000"/>
                </a:solidFill>
              </a:rPr>
              <a:t>单</a:t>
            </a:r>
            <a:r>
              <a:rPr lang="en-US" altLang="zh-CN" sz="2000" dirty="0" smtClean="0">
                <a:solidFill>
                  <a:srgbClr val="000000"/>
                </a:solidFill>
              </a:rPr>
              <a:t>/</a:t>
            </a:r>
            <a:r>
              <a:rPr lang="zh-CN" altLang="en-US" sz="2000" dirty="0" smtClean="0">
                <a:solidFill>
                  <a:srgbClr val="000000"/>
                </a:solidFill>
              </a:rPr>
              <a:t>多条</a:t>
            </a:r>
            <a:r>
              <a:rPr lang="zh-CN" altLang="en-US" sz="2000" dirty="0">
                <a:solidFill>
                  <a:srgbClr val="000000"/>
                </a:solidFill>
              </a:rPr>
              <a:t>语句</a:t>
            </a:r>
            <a:endParaRPr lang="en-US" altLang="zh-CN" sz="2000" dirty="0">
              <a:solidFill>
                <a:srgbClr val="0303DF"/>
              </a:solidFill>
            </a:endParaRPr>
          </a:p>
          <a:p>
            <a:pPr>
              <a:spcBef>
                <a:spcPts val="600"/>
              </a:spcBef>
              <a:buNone/>
            </a:pPr>
            <a:r>
              <a:rPr lang="en-US" altLang="zh-CN" sz="2000" dirty="0">
                <a:solidFill>
                  <a:srgbClr val="0303DF"/>
                </a:solidFill>
              </a:rPr>
              <a:t>      } </a:t>
            </a:r>
          </a:p>
          <a:p>
            <a:pPr>
              <a:spcBef>
                <a:spcPts val="600"/>
              </a:spcBef>
              <a:buNone/>
            </a:pPr>
            <a:r>
              <a:rPr lang="en-US" altLang="zh-CN" sz="2000" dirty="0">
                <a:solidFill>
                  <a:srgbClr val="FF0000"/>
                </a:solidFill>
              </a:rPr>
              <a:t>      else</a:t>
            </a:r>
          </a:p>
          <a:p>
            <a:pPr>
              <a:spcBef>
                <a:spcPts val="600"/>
              </a:spcBef>
              <a:buNone/>
            </a:pPr>
            <a:r>
              <a:rPr lang="en-US" altLang="zh-CN" sz="2000" dirty="0">
                <a:solidFill>
                  <a:srgbClr val="0303DF"/>
                </a:solidFill>
              </a:rPr>
              <a:t>      {</a:t>
            </a:r>
          </a:p>
          <a:p>
            <a:pPr>
              <a:spcBef>
                <a:spcPts val="600"/>
              </a:spcBef>
              <a:buNone/>
            </a:pPr>
            <a:r>
              <a:rPr lang="en-US" altLang="zh-CN" sz="2000" dirty="0">
                <a:solidFill>
                  <a:srgbClr val="0303DF"/>
                </a:solidFill>
              </a:rPr>
              <a:t>        </a:t>
            </a:r>
            <a:r>
              <a:rPr lang="zh-CN" altLang="en-US" sz="2000" dirty="0">
                <a:solidFill>
                  <a:srgbClr val="0303DF"/>
                </a:solidFill>
              </a:rPr>
              <a:t>语句块</a:t>
            </a:r>
            <a:r>
              <a:rPr lang="en-US" altLang="zh-CN" sz="2000" dirty="0">
                <a:solidFill>
                  <a:srgbClr val="0303DF"/>
                </a:solidFill>
              </a:rPr>
              <a:t>2</a:t>
            </a:r>
            <a:r>
              <a:rPr lang="zh-CN" altLang="en-US" sz="2000" dirty="0" smtClean="0">
                <a:solidFill>
                  <a:srgbClr val="0303DF"/>
                </a:solidFill>
              </a:rPr>
              <a:t>；</a:t>
            </a:r>
            <a:r>
              <a:rPr lang="en-US" altLang="zh-CN" sz="2000" dirty="0">
                <a:solidFill>
                  <a:srgbClr val="000000"/>
                </a:solidFill>
              </a:rPr>
              <a:t>//</a:t>
            </a:r>
            <a:r>
              <a:rPr lang="zh-CN" altLang="en-US" sz="2000" dirty="0">
                <a:solidFill>
                  <a:srgbClr val="000000"/>
                </a:solidFill>
              </a:rPr>
              <a:t>单</a:t>
            </a:r>
            <a:r>
              <a:rPr lang="en-US" altLang="zh-CN" sz="2000" dirty="0">
                <a:solidFill>
                  <a:srgbClr val="000000"/>
                </a:solidFill>
              </a:rPr>
              <a:t>/</a:t>
            </a:r>
            <a:r>
              <a:rPr lang="zh-CN" altLang="en-US" sz="2000" dirty="0">
                <a:solidFill>
                  <a:srgbClr val="000000"/>
                </a:solidFill>
              </a:rPr>
              <a:t>多条</a:t>
            </a:r>
            <a:r>
              <a:rPr lang="zh-CN" altLang="en-US" sz="2000" dirty="0" smtClean="0">
                <a:solidFill>
                  <a:srgbClr val="000000"/>
                </a:solidFill>
              </a:rPr>
              <a:t>语句</a:t>
            </a:r>
            <a:endParaRPr lang="en-US" altLang="zh-CN" sz="2000" dirty="0">
              <a:solidFill>
                <a:srgbClr val="0303DF"/>
              </a:solidFill>
            </a:endParaRPr>
          </a:p>
          <a:p>
            <a:pPr>
              <a:spcBef>
                <a:spcPts val="600"/>
              </a:spcBef>
              <a:buNone/>
            </a:pPr>
            <a:r>
              <a:rPr lang="en-US" altLang="zh-CN" sz="2000" dirty="0">
                <a:solidFill>
                  <a:srgbClr val="0303DF"/>
                </a:solidFill>
              </a:rPr>
              <a:t>      }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zh-CN" altLang="en-US" sz="2000" dirty="0"/>
          </a:p>
          <a:p>
            <a:endParaRPr lang="zh-CN" altLang="en-US" dirty="0"/>
          </a:p>
        </p:txBody>
      </p:sp>
      <p:sp>
        <p:nvSpPr>
          <p:cNvPr id="4" name="内容占位符 2"/>
          <p:cNvSpPr txBox="1">
            <a:spLocks/>
          </p:cNvSpPr>
          <p:nvPr/>
        </p:nvSpPr>
        <p:spPr bwMode="auto">
          <a:xfrm>
            <a:off x="4229101" y="1160753"/>
            <a:ext cx="4530436" cy="534511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l" defTabSz="685800" rtl="0" fontAlgn="base">
              <a:lnSpc>
                <a:spcPct val="90000"/>
              </a:lnSpc>
              <a:spcBef>
                <a:spcPts val="135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anose="05020102010507070707" pitchFamily="18" charset="2"/>
              <a:buChar char=""/>
              <a:defRPr sz="2400" kern="1200">
                <a:solidFill>
                  <a:srgbClr val="1A93C8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1pPr>
            <a:lvl2pPr marL="628650" indent="-342900" algn="l" defTabSz="685800" rtl="0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SzPct val="80000"/>
              <a:buFont typeface="Wingdings" panose="05000000000000000000" pitchFamily="2" charset="2"/>
              <a:buChar char="ü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2pPr>
            <a:lvl3pPr marL="857250" indent="-17145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Calibri" panose="020F0502020204030204" pitchFamily="34" charset="0"/>
              <a:buChar char="•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3pPr>
            <a:lvl4pPr marL="1200150" indent="-17145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Calibri" panose="020F0502020204030204" pitchFamily="34" charset="0"/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4pPr>
            <a:lvl5pPr marL="1543050" indent="-17145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Calibri" panose="020F0502020204030204" pitchFamily="34" charset="0"/>
              <a:buChar char="•"/>
              <a:defRPr sz="1300" kern="1200">
                <a:solidFill>
                  <a:srgbClr val="7F7F7F"/>
                </a:solidFill>
                <a:latin typeface="+mn-lt"/>
                <a:ea typeface="幼圆" panose="02010509060101010101" pitchFamily="49" charset="-122"/>
                <a:cs typeface="+mn-cs"/>
                <a:sym typeface="宋体" panose="02010600030101010101" pitchFamily="2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r>
              <a:rPr lang="en-US" altLang="zh-CN" sz="2000" dirty="0">
                <a:solidFill>
                  <a:srgbClr val="C00000"/>
                </a:solidFill>
              </a:rPr>
              <a:t>if </a:t>
            </a:r>
            <a:r>
              <a:rPr lang="en-US" altLang="zh-CN" sz="2000" dirty="0">
                <a:solidFill>
                  <a:srgbClr val="000000"/>
                </a:solidFill>
              </a:rPr>
              <a:t>(n%2 </a:t>
            </a:r>
            <a:r>
              <a:rPr lang="en-US" altLang="zh-CN" sz="2000" dirty="0" smtClean="0">
                <a:solidFill>
                  <a:srgbClr val="000000"/>
                </a:solidFill>
              </a:rPr>
              <a:t>= =</a:t>
            </a:r>
            <a:r>
              <a:rPr lang="en-US" altLang="zh-CN" sz="2000" dirty="0">
                <a:solidFill>
                  <a:srgbClr val="000000"/>
                </a:solidFill>
              </a:rPr>
              <a:t>0)</a:t>
            </a:r>
          </a:p>
          <a:p>
            <a:pPr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2000" dirty="0">
                <a:solidFill>
                  <a:srgbClr val="000000"/>
                </a:solidFill>
              </a:rPr>
              <a:t>         </a:t>
            </a:r>
            <a:r>
              <a:rPr lang="en-US" altLang="zh-CN" sz="2000" dirty="0" err="1">
                <a:solidFill>
                  <a:srgbClr val="000000"/>
                </a:solidFill>
              </a:rPr>
              <a:t>printf</a:t>
            </a:r>
            <a:r>
              <a:rPr lang="en-US" altLang="zh-CN" sz="2000" dirty="0" smtClean="0">
                <a:solidFill>
                  <a:srgbClr val="000000"/>
                </a:solidFill>
              </a:rPr>
              <a:t>(“%d </a:t>
            </a:r>
            <a:r>
              <a:rPr lang="en-US" altLang="zh-CN" sz="2000" dirty="0">
                <a:solidFill>
                  <a:srgbClr val="000000"/>
                </a:solidFill>
              </a:rPr>
              <a:t>is even.\</a:t>
            </a:r>
            <a:r>
              <a:rPr lang="en-US" altLang="zh-CN" sz="2000" dirty="0" err="1">
                <a:solidFill>
                  <a:srgbClr val="000000"/>
                </a:solidFill>
              </a:rPr>
              <a:t>n</a:t>
            </a:r>
            <a:r>
              <a:rPr lang="en-US" altLang="zh-CN" sz="2000" dirty="0" err="1" smtClean="0">
                <a:solidFill>
                  <a:srgbClr val="000000"/>
                </a:solidFill>
              </a:rPr>
              <a:t>”,n</a:t>
            </a:r>
            <a:r>
              <a:rPr lang="en-US" altLang="zh-CN" sz="2000" dirty="0" smtClean="0">
                <a:solidFill>
                  <a:srgbClr val="000000"/>
                </a:solidFill>
              </a:rPr>
              <a:t>);</a:t>
            </a:r>
            <a:endParaRPr lang="en-US" altLang="zh-CN" sz="2000" dirty="0">
              <a:solidFill>
                <a:srgbClr val="000000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2000" dirty="0">
                <a:solidFill>
                  <a:srgbClr val="C00000"/>
                </a:solidFill>
              </a:rPr>
              <a:t>     else</a:t>
            </a:r>
          </a:p>
          <a:p>
            <a:pPr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2000" dirty="0"/>
              <a:t>         </a:t>
            </a:r>
            <a:r>
              <a:rPr lang="en-US" altLang="zh-CN" sz="2000" dirty="0" err="1">
                <a:solidFill>
                  <a:srgbClr val="000000"/>
                </a:solidFill>
              </a:rPr>
              <a:t>printf</a:t>
            </a:r>
            <a:r>
              <a:rPr lang="en-US" altLang="zh-CN" sz="2000" dirty="0" smtClean="0">
                <a:solidFill>
                  <a:srgbClr val="000000"/>
                </a:solidFill>
              </a:rPr>
              <a:t>(“%d </a:t>
            </a:r>
            <a:r>
              <a:rPr lang="en-US" altLang="zh-CN" sz="2000" dirty="0">
                <a:solidFill>
                  <a:srgbClr val="000000"/>
                </a:solidFill>
              </a:rPr>
              <a:t>is odd.\</a:t>
            </a:r>
            <a:r>
              <a:rPr lang="en-US" altLang="zh-CN" sz="2000" dirty="0" err="1">
                <a:solidFill>
                  <a:srgbClr val="000000"/>
                </a:solidFill>
              </a:rPr>
              <a:t>n</a:t>
            </a:r>
            <a:r>
              <a:rPr lang="en-US" altLang="zh-CN" sz="2000" dirty="0" err="1" smtClean="0">
                <a:solidFill>
                  <a:srgbClr val="000000"/>
                </a:solidFill>
              </a:rPr>
              <a:t>”,n</a:t>
            </a:r>
            <a:r>
              <a:rPr lang="en-US" altLang="zh-CN" sz="2000" dirty="0" smtClean="0">
                <a:solidFill>
                  <a:srgbClr val="000000"/>
                </a:solidFill>
              </a:rPr>
              <a:t>);</a:t>
            </a:r>
            <a:endParaRPr lang="en-US" altLang="zh-CN" sz="2000" dirty="0">
              <a:solidFill>
                <a:srgbClr val="000000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altLang="zh-CN" sz="2000" dirty="0"/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r>
              <a:rPr lang="en-US" altLang="zh-CN" sz="2000" dirty="0">
                <a:solidFill>
                  <a:srgbClr val="C00000"/>
                </a:solidFill>
              </a:rPr>
              <a:t>if </a:t>
            </a:r>
            <a:r>
              <a:rPr lang="en-US" altLang="zh-CN" sz="2000" dirty="0">
                <a:solidFill>
                  <a:srgbClr val="000000"/>
                </a:solidFill>
              </a:rPr>
              <a:t> (</a:t>
            </a:r>
            <a:r>
              <a:rPr lang="en-US" altLang="zh-CN" sz="2000" dirty="0">
                <a:solidFill>
                  <a:srgbClr val="7030A0"/>
                </a:solidFill>
              </a:rPr>
              <a:t>a!=0</a:t>
            </a:r>
            <a:r>
              <a:rPr lang="en-US" altLang="zh-CN" sz="2000" dirty="0" smtClean="0">
                <a:solidFill>
                  <a:srgbClr val="000000"/>
                </a:solidFill>
              </a:rPr>
              <a:t>)   //if (a)</a:t>
            </a:r>
            <a:endParaRPr lang="en-US" altLang="zh-CN" sz="2000" dirty="0">
              <a:solidFill>
                <a:srgbClr val="000000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  <a:buFont typeface="Wingdings 2" panose="05020102010507070707" pitchFamily="18" charset="2"/>
              <a:buNone/>
            </a:pPr>
            <a:r>
              <a:rPr lang="en-US" altLang="zh-CN" sz="2000" dirty="0">
                <a:solidFill>
                  <a:srgbClr val="000000"/>
                </a:solidFill>
              </a:rPr>
              <a:t>     {</a:t>
            </a:r>
          </a:p>
          <a:p>
            <a:pPr>
              <a:lnSpc>
                <a:spcPct val="100000"/>
              </a:lnSpc>
              <a:spcBef>
                <a:spcPts val="0"/>
              </a:spcBef>
              <a:buFont typeface="Wingdings 2" panose="05020102010507070707" pitchFamily="18" charset="2"/>
              <a:buNone/>
            </a:pPr>
            <a:r>
              <a:rPr lang="en-US" altLang="zh-CN" sz="2000" dirty="0">
                <a:solidFill>
                  <a:srgbClr val="7030A0"/>
                </a:solidFill>
              </a:rPr>
              <a:t>            c=b/a;</a:t>
            </a:r>
          </a:p>
          <a:p>
            <a:pPr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2000" dirty="0">
                <a:solidFill>
                  <a:srgbClr val="000000"/>
                </a:solidFill>
              </a:rPr>
              <a:t>            </a:t>
            </a:r>
            <a:r>
              <a:rPr lang="en-US" altLang="zh-CN" sz="2000" dirty="0" err="1">
                <a:solidFill>
                  <a:srgbClr val="000000"/>
                </a:solidFill>
              </a:rPr>
              <a:t>printf</a:t>
            </a:r>
            <a:r>
              <a:rPr lang="en-US" altLang="zh-CN" sz="2000" dirty="0">
                <a:solidFill>
                  <a:srgbClr val="000000"/>
                </a:solidFill>
              </a:rPr>
              <a:t>(“c=%d\</a:t>
            </a:r>
            <a:r>
              <a:rPr lang="en-US" altLang="zh-CN" sz="2000" dirty="0" err="1">
                <a:solidFill>
                  <a:srgbClr val="000000"/>
                </a:solidFill>
              </a:rPr>
              <a:t>n”,c</a:t>
            </a:r>
            <a:r>
              <a:rPr lang="en-US" altLang="zh-CN" sz="2000" dirty="0">
                <a:solidFill>
                  <a:srgbClr val="000000"/>
                </a:solidFill>
              </a:rPr>
              <a:t>);</a:t>
            </a:r>
          </a:p>
          <a:p>
            <a:pPr>
              <a:lnSpc>
                <a:spcPct val="100000"/>
              </a:lnSpc>
              <a:spcBef>
                <a:spcPts val="0"/>
              </a:spcBef>
              <a:buFont typeface="Wingdings 2" panose="05020102010507070707" pitchFamily="18" charset="2"/>
              <a:buNone/>
            </a:pPr>
            <a:r>
              <a:rPr lang="en-US" altLang="zh-CN" sz="2000" dirty="0">
                <a:solidFill>
                  <a:srgbClr val="000000"/>
                </a:solidFill>
              </a:rPr>
              <a:t>     } </a:t>
            </a:r>
          </a:p>
          <a:p>
            <a:pPr>
              <a:lnSpc>
                <a:spcPct val="100000"/>
              </a:lnSpc>
              <a:spcBef>
                <a:spcPts val="0"/>
              </a:spcBef>
              <a:buFont typeface="Wingdings 2" panose="05020102010507070707" pitchFamily="18" charset="2"/>
              <a:buNone/>
            </a:pPr>
            <a:r>
              <a:rPr lang="en-US" altLang="zh-CN" sz="2000" dirty="0">
                <a:solidFill>
                  <a:srgbClr val="000000"/>
                </a:solidFill>
              </a:rPr>
              <a:t>      </a:t>
            </a:r>
            <a:r>
              <a:rPr lang="en-US" altLang="zh-CN" sz="2000" dirty="0">
                <a:solidFill>
                  <a:srgbClr val="C00000"/>
                </a:solidFill>
              </a:rPr>
              <a:t>else</a:t>
            </a:r>
          </a:p>
          <a:p>
            <a:pPr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2000" dirty="0">
                <a:solidFill>
                  <a:srgbClr val="000000"/>
                </a:solidFill>
              </a:rPr>
              <a:t>      {         </a:t>
            </a:r>
          </a:p>
          <a:p>
            <a:pPr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2000" dirty="0">
                <a:solidFill>
                  <a:srgbClr val="000000"/>
                </a:solidFill>
              </a:rPr>
              <a:t>             </a:t>
            </a:r>
            <a:r>
              <a:rPr lang="en-US" altLang="zh-CN" sz="2000" dirty="0" err="1">
                <a:solidFill>
                  <a:srgbClr val="000000"/>
                </a:solidFill>
              </a:rPr>
              <a:t>printf</a:t>
            </a:r>
            <a:r>
              <a:rPr lang="en-US" altLang="zh-CN" sz="2000" dirty="0">
                <a:solidFill>
                  <a:srgbClr val="000000"/>
                </a:solidFill>
              </a:rPr>
              <a:t>(“arithmetic exception</a:t>
            </a:r>
            <a:r>
              <a:rPr lang="en-US" altLang="zh-CN" sz="2000" dirty="0" smtClean="0">
                <a:solidFill>
                  <a:srgbClr val="000000"/>
                </a:solidFill>
              </a:rPr>
              <a:t>:  \</a:t>
            </a:r>
            <a:r>
              <a:rPr lang="en-US" altLang="zh-CN" sz="2000" dirty="0">
                <a:solidFill>
                  <a:srgbClr val="000000"/>
                </a:solidFill>
              </a:rPr>
              <a:t> </a:t>
            </a:r>
          </a:p>
          <a:p>
            <a:pPr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2000" dirty="0">
                <a:solidFill>
                  <a:srgbClr val="000000"/>
                </a:solidFill>
              </a:rPr>
              <a:t>                         divisor is 0.\n ”);</a:t>
            </a:r>
          </a:p>
          <a:p>
            <a:pPr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2000" dirty="0">
                <a:solidFill>
                  <a:srgbClr val="0000CC"/>
                </a:solidFill>
              </a:rPr>
              <a:t>             return -1</a:t>
            </a:r>
            <a:r>
              <a:rPr lang="en-US" altLang="zh-CN" sz="2000" dirty="0" smtClean="0">
                <a:solidFill>
                  <a:srgbClr val="0000CC"/>
                </a:solidFill>
              </a:rPr>
              <a:t>;  </a:t>
            </a:r>
            <a:r>
              <a:rPr lang="en-US" altLang="zh-CN" sz="1600" dirty="0" smtClean="0">
                <a:solidFill>
                  <a:srgbClr val="0000CC"/>
                </a:solidFill>
              </a:rPr>
              <a:t>//exit(-1); </a:t>
            </a:r>
            <a:r>
              <a:rPr lang="zh-CN" altLang="en-US" sz="1600" dirty="0" smtClean="0">
                <a:solidFill>
                  <a:srgbClr val="0000CC"/>
                </a:solidFill>
              </a:rPr>
              <a:t>头文件：</a:t>
            </a:r>
            <a:r>
              <a:rPr lang="en-US" altLang="zh-CN" sz="1600" dirty="0" err="1" smtClean="0"/>
              <a:t>stdlib.h</a:t>
            </a:r>
            <a:endParaRPr lang="en-US" altLang="zh-CN" sz="1600" dirty="0">
              <a:solidFill>
                <a:srgbClr val="0000CC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2000" dirty="0">
                <a:solidFill>
                  <a:srgbClr val="000000"/>
                </a:solidFill>
              </a:rPr>
              <a:t>       }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zh-CN" sz="2000" dirty="0"/>
          </a:p>
          <a:p>
            <a:pPr marL="342900" indent="-342900">
              <a:buFont typeface="Wingdings" panose="05000000000000000000" pitchFamily="2" charset="2"/>
              <a:buChar char="l"/>
            </a:pPr>
            <a:endParaRPr lang="zh-CN" altLang="en-US" sz="2000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88200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rgbClr val="7030A0"/>
                </a:solidFill>
              </a:rPr>
              <a:t>自学：</a:t>
            </a:r>
            <a:r>
              <a:rPr lang="zh-CN" altLang="en-US" dirty="0" smtClean="0"/>
              <a:t>分支</a:t>
            </a:r>
            <a:r>
              <a:rPr lang="zh-CN" altLang="en-US" dirty="0"/>
              <a:t>结构的</a:t>
            </a:r>
            <a:r>
              <a:rPr lang="en-US" altLang="zh-CN" dirty="0"/>
              <a:t>NS</a:t>
            </a:r>
            <a:r>
              <a:rPr lang="zh-CN" altLang="en-US" dirty="0"/>
              <a:t>流程图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5775" y="1135062"/>
            <a:ext cx="2122343" cy="4704629"/>
          </a:xfrm>
        </p:spPr>
        <p:txBody>
          <a:bodyPr/>
          <a:lstStyle/>
          <a:p>
            <a:pPr marL="342900" indent="-342900"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en-US" altLang="zh-CN" dirty="0">
                <a:solidFill>
                  <a:srgbClr val="FF0000"/>
                </a:solidFill>
              </a:rPr>
              <a:t>if  (</a:t>
            </a:r>
            <a:r>
              <a:rPr lang="zh-CN" altLang="en-US" dirty="0">
                <a:solidFill>
                  <a:srgbClr val="FF0000"/>
                </a:solidFill>
              </a:rPr>
              <a:t>条件</a:t>
            </a:r>
            <a:r>
              <a:rPr lang="en-US" altLang="zh-CN" dirty="0">
                <a:solidFill>
                  <a:srgbClr val="FF0000"/>
                </a:solidFill>
              </a:rPr>
              <a:t>)</a:t>
            </a:r>
          </a:p>
          <a:p>
            <a:pPr>
              <a:spcBef>
                <a:spcPts val="600"/>
              </a:spcBef>
              <a:buNone/>
            </a:pPr>
            <a:r>
              <a:rPr lang="en-US" altLang="zh-CN" dirty="0"/>
              <a:t>      </a:t>
            </a:r>
            <a:r>
              <a:rPr lang="en-US" altLang="zh-CN" dirty="0">
                <a:solidFill>
                  <a:srgbClr val="0303DF"/>
                </a:solidFill>
              </a:rPr>
              <a:t>{</a:t>
            </a:r>
          </a:p>
          <a:p>
            <a:pPr>
              <a:spcBef>
                <a:spcPts val="600"/>
              </a:spcBef>
              <a:buNone/>
            </a:pPr>
            <a:r>
              <a:rPr lang="en-US" altLang="zh-CN" dirty="0">
                <a:solidFill>
                  <a:srgbClr val="0303DF"/>
                </a:solidFill>
              </a:rPr>
              <a:t>         </a:t>
            </a:r>
            <a:r>
              <a:rPr lang="zh-CN" altLang="en-US" dirty="0">
                <a:solidFill>
                  <a:srgbClr val="0303DF"/>
                </a:solidFill>
              </a:rPr>
              <a:t>语句块；</a:t>
            </a:r>
            <a:endParaRPr lang="en-US" altLang="zh-CN" dirty="0">
              <a:solidFill>
                <a:srgbClr val="0303DF"/>
              </a:solidFill>
            </a:endParaRPr>
          </a:p>
          <a:p>
            <a:pPr>
              <a:spcBef>
                <a:spcPts val="600"/>
              </a:spcBef>
              <a:buNone/>
            </a:pPr>
            <a:r>
              <a:rPr lang="en-US" altLang="zh-CN" dirty="0">
                <a:solidFill>
                  <a:srgbClr val="0303DF"/>
                </a:solidFill>
              </a:rPr>
              <a:t>      } </a:t>
            </a:r>
          </a:p>
          <a:p>
            <a:pPr>
              <a:spcBef>
                <a:spcPts val="600"/>
              </a:spcBef>
              <a:buNone/>
            </a:pPr>
            <a:r>
              <a:rPr lang="en-US" altLang="zh-CN" dirty="0">
                <a:solidFill>
                  <a:srgbClr val="FF0000"/>
                </a:solidFill>
              </a:rPr>
              <a:t>      else</a:t>
            </a:r>
          </a:p>
          <a:p>
            <a:pPr>
              <a:spcBef>
                <a:spcPts val="600"/>
              </a:spcBef>
              <a:buNone/>
            </a:pPr>
            <a:r>
              <a:rPr lang="en-US" altLang="zh-CN" dirty="0">
                <a:solidFill>
                  <a:srgbClr val="0303DF"/>
                </a:solidFill>
              </a:rPr>
              <a:t>      {</a:t>
            </a:r>
          </a:p>
          <a:p>
            <a:pPr>
              <a:spcBef>
                <a:spcPts val="600"/>
              </a:spcBef>
              <a:buNone/>
            </a:pPr>
            <a:r>
              <a:rPr lang="en-US" altLang="zh-CN" dirty="0">
                <a:solidFill>
                  <a:srgbClr val="0303DF"/>
                </a:solidFill>
              </a:rPr>
              <a:t>        </a:t>
            </a:r>
            <a:r>
              <a:rPr lang="zh-CN" altLang="en-US" dirty="0">
                <a:solidFill>
                  <a:srgbClr val="0303DF"/>
                </a:solidFill>
              </a:rPr>
              <a:t>语句块</a:t>
            </a:r>
            <a:r>
              <a:rPr lang="en-US" altLang="zh-CN" dirty="0">
                <a:solidFill>
                  <a:srgbClr val="0303DF"/>
                </a:solidFill>
              </a:rPr>
              <a:t>2</a:t>
            </a:r>
            <a:r>
              <a:rPr lang="zh-CN" altLang="en-US" dirty="0">
                <a:solidFill>
                  <a:srgbClr val="0303DF"/>
                </a:solidFill>
              </a:rPr>
              <a:t>；</a:t>
            </a:r>
            <a:endParaRPr lang="en-US" altLang="zh-CN" dirty="0">
              <a:solidFill>
                <a:srgbClr val="0303DF"/>
              </a:solidFill>
            </a:endParaRPr>
          </a:p>
          <a:p>
            <a:pPr>
              <a:spcBef>
                <a:spcPts val="600"/>
              </a:spcBef>
              <a:buNone/>
            </a:pPr>
            <a:r>
              <a:rPr lang="en-US" altLang="zh-CN" dirty="0">
                <a:solidFill>
                  <a:srgbClr val="0303DF"/>
                </a:solidFill>
              </a:rPr>
              <a:t>      }</a:t>
            </a:r>
          </a:p>
          <a:p>
            <a:endParaRPr lang="zh-CN" altLang="en-US" dirty="0"/>
          </a:p>
        </p:txBody>
      </p:sp>
      <p:graphicFrame>
        <p:nvGraphicFramePr>
          <p:cNvPr id="5" name="Object 3"/>
          <p:cNvGraphicFramePr>
            <a:graphicFrameLocks noChangeAspect="1"/>
          </p:cNvGraphicFramePr>
          <p:nvPr>
            <p:extLst/>
          </p:nvPr>
        </p:nvGraphicFramePr>
        <p:xfrm>
          <a:off x="3256548" y="1442906"/>
          <a:ext cx="4452936" cy="24051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981" name="Picture" r:id="rId3" imgW="3219480" imgH="1600200" progId="Word.Picture.8">
                  <p:embed/>
                </p:oleObj>
              </mc:Choice>
              <mc:Fallback>
                <p:oleObj name="Picture" r:id="rId3" imgW="3219480" imgH="1600200" progId="Word.Picture.8">
                  <p:embed/>
                  <p:pic>
                    <p:nvPicPr>
                      <p:cNvPr id="5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56548" y="1442906"/>
                        <a:ext cx="4452936" cy="2405164"/>
                      </a:xfrm>
                      <a:prstGeom prst="rect">
                        <a:avLst/>
                      </a:prstGeom>
                      <a:solidFill>
                        <a:srgbClr val="0000FF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86646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if </a:t>
            </a:r>
            <a:r>
              <a:rPr lang="zh-CN" altLang="en-US" dirty="0"/>
              <a:t>语句嵌套</a:t>
            </a:r>
            <a:r>
              <a:rPr lang="en-US" altLang="zh-CN" dirty="0"/>
              <a:t>—</a:t>
            </a:r>
            <a:r>
              <a:rPr lang="zh-CN" altLang="en-US" dirty="0"/>
              <a:t>注意</a:t>
            </a:r>
            <a:r>
              <a:rPr lang="en-US" altLang="zh-CN" dirty="0" err="1">
                <a:solidFill>
                  <a:srgbClr val="7030A0"/>
                </a:solidFill>
              </a:rPr>
              <a:t>if..else</a:t>
            </a:r>
            <a:r>
              <a:rPr lang="zh-CN" altLang="en-US" dirty="0"/>
              <a:t>的</a:t>
            </a:r>
            <a:r>
              <a:rPr lang="zh-CN" altLang="en-US" dirty="0">
                <a:solidFill>
                  <a:srgbClr val="7030A0"/>
                </a:solidFill>
              </a:rPr>
              <a:t>匹配</a:t>
            </a:r>
            <a:r>
              <a:rPr lang="zh-CN" altLang="en-US" dirty="0"/>
              <a:t>问题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5775" y="1135063"/>
            <a:ext cx="4531068" cy="5345112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zh-CN" sz="1800" dirty="0">
                <a:solidFill>
                  <a:srgbClr val="7030A0"/>
                </a:solidFill>
              </a:rPr>
              <a:t>if </a:t>
            </a:r>
            <a:r>
              <a:rPr lang="en-US" altLang="zh-CN" sz="1800" dirty="0">
                <a:solidFill>
                  <a:srgbClr val="080808"/>
                </a:solidFill>
              </a:rPr>
              <a:t>(</a:t>
            </a:r>
            <a:r>
              <a:rPr lang="zh-CN" altLang="en-US" sz="1800" dirty="0">
                <a:solidFill>
                  <a:srgbClr val="080808"/>
                </a:solidFill>
              </a:rPr>
              <a:t>表达式</a:t>
            </a:r>
            <a:r>
              <a:rPr lang="en-US" altLang="zh-CN" sz="1800" dirty="0">
                <a:solidFill>
                  <a:srgbClr val="080808"/>
                </a:solidFill>
              </a:rPr>
              <a:t>1)</a:t>
            </a:r>
          </a:p>
          <a:p>
            <a:pPr>
              <a:buNone/>
            </a:pPr>
            <a:r>
              <a:rPr lang="en-US" altLang="zh-CN" sz="1800" dirty="0"/>
              <a:t>         {</a:t>
            </a:r>
            <a:r>
              <a:rPr lang="zh-CN" altLang="en-US" sz="1800" dirty="0">
                <a:solidFill>
                  <a:srgbClr val="0303DF"/>
                </a:solidFill>
              </a:rPr>
              <a:t>语句块</a:t>
            </a:r>
            <a:r>
              <a:rPr lang="en-US" altLang="zh-CN" sz="1800" dirty="0">
                <a:solidFill>
                  <a:srgbClr val="0303DF"/>
                </a:solidFill>
              </a:rPr>
              <a:t>1;}</a:t>
            </a:r>
          </a:p>
          <a:p>
            <a:pPr>
              <a:buNone/>
            </a:pPr>
            <a:r>
              <a:rPr lang="en-US" altLang="zh-CN" sz="1800" dirty="0">
                <a:solidFill>
                  <a:srgbClr val="7030A0"/>
                </a:solidFill>
              </a:rPr>
              <a:t>         if  </a:t>
            </a:r>
            <a:r>
              <a:rPr lang="en-US" altLang="zh-CN" sz="1800" dirty="0">
                <a:solidFill>
                  <a:srgbClr val="080808"/>
                </a:solidFill>
              </a:rPr>
              <a:t>(</a:t>
            </a:r>
            <a:r>
              <a:rPr lang="zh-CN" altLang="en-US" sz="1800" dirty="0">
                <a:solidFill>
                  <a:srgbClr val="080808"/>
                </a:solidFill>
              </a:rPr>
              <a:t>表达式</a:t>
            </a:r>
            <a:r>
              <a:rPr lang="en-US" altLang="zh-CN" sz="1800" dirty="0">
                <a:solidFill>
                  <a:srgbClr val="080808"/>
                </a:solidFill>
              </a:rPr>
              <a:t>2)</a:t>
            </a:r>
          </a:p>
          <a:p>
            <a:pPr>
              <a:buNone/>
            </a:pPr>
            <a:r>
              <a:rPr lang="en-US" altLang="zh-CN" sz="1800" dirty="0">
                <a:solidFill>
                  <a:srgbClr val="0303DF"/>
                </a:solidFill>
              </a:rPr>
              <a:t>              {</a:t>
            </a:r>
            <a:r>
              <a:rPr lang="zh-CN" altLang="en-US" sz="1800" dirty="0">
                <a:solidFill>
                  <a:srgbClr val="0303DF"/>
                </a:solidFill>
              </a:rPr>
              <a:t>语句块</a:t>
            </a:r>
            <a:r>
              <a:rPr lang="en-US" altLang="zh-CN" sz="1800" dirty="0">
                <a:solidFill>
                  <a:srgbClr val="0303DF"/>
                </a:solidFill>
              </a:rPr>
              <a:t>2;}</a:t>
            </a:r>
          </a:p>
          <a:p>
            <a:pPr>
              <a:buNone/>
            </a:pPr>
            <a:r>
              <a:rPr lang="en-US" altLang="zh-CN" sz="1800" dirty="0">
                <a:solidFill>
                  <a:srgbClr val="7030A0"/>
                </a:solidFill>
              </a:rPr>
              <a:t>         else</a:t>
            </a:r>
          </a:p>
          <a:p>
            <a:pPr>
              <a:buNone/>
            </a:pPr>
            <a:r>
              <a:rPr lang="en-US" altLang="zh-CN" sz="1800" dirty="0">
                <a:solidFill>
                  <a:srgbClr val="0303DF"/>
                </a:solidFill>
              </a:rPr>
              <a:t>              {</a:t>
            </a:r>
            <a:r>
              <a:rPr lang="zh-CN" altLang="en-US" sz="1800" dirty="0">
                <a:solidFill>
                  <a:srgbClr val="0303DF"/>
                </a:solidFill>
              </a:rPr>
              <a:t>语句块</a:t>
            </a:r>
            <a:r>
              <a:rPr lang="en-US" altLang="zh-CN" sz="1800" dirty="0">
                <a:solidFill>
                  <a:srgbClr val="0303DF"/>
                </a:solidFill>
              </a:rPr>
              <a:t>3;}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1800" dirty="0">
                <a:solidFill>
                  <a:srgbClr val="0303DF"/>
                </a:solidFill>
              </a:rPr>
              <a:t>问</a:t>
            </a:r>
            <a:r>
              <a:rPr lang="en-US" altLang="zh-CN" sz="1800" dirty="0">
                <a:solidFill>
                  <a:srgbClr val="0303DF"/>
                </a:solidFill>
              </a:rPr>
              <a:t>else</a:t>
            </a:r>
            <a:r>
              <a:rPr lang="zh-CN" altLang="en-US" sz="1800" dirty="0">
                <a:solidFill>
                  <a:srgbClr val="0303DF"/>
                </a:solidFill>
              </a:rPr>
              <a:t>与哪个</a:t>
            </a:r>
            <a:r>
              <a:rPr lang="en-US" altLang="zh-CN" sz="1800" dirty="0">
                <a:solidFill>
                  <a:srgbClr val="0303DF"/>
                </a:solidFill>
              </a:rPr>
              <a:t>if </a:t>
            </a:r>
            <a:r>
              <a:rPr lang="zh-CN" altLang="en-US" sz="1800" dirty="0">
                <a:solidFill>
                  <a:srgbClr val="0303DF"/>
                </a:solidFill>
              </a:rPr>
              <a:t>匹配？</a:t>
            </a:r>
            <a:endParaRPr lang="en-US" altLang="zh-CN" sz="1800" dirty="0">
              <a:solidFill>
                <a:srgbClr val="0303DF"/>
              </a:solidFill>
            </a:endParaRPr>
          </a:p>
          <a:p>
            <a:pPr marL="971550" lvl="1"/>
            <a:r>
              <a:rPr lang="zh-CN" altLang="en-US" sz="1600" b="1" dirty="0">
                <a:solidFill>
                  <a:srgbClr val="C00000"/>
                </a:solidFill>
              </a:rPr>
              <a:t>默认：就近原则</a:t>
            </a:r>
            <a:endParaRPr lang="en-US" altLang="zh-CN" sz="1600" b="1" dirty="0">
              <a:solidFill>
                <a:srgbClr val="C00000"/>
              </a:solidFill>
            </a:endParaRPr>
          </a:p>
          <a:p>
            <a:pPr marL="971550" lvl="1"/>
            <a:r>
              <a:rPr lang="zh-CN" altLang="en-US" sz="1600" dirty="0">
                <a:solidFill>
                  <a:srgbClr val="080808"/>
                </a:solidFill>
              </a:rPr>
              <a:t>尽管编译器默认按照就近原则进行匹配，但建议利用</a:t>
            </a:r>
            <a:r>
              <a:rPr lang="en-US" altLang="zh-CN" sz="1600" dirty="0">
                <a:solidFill>
                  <a:srgbClr val="080808"/>
                </a:solidFill>
              </a:rPr>
              <a:t>{ }</a:t>
            </a:r>
            <a:r>
              <a:rPr lang="zh-CN" altLang="en-US" sz="1600" dirty="0">
                <a:solidFill>
                  <a:srgbClr val="080808"/>
                </a:solidFill>
              </a:rPr>
              <a:t>加以限制，力求清晰明了（</a:t>
            </a:r>
            <a:r>
              <a:rPr lang="zh-CN" altLang="en-US" sz="1600" dirty="0">
                <a:solidFill>
                  <a:srgbClr val="006600"/>
                </a:solidFill>
              </a:rPr>
              <a:t>有的编译器会给出</a:t>
            </a:r>
            <a:r>
              <a:rPr lang="en-US" altLang="zh-CN" sz="1600" dirty="0">
                <a:solidFill>
                  <a:srgbClr val="006600"/>
                </a:solidFill>
              </a:rPr>
              <a:t>warning</a:t>
            </a:r>
            <a:r>
              <a:rPr lang="zh-CN" altLang="en-US" sz="1600" dirty="0">
                <a:solidFill>
                  <a:srgbClr val="080808"/>
                </a:solidFill>
              </a:rPr>
              <a:t>）</a:t>
            </a:r>
            <a:endParaRPr lang="en-US" altLang="zh-CN" sz="1600" dirty="0">
              <a:solidFill>
                <a:srgbClr val="080808"/>
              </a:solidFill>
            </a:endParaRPr>
          </a:p>
          <a:p>
            <a:pPr marL="971550" lvl="1"/>
            <a:r>
              <a:rPr lang="zh-CN" altLang="en-US" sz="1600" b="1" dirty="0" smtClean="0">
                <a:solidFill>
                  <a:srgbClr val="C00000"/>
                </a:solidFill>
              </a:rPr>
              <a:t>一般建议</a:t>
            </a:r>
            <a:r>
              <a:rPr lang="en-US" altLang="zh-CN" sz="1600" b="1" dirty="0" smtClean="0">
                <a:solidFill>
                  <a:srgbClr val="C00000"/>
                </a:solidFill>
              </a:rPr>
              <a:t>if</a:t>
            </a:r>
            <a:r>
              <a:rPr lang="zh-CN" altLang="en-US" sz="1600" b="1" dirty="0" smtClean="0">
                <a:solidFill>
                  <a:srgbClr val="C00000"/>
                </a:solidFill>
              </a:rPr>
              <a:t>语句嵌套不要超过</a:t>
            </a:r>
            <a:r>
              <a:rPr lang="zh-CN" altLang="en-US" sz="1600" b="1" dirty="0">
                <a:solidFill>
                  <a:srgbClr val="C00000"/>
                </a:solidFill>
              </a:rPr>
              <a:t>三层，否则影响可读性；</a:t>
            </a:r>
            <a:endParaRPr lang="en-US" altLang="zh-CN" sz="1600" b="1" dirty="0">
              <a:solidFill>
                <a:srgbClr val="C00000"/>
              </a:solidFill>
            </a:endParaRPr>
          </a:p>
          <a:p>
            <a:endParaRPr lang="zh-CN" altLang="en-US" dirty="0"/>
          </a:p>
        </p:txBody>
      </p:sp>
      <p:sp>
        <p:nvSpPr>
          <p:cNvPr id="4" name="内容占位符 2"/>
          <p:cNvSpPr txBox="1">
            <a:spLocks/>
          </p:cNvSpPr>
          <p:nvPr/>
        </p:nvSpPr>
        <p:spPr bwMode="auto">
          <a:xfrm>
            <a:off x="5212080" y="1135063"/>
            <a:ext cx="3235634" cy="534511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/>
          <a:lstStyle>
            <a:lvl1pPr algn="l" defTabSz="685800" rtl="0" fontAlgn="base">
              <a:lnSpc>
                <a:spcPct val="90000"/>
              </a:lnSpc>
              <a:spcBef>
                <a:spcPts val="135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anose="05020102010507070707" pitchFamily="18" charset="2"/>
              <a:buChar char="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1pPr>
            <a:lvl2pPr marL="628650" indent="-342900" algn="l" defTabSz="685800" rtl="0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SzPct val="80000"/>
              <a:buFont typeface="Wingdings" panose="05000000000000000000" pitchFamily="2" charset="2"/>
              <a:buChar char="ü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2pPr>
            <a:lvl3pPr marL="857250" indent="-17145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Calibri" panose="020F050202020403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3pPr>
            <a:lvl4pPr marL="1200150" indent="-17145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Calibri" panose="020F0502020204030204" pitchFamily="34" charset="0"/>
              <a:buChar char="•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4pPr>
            <a:lvl5pPr marL="1543050" indent="-17145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Calibri" panose="020F0502020204030204" pitchFamily="34" charset="0"/>
              <a:buChar char="•"/>
              <a:defRPr sz="1300" kern="1200">
                <a:solidFill>
                  <a:schemeClr val="dk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r>
              <a:rPr lang="zh-CN" altLang="en-US" sz="1600" b="1" dirty="0" smtClean="0">
                <a:solidFill>
                  <a:srgbClr val="C00000"/>
                </a:solidFill>
              </a:rPr>
              <a:t>建议用</a:t>
            </a:r>
            <a:r>
              <a:rPr lang="en-US" altLang="zh-CN" sz="1600" b="1" dirty="0" smtClean="0">
                <a:solidFill>
                  <a:srgbClr val="C00000"/>
                </a:solidFill>
              </a:rPr>
              <a:t>{ }</a:t>
            </a:r>
            <a:r>
              <a:rPr lang="zh-CN" altLang="en-US" sz="1600" b="1" dirty="0" smtClean="0">
                <a:solidFill>
                  <a:srgbClr val="C00000"/>
                </a:solidFill>
              </a:rPr>
              <a:t>明确</a:t>
            </a:r>
            <a:r>
              <a:rPr lang="zh-CN" altLang="en-US" sz="1600" b="1" dirty="0">
                <a:solidFill>
                  <a:srgbClr val="C00000"/>
                </a:solidFill>
              </a:rPr>
              <a:t>指明</a:t>
            </a:r>
            <a:r>
              <a:rPr lang="en-US" altLang="zh-CN" sz="1600" b="1" dirty="0">
                <a:solidFill>
                  <a:srgbClr val="C00000"/>
                </a:solidFill>
              </a:rPr>
              <a:t>if…else</a:t>
            </a:r>
            <a:r>
              <a:rPr lang="zh-CN" altLang="en-US" sz="1600" b="1" dirty="0">
                <a:solidFill>
                  <a:srgbClr val="C00000"/>
                </a:solidFill>
              </a:rPr>
              <a:t>的</a:t>
            </a:r>
            <a:r>
              <a:rPr lang="zh-CN" altLang="en-US" sz="1600" b="1" dirty="0" smtClean="0">
                <a:solidFill>
                  <a:srgbClr val="C00000"/>
                </a:solidFill>
              </a:rPr>
              <a:t>配对情况。</a:t>
            </a:r>
            <a:endParaRPr lang="en-US" altLang="zh-CN" sz="1600" dirty="0">
              <a:solidFill>
                <a:srgbClr val="C00000"/>
              </a:solidFill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r>
              <a:rPr lang="en-US" altLang="zh-CN" sz="1600" dirty="0">
                <a:solidFill>
                  <a:srgbClr val="0070C0"/>
                </a:solidFill>
              </a:rPr>
              <a:t>if (</a:t>
            </a:r>
            <a:r>
              <a:rPr lang="zh-CN" altLang="en-US" sz="1600" dirty="0">
                <a:solidFill>
                  <a:srgbClr val="0070C0"/>
                </a:solidFill>
              </a:rPr>
              <a:t>表达式</a:t>
            </a:r>
            <a:r>
              <a:rPr lang="en-US" altLang="zh-CN" sz="1600" dirty="0">
                <a:solidFill>
                  <a:srgbClr val="0070C0"/>
                </a:solidFill>
              </a:rPr>
              <a:t>1)</a:t>
            </a:r>
          </a:p>
          <a:p>
            <a:pPr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dirty="0">
                <a:solidFill>
                  <a:srgbClr val="C00000"/>
                </a:solidFill>
              </a:rPr>
              <a:t>      {</a:t>
            </a:r>
          </a:p>
          <a:p>
            <a:pPr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dirty="0"/>
              <a:t>          </a:t>
            </a:r>
            <a:r>
              <a:rPr lang="zh-CN" altLang="en-US" sz="1600" dirty="0">
                <a:solidFill>
                  <a:srgbClr val="0303DF"/>
                </a:solidFill>
              </a:rPr>
              <a:t>语句块</a:t>
            </a:r>
            <a:r>
              <a:rPr lang="en-US" altLang="zh-CN" sz="1600" dirty="0">
                <a:solidFill>
                  <a:srgbClr val="0303DF"/>
                </a:solidFill>
              </a:rPr>
              <a:t>1;</a:t>
            </a:r>
          </a:p>
          <a:p>
            <a:pPr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b="1" dirty="0">
                <a:solidFill>
                  <a:srgbClr val="7030A0"/>
                </a:solidFill>
              </a:rPr>
              <a:t>           if  (</a:t>
            </a:r>
            <a:r>
              <a:rPr lang="zh-CN" altLang="en-US" sz="1600" b="1" dirty="0">
                <a:solidFill>
                  <a:srgbClr val="7030A0"/>
                </a:solidFill>
              </a:rPr>
              <a:t>表达式</a:t>
            </a:r>
            <a:r>
              <a:rPr lang="en-US" altLang="zh-CN" sz="1600" b="1" dirty="0">
                <a:solidFill>
                  <a:srgbClr val="7030A0"/>
                </a:solidFill>
              </a:rPr>
              <a:t>2)</a:t>
            </a:r>
          </a:p>
          <a:p>
            <a:pPr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dirty="0">
                <a:solidFill>
                  <a:srgbClr val="0303DF"/>
                </a:solidFill>
              </a:rPr>
              <a:t>                 {</a:t>
            </a:r>
            <a:r>
              <a:rPr lang="zh-CN" altLang="en-US" sz="1600" dirty="0">
                <a:solidFill>
                  <a:srgbClr val="0303DF"/>
                </a:solidFill>
              </a:rPr>
              <a:t>语句块</a:t>
            </a:r>
            <a:r>
              <a:rPr lang="en-US" altLang="zh-CN" sz="1600" dirty="0">
                <a:solidFill>
                  <a:srgbClr val="0303DF"/>
                </a:solidFill>
              </a:rPr>
              <a:t>2;}</a:t>
            </a:r>
          </a:p>
          <a:p>
            <a:pPr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dirty="0">
                <a:solidFill>
                  <a:srgbClr val="006600"/>
                </a:solidFill>
              </a:rPr>
              <a:t>           </a:t>
            </a:r>
            <a:r>
              <a:rPr lang="en-US" altLang="zh-CN" sz="1600" b="1" dirty="0">
                <a:solidFill>
                  <a:srgbClr val="7030A0"/>
                </a:solidFill>
              </a:rPr>
              <a:t>else</a:t>
            </a:r>
          </a:p>
          <a:p>
            <a:pPr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dirty="0">
                <a:solidFill>
                  <a:srgbClr val="0303DF"/>
                </a:solidFill>
              </a:rPr>
              <a:t>                 {</a:t>
            </a:r>
            <a:r>
              <a:rPr lang="zh-CN" altLang="en-US" sz="1600" dirty="0">
                <a:solidFill>
                  <a:srgbClr val="0303DF"/>
                </a:solidFill>
              </a:rPr>
              <a:t>语句块</a:t>
            </a:r>
            <a:r>
              <a:rPr lang="en-US" altLang="zh-CN" sz="1600" dirty="0">
                <a:solidFill>
                  <a:srgbClr val="0303DF"/>
                </a:solidFill>
              </a:rPr>
              <a:t>3;}</a:t>
            </a:r>
          </a:p>
          <a:p>
            <a:pPr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dirty="0"/>
              <a:t>    </a:t>
            </a:r>
            <a:r>
              <a:rPr lang="en-US" altLang="zh-CN" sz="1600" dirty="0">
                <a:solidFill>
                  <a:srgbClr val="C00000"/>
                </a:solidFill>
              </a:rPr>
              <a:t>}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r>
              <a:rPr lang="en-US" altLang="zh-CN" sz="1600" b="1" dirty="0">
                <a:solidFill>
                  <a:srgbClr val="7030A0"/>
                </a:solidFill>
              </a:rPr>
              <a:t>if (</a:t>
            </a:r>
            <a:r>
              <a:rPr lang="zh-CN" altLang="en-US" sz="1600" b="1" dirty="0">
                <a:solidFill>
                  <a:srgbClr val="7030A0"/>
                </a:solidFill>
              </a:rPr>
              <a:t>表达式</a:t>
            </a:r>
            <a:r>
              <a:rPr lang="en-US" altLang="zh-CN" sz="1600" b="1" dirty="0">
                <a:solidFill>
                  <a:srgbClr val="7030A0"/>
                </a:solidFill>
              </a:rPr>
              <a:t>1)</a:t>
            </a:r>
          </a:p>
          <a:p>
            <a:pPr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dirty="0"/>
              <a:t>     </a:t>
            </a:r>
            <a:r>
              <a:rPr lang="en-US" altLang="zh-CN" sz="1600" dirty="0">
                <a:solidFill>
                  <a:srgbClr val="C00000"/>
                </a:solidFill>
              </a:rPr>
              <a:t>{ </a:t>
            </a:r>
          </a:p>
          <a:p>
            <a:pPr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dirty="0"/>
              <a:t>           </a:t>
            </a:r>
            <a:r>
              <a:rPr lang="zh-CN" altLang="en-US" sz="1600" dirty="0">
                <a:solidFill>
                  <a:srgbClr val="0303DF"/>
                </a:solidFill>
              </a:rPr>
              <a:t>语句块</a:t>
            </a:r>
            <a:r>
              <a:rPr lang="en-US" altLang="zh-CN" sz="1600" dirty="0">
                <a:solidFill>
                  <a:srgbClr val="0303DF"/>
                </a:solidFill>
              </a:rPr>
              <a:t>1;</a:t>
            </a:r>
            <a:endParaRPr lang="en-US" altLang="zh-CN" sz="1600" dirty="0">
              <a:solidFill>
                <a:srgbClr val="C00000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b="1" dirty="0">
                <a:solidFill>
                  <a:srgbClr val="7030A0"/>
                </a:solidFill>
              </a:rPr>
              <a:t>           </a:t>
            </a:r>
            <a:r>
              <a:rPr lang="en-US" altLang="zh-CN" sz="1600" b="1" dirty="0">
                <a:solidFill>
                  <a:srgbClr val="0070C0"/>
                </a:solidFill>
              </a:rPr>
              <a:t>if  (</a:t>
            </a:r>
            <a:r>
              <a:rPr lang="zh-CN" altLang="en-US" sz="1600" b="1" dirty="0">
                <a:solidFill>
                  <a:srgbClr val="0070C0"/>
                </a:solidFill>
              </a:rPr>
              <a:t>表达式</a:t>
            </a:r>
            <a:r>
              <a:rPr lang="en-US" altLang="zh-CN" sz="1600" b="1" dirty="0">
                <a:solidFill>
                  <a:srgbClr val="0070C0"/>
                </a:solidFill>
              </a:rPr>
              <a:t>2)</a:t>
            </a:r>
          </a:p>
          <a:p>
            <a:pPr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dirty="0">
                <a:solidFill>
                  <a:srgbClr val="0303DF"/>
                </a:solidFill>
              </a:rPr>
              <a:t>               {</a:t>
            </a:r>
            <a:r>
              <a:rPr lang="zh-CN" altLang="en-US" sz="1600" dirty="0">
                <a:solidFill>
                  <a:srgbClr val="0303DF"/>
                </a:solidFill>
              </a:rPr>
              <a:t>语句块</a:t>
            </a:r>
            <a:r>
              <a:rPr lang="en-US" altLang="zh-CN" sz="1600" dirty="0">
                <a:solidFill>
                  <a:srgbClr val="0303DF"/>
                </a:solidFill>
              </a:rPr>
              <a:t>2;}</a:t>
            </a:r>
          </a:p>
          <a:p>
            <a:pPr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dirty="0">
                <a:solidFill>
                  <a:srgbClr val="C00000"/>
                </a:solidFill>
              </a:rPr>
              <a:t>     }</a:t>
            </a:r>
          </a:p>
          <a:p>
            <a:pPr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dirty="0">
                <a:solidFill>
                  <a:srgbClr val="080808"/>
                </a:solidFill>
              </a:rPr>
              <a:t>     </a:t>
            </a:r>
            <a:r>
              <a:rPr lang="en-US" altLang="zh-CN" sz="1600" b="1" dirty="0">
                <a:solidFill>
                  <a:srgbClr val="7030A0"/>
                </a:solidFill>
              </a:rPr>
              <a:t>else</a:t>
            </a:r>
          </a:p>
          <a:p>
            <a:pPr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dirty="0">
                <a:solidFill>
                  <a:srgbClr val="0303DF"/>
                </a:solidFill>
              </a:rPr>
              <a:t>           {</a:t>
            </a:r>
            <a:r>
              <a:rPr lang="zh-CN" altLang="en-US" sz="1600" dirty="0">
                <a:solidFill>
                  <a:srgbClr val="0303DF"/>
                </a:solidFill>
              </a:rPr>
              <a:t>语句块</a:t>
            </a:r>
            <a:r>
              <a:rPr lang="en-US" altLang="zh-CN" sz="1600" dirty="0">
                <a:solidFill>
                  <a:srgbClr val="0303DF"/>
                </a:solidFill>
              </a:rPr>
              <a:t>3;}</a:t>
            </a:r>
            <a:endParaRPr lang="zh-CN" altLang="en-US" sz="1600" dirty="0">
              <a:solidFill>
                <a:srgbClr val="C00000"/>
              </a:solidFill>
            </a:endParaRPr>
          </a:p>
          <a:p>
            <a:pPr>
              <a:spcBef>
                <a:spcPts val="600"/>
              </a:spcBef>
            </a:pPr>
            <a:endParaRPr lang="zh-CN" altLang="en-US" sz="16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1630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021DD51-05E8-446F-B6AE-EBC8137D7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if </a:t>
            </a:r>
            <a:r>
              <a:rPr lang="zh-CN" altLang="en-US" dirty="0"/>
              <a:t>语句嵌套例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AF39BAA-27C5-42CB-BBBF-83816FF4560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85775" y="993746"/>
                <a:ext cx="8089900" cy="1374085"/>
              </a:xfrm>
            </p:spPr>
            <p:txBody>
              <a:bodyPr/>
              <a:lstStyle/>
              <a:p>
                <a:pPr marL="342900" indent="-342900">
                  <a:buFont typeface="Wingdings" panose="05000000000000000000" pitchFamily="2" charset="2"/>
                  <a:buChar char="l"/>
                </a:pPr>
                <a:r>
                  <a:rPr lang="zh-CN" altLang="en-US" sz="2000" dirty="0"/>
                  <a:t>输入整数</a:t>
                </a:r>
                <a:r>
                  <a:rPr lang="en-US" altLang="zh-CN" sz="2000" dirty="0"/>
                  <a:t>x</a:t>
                </a:r>
                <a:r>
                  <a:rPr lang="zh-CN" altLang="en-US" sz="2000" dirty="0"/>
                  <a:t>，输出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zh-CN" altLang="en-US" sz="2000" dirty="0"/>
                  <a:t>。其中</a:t>
                </a:r>
                <a14:m>
                  <m:oMath xmlns:m="http://schemas.openxmlformats.org/officeDocument/2006/math">
                    <m:r>
                      <a:rPr lang="en-US" altLang="zh-CN" sz="16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16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16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altLang="zh-CN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sz="16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zh-CN" altLang="en-US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青年，</m:t>
                            </m:r>
                            <m:r>
                              <a:rPr lang="en-US" altLang="zh-CN" sz="16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                       </m:t>
                            </m:r>
                            <m:r>
                              <a:rPr lang="en-US" altLang="zh-CN" sz="16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sz="16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≤44</m:t>
                            </m:r>
                          </m:e>
                          <m:e>
                            <m:r>
                              <a:rPr lang="zh-CN" altLang="en-US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中年</m:t>
                            </m:r>
                            <m:r>
                              <a:rPr lang="zh-CN" altLang="en-US" sz="16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，</m:t>
                            </m:r>
                            <m:r>
                              <a:rPr lang="en-US" altLang="zh-CN" sz="16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             45</m:t>
                            </m:r>
                            <m:r>
                              <a:rPr lang="en-US" altLang="zh-CN" sz="16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en-US" altLang="zh-CN" sz="16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sz="16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≤59</m:t>
                            </m:r>
                          </m:e>
                          <m:e>
                            <m:r>
                              <a:rPr lang="zh-CN" altLang="en-US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年轻</m:t>
                            </m:r>
                            <m:r>
                              <a:rPr lang="zh-CN" altLang="en-US" sz="16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老年</m:t>
                            </m:r>
                            <m:r>
                              <a:rPr lang="zh-CN" altLang="en-US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，</m:t>
                            </m:r>
                            <m:r>
                              <a:rPr lang="en-US" altLang="zh-CN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      </m:t>
                            </m:r>
                            <m:r>
                              <a:rPr lang="en-US" altLang="zh-CN" sz="16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60</m:t>
                            </m:r>
                            <m:r>
                              <a:rPr lang="en-US" altLang="zh-CN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en-US" altLang="zh-CN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en-US" altLang="zh-CN" sz="16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74</m:t>
                            </m:r>
                          </m:e>
                          <m:e>
                            <m:r>
                              <a:rPr lang="zh-CN" altLang="en-US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老年</m:t>
                            </m:r>
                            <m:r>
                              <a:rPr lang="zh-CN" altLang="en-US" sz="16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，</m:t>
                            </m:r>
                            <m:r>
                              <a:rPr lang="en-US" altLang="zh-CN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    </m:t>
                            </m:r>
                            <m:r>
                              <a:rPr lang="en-US" altLang="zh-CN" sz="16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      </m:t>
                            </m:r>
                            <m:r>
                              <a:rPr lang="en-US" altLang="zh-CN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    </m:t>
                            </m:r>
                            <m:r>
                              <a:rPr lang="en-US" altLang="zh-CN" sz="16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75</m:t>
                            </m:r>
                            <m:r>
                              <a:rPr lang="en-US" altLang="zh-CN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en-US" altLang="zh-CN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en-US" altLang="zh-CN" sz="16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89</m:t>
                            </m:r>
                          </m:e>
                          <m:e>
                            <m:r>
                              <a:rPr lang="zh-CN" altLang="en-US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长寿</m:t>
                            </m:r>
                            <m:r>
                              <a:rPr lang="zh-CN" altLang="en-US" sz="16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老人，</m:t>
                            </m:r>
                            <m:r>
                              <a:rPr lang="en-US" altLang="zh-CN" sz="16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         </m:t>
                            </m:r>
                            <m:r>
                              <a:rPr lang="en-US" altLang="zh-CN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     </m:t>
                            </m:r>
                            <m:r>
                              <a:rPr lang="en-US" altLang="zh-CN" sz="16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90</m:t>
                            </m:r>
                            <m:r>
                              <a:rPr lang="en-US" altLang="zh-CN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en-US" altLang="zh-CN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eqArr>
                      </m:e>
                    </m:d>
                  </m:oMath>
                </a14:m>
                <a:endParaRPr lang="en-US" altLang="zh-CN" sz="1600" dirty="0"/>
              </a:p>
              <a:p>
                <a:pPr marL="342900" indent="-342900">
                  <a:buFont typeface="Wingdings" panose="05000000000000000000" pitchFamily="2" charset="2"/>
                  <a:buChar char="l"/>
                </a:pPr>
                <a:endParaRPr lang="en-US" altLang="zh-CN" sz="2000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AF39BAA-27C5-42CB-BBBF-83816FF456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85775" y="993746"/>
                <a:ext cx="8089900" cy="1374085"/>
              </a:xfrm>
              <a:blipFill>
                <a:blip r:embed="rId2"/>
                <a:stretch>
                  <a:fillRect t="-1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内容占位符 2">
            <a:extLst>
              <a:ext uri="{FF2B5EF4-FFF2-40B4-BE49-F238E27FC236}">
                <a16:creationId xmlns:a16="http://schemas.microsoft.com/office/drawing/2014/main" id="{C06A7D06-F3A4-4574-992A-42F89C223B5A}"/>
              </a:ext>
            </a:extLst>
          </p:cNvPr>
          <p:cNvSpPr txBox="1">
            <a:spLocks/>
          </p:cNvSpPr>
          <p:nvPr/>
        </p:nvSpPr>
        <p:spPr bwMode="auto">
          <a:xfrm>
            <a:off x="485775" y="2257170"/>
            <a:ext cx="3861062" cy="361161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l" defTabSz="685800" rtl="0" fontAlgn="base">
              <a:lnSpc>
                <a:spcPct val="90000"/>
              </a:lnSpc>
              <a:spcBef>
                <a:spcPts val="135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anose="05020102010507070707" pitchFamily="18" charset="2"/>
              <a:buChar char=""/>
              <a:defRPr sz="2400" kern="1200">
                <a:solidFill>
                  <a:srgbClr val="1A93C8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1pPr>
            <a:lvl2pPr marL="628650" indent="-342900" algn="l" defTabSz="685800" rtl="0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SzPct val="80000"/>
              <a:buFont typeface="Wingdings" panose="05000000000000000000" pitchFamily="2" charset="2"/>
              <a:buChar char="ü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2pPr>
            <a:lvl3pPr marL="857250" indent="-17145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Calibri" panose="020F0502020204030204" pitchFamily="34" charset="0"/>
              <a:buChar char="•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3pPr>
            <a:lvl4pPr marL="1200150" indent="-17145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Calibri" panose="020F0502020204030204" pitchFamily="34" charset="0"/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4pPr>
            <a:lvl5pPr marL="1543050" indent="-17145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Calibri" panose="020F0502020204030204" pitchFamily="34" charset="0"/>
              <a:buChar char="•"/>
              <a:defRPr sz="1300" kern="1200">
                <a:solidFill>
                  <a:srgbClr val="7F7F7F"/>
                </a:solidFill>
                <a:latin typeface="+mn-lt"/>
                <a:ea typeface="幼圆" panose="02010509060101010101" pitchFamily="49" charset="-122"/>
                <a:cs typeface="+mn-cs"/>
                <a:sym typeface="宋体" panose="02010600030101010101" pitchFamily="2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dirty="0"/>
              <a:t>参考代码片段</a:t>
            </a:r>
            <a:endParaRPr lang="en-US" altLang="zh-CN" sz="2000" dirty="0"/>
          </a:p>
          <a:p>
            <a:pPr marL="3429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dirty="0" smtClean="0">
                <a:solidFill>
                  <a:srgbClr val="000000"/>
                </a:solidFill>
              </a:rPr>
              <a:t>#include &lt;</a:t>
            </a:r>
            <a:r>
              <a:rPr lang="en-US" altLang="zh-CN" sz="1600" dirty="0" err="1" smtClean="0">
                <a:solidFill>
                  <a:srgbClr val="000000"/>
                </a:solidFill>
              </a:rPr>
              <a:t>stdio.h</a:t>
            </a:r>
            <a:r>
              <a:rPr lang="en-US" altLang="zh-CN" sz="1600" dirty="0" smtClean="0">
                <a:solidFill>
                  <a:srgbClr val="000000"/>
                </a:solidFill>
              </a:rPr>
              <a:t>&gt;</a:t>
            </a:r>
          </a:p>
          <a:p>
            <a:pPr marL="3429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dirty="0" smtClean="0">
                <a:solidFill>
                  <a:srgbClr val="000000"/>
                </a:solidFill>
              </a:rPr>
              <a:t>#include &lt;</a:t>
            </a:r>
            <a:r>
              <a:rPr lang="en-US" altLang="zh-CN" sz="1600" dirty="0" err="1" smtClean="0">
                <a:solidFill>
                  <a:srgbClr val="000000"/>
                </a:solidFill>
              </a:rPr>
              <a:t>string.h</a:t>
            </a:r>
            <a:r>
              <a:rPr lang="en-US" altLang="zh-CN" sz="1600" dirty="0" smtClean="0">
                <a:solidFill>
                  <a:srgbClr val="000000"/>
                </a:solidFill>
              </a:rPr>
              <a:t>&gt;  </a:t>
            </a:r>
            <a:r>
              <a:rPr lang="en-US" altLang="zh-CN" sz="1600" b="1" dirty="0" smtClean="0">
                <a:solidFill>
                  <a:srgbClr val="0000CC"/>
                </a:solidFill>
              </a:rPr>
              <a:t>//</a:t>
            </a:r>
            <a:r>
              <a:rPr lang="en-US" altLang="zh-CN" sz="1600" b="1" dirty="0" err="1" smtClean="0">
                <a:solidFill>
                  <a:srgbClr val="0000CC"/>
                </a:solidFill>
              </a:rPr>
              <a:t>strcpy</a:t>
            </a:r>
            <a:r>
              <a:rPr lang="en-US" altLang="zh-CN" sz="1600" b="1" dirty="0" smtClean="0">
                <a:solidFill>
                  <a:srgbClr val="0000CC"/>
                </a:solidFill>
              </a:rPr>
              <a:t>(</a:t>
            </a:r>
            <a:r>
              <a:rPr lang="en-US" altLang="zh-CN" sz="1600" b="1" dirty="0" err="1" smtClean="0">
                <a:solidFill>
                  <a:srgbClr val="0000CC"/>
                </a:solidFill>
              </a:rPr>
              <a:t>a,b</a:t>
            </a:r>
            <a:r>
              <a:rPr lang="en-US" altLang="zh-CN" sz="1600" b="1" dirty="0" smtClean="0">
                <a:solidFill>
                  <a:srgbClr val="0000CC"/>
                </a:solidFill>
              </a:rPr>
              <a:t>), </a:t>
            </a:r>
            <a:r>
              <a:rPr lang="en-US" altLang="zh-CN" sz="1600" b="1" dirty="0" err="1" smtClean="0">
                <a:solidFill>
                  <a:srgbClr val="0000CC"/>
                </a:solidFill>
              </a:rPr>
              <a:t>b</a:t>
            </a:r>
            <a:r>
              <a:rPr lang="en-US" altLang="zh-CN" sz="1600" b="1" dirty="0" err="1" smtClean="0">
                <a:solidFill>
                  <a:srgbClr val="0000CC"/>
                </a:solidFill>
                <a:sym typeface="Wingdings" panose="05000000000000000000" pitchFamily="2" charset="2"/>
              </a:rPr>
              <a:t>a</a:t>
            </a:r>
            <a:endParaRPr lang="en-US" altLang="zh-CN" sz="1600" b="1" dirty="0" smtClean="0">
              <a:solidFill>
                <a:srgbClr val="0000CC"/>
              </a:solidFill>
            </a:endParaRPr>
          </a:p>
          <a:p>
            <a:pPr marL="342900">
              <a:lnSpc>
                <a:spcPct val="100000"/>
              </a:lnSpc>
              <a:spcBef>
                <a:spcPts val="0"/>
              </a:spcBef>
              <a:buNone/>
            </a:pPr>
            <a:endParaRPr lang="en-US" altLang="zh-CN" sz="1600" dirty="0" smtClean="0">
              <a:solidFill>
                <a:srgbClr val="000000"/>
              </a:solidFill>
            </a:endParaRPr>
          </a:p>
          <a:p>
            <a:pPr marL="3429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dirty="0" smtClean="0">
                <a:solidFill>
                  <a:srgbClr val="000000"/>
                </a:solidFill>
              </a:rPr>
              <a:t>short age; </a:t>
            </a:r>
            <a:r>
              <a:rPr lang="en-US" altLang="zh-CN" sz="1600" dirty="0">
                <a:solidFill>
                  <a:srgbClr val="000000"/>
                </a:solidFill>
              </a:rPr>
              <a:t>char str[10];	</a:t>
            </a:r>
          </a:p>
          <a:p>
            <a:pPr marL="3429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dirty="0" err="1">
                <a:solidFill>
                  <a:srgbClr val="000000"/>
                </a:solidFill>
              </a:rPr>
              <a:t>scanf</a:t>
            </a:r>
            <a:r>
              <a:rPr lang="en-US" altLang="zh-CN" sz="1600" dirty="0">
                <a:solidFill>
                  <a:srgbClr val="000000"/>
                </a:solidFill>
              </a:rPr>
              <a:t>("%</a:t>
            </a:r>
            <a:r>
              <a:rPr lang="en-US" altLang="zh-CN" sz="1600" dirty="0" err="1">
                <a:solidFill>
                  <a:srgbClr val="000000"/>
                </a:solidFill>
              </a:rPr>
              <a:t>hd</a:t>
            </a:r>
            <a:r>
              <a:rPr lang="en-US" altLang="zh-CN" sz="1600" dirty="0">
                <a:solidFill>
                  <a:srgbClr val="000000"/>
                </a:solidFill>
              </a:rPr>
              <a:t>",&amp; age);</a:t>
            </a:r>
          </a:p>
          <a:p>
            <a:pPr marL="3429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dirty="0">
                <a:solidFill>
                  <a:srgbClr val="FF0000"/>
                </a:solidFill>
              </a:rPr>
              <a:t>if (age </a:t>
            </a:r>
            <a:r>
              <a:rPr lang="en-US" altLang="zh-CN" sz="1600" dirty="0" smtClean="0">
                <a:solidFill>
                  <a:srgbClr val="FF0000"/>
                </a:solidFill>
              </a:rPr>
              <a:t>&lt;=</a:t>
            </a:r>
            <a:r>
              <a:rPr lang="en-US" altLang="zh-CN" sz="1600" dirty="0">
                <a:solidFill>
                  <a:srgbClr val="FF0000"/>
                </a:solidFill>
              </a:rPr>
              <a:t>44) </a:t>
            </a:r>
          </a:p>
          <a:p>
            <a:pPr marL="3429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dirty="0">
                <a:solidFill>
                  <a:srgbClr val="000000"/>
                </a:solidFill>
              </a:rPr>
              <a:t>       </a:t>
            </a:r>
            <a:r>
              <a:rPr lang="en-US" altLang="zh-CN" sz="1600" dirty="0" err="1">
                <a:solidFill>
                  <a:srgbClr val="000000"/>
                </a:solidFill>
              </a:rPr>
              <a:t>strcpy</a:t>
            </a:r>
            <a:r>
              <a:rPr lang="en-US" altLang="zh-CN" sz="1600" dirty="0">
                <a:solidFill>
                  <a:srgbClr val="000000"/>
                </a:solidFill>
              </a:rPr>
              <a:t>(str, "</a:t>
            </a:r>
            <a:r>
              <a:rPr lang="zh-CN" altLang="en-US" sz="1600" dirty="0">
                <a:solidFill>
                  <a:srgbClr val="000000"/>
                </a:solidFill>
              </a:rPr>
              <a:t>青年</a:t>
            </a:r>
            <a:r>
              <a:rPr lang="en-US" altLang="zh-CN" sz="1600" dirty="0">
                <a:solidFill>
                  <a:srgbClr val="000000"/>
                </a:solidFill>
              </a:rPr>
              <a:t>");  //</a:t>
            </a:r>
            <a:r>
              <a:rPr lang="en-US" altLang="zh-CN" sz="1600" b="1" dirty="0" err="1">
                <a:solidFill>
                  <a:srgbClr val="0000CC"/>
                </a:solidFill>
              </a:rPr>
              <a:t>string.h</a:t>
            </a:r>
            <a:endParaRPr lang="en-US" altLang="zh-CN" sz="1600" b="1" dirty="0">
              <a:solidFill>
                <a:srgbClr val="0000CC"/>
              </a:solidFill>
            </a:endParaRPr>
          </a:p>
          <a:p>
            <a:pPr marL="3429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dirty="0">
                <a:solidFill>
                  <a:srgbClr val="FF0000"/>
                </a:solidFill>
              </a:rPr>
              <a:t>if </a:t>
            </a:r>
            <a:r>
              <a:rPr lang="en-US" altLang="zh-CN" sz="1600" dirty="0" smtClean="0">
                <a:solidFill>
                  <a:srgbClr val="FF0000"/>
                </a:solidFill>
              </a:rPr>
              <a:t>(</a:t>
            </a:r>
            <a:r>
              <a:rPr lang="en-US" altLang="zh-CN" sz="1600" dirty="0">
                <a:solidFill>
                  <a:srgbClr val="FF0000"/>
                </a:solidFill>
              </a:rPr>
              <a:t>age </a:t>
            </a:r>
            <a:r>
              <a:rPr lang="en-US" altLang="zh-CN" sz="1600" dirty="0" smtClean="0">
                <a:solidFill>
                  <a:srgbClr val="FF0000"/>
                </a:solidFill>
              </a:rPr>
              <a:t>&gt;=</a:t>
            </a:r>
            <a:r>
              <a:rPr lang="en-US" altLang="zh-CN" sz="1600" dirty="0">
                <a:solidFill>
                  <a:srgbClr val="FF0000"/>
                </a:solidFill>
              </a:rPr>
              <a:t>45)         </a:t>
            </a:r>
            <a:endParaRPr lang="en-US" altLang="zh-CN" sz="1600" dirty="0" smtClean="0">
              <a:solidFill>
                <a:srgbClr val="FF0000"/>
              </a:solidFill>
            </a:endParaRPr>
          </a:p>
          <a:p>
            <a:pPr marL="3429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dirty="0" smtClean="0">
                <a:solidFill>
                  <a:srgbClr val="FF0000"/>
                </a:solidFill>
              </a:rPr>
              <a:t>  </a:t>
            </a:r>
            <a:r>
              <a:rPr lang="en-US" altLang="zh-CN" sz="1600" dirty="0">
                <a:solidFill>
                  <a:srgbClr val="FF0000"/>
                </a:solidFill>
              </a:rPr>
              <a:t>if </a:t>
            </a:r>
            <a:r>
              <a:rPr lang="en-US" altLang="zh-CN" sz="1600" dirty="0" smtClean="0">
                <a:solidFill>
                  <a:srgbClr val="FF0000"/>
                </a:solidFill>
              </a:rPr>
              <a:t>(</a:t>
            </a:r>
            <a:r>
              <a:rPr lang="en-US" altLang="zh-CN" sz="1600" dirty="0">
                <a:solidFill>
                  <a:srgbClr val="FF0000"/>
                </a:solidFill>
              </a:rPr>
              <a:t>age </a:t>
            </a:r>
            <a:r>
              <a:rPr lang="en-US" altLang="zh-CN" sz="1600" dirty="0" smtClean="0">
                <a:solidFill>
                  <a:srgbClr val="FF0000"/>
                </a:solidFill>
              </a:rPr>
              <a:t>&lt;=</a:t>
            </a:r>
            <a:r>
              <a:rPr lang="en-US" altLang="zh-CN" sz="1600" dirty="0">
                <a:solidFill>
                  <a:srgbClr val="FF0000"/>
                </a:solidFill>
              </a:rPr>
              <a:t>59)    </a:t>
            </a:r>
            <a:endParaRPr lang="en-US" altLang="zh-CN" sz="1600" b="1" dirty="0">
              <a:solidFill>
                <a:srgbClr val="FF0000"/>
              </a:solidFill>
            </a:endParaRPr>
          </a:p>
          <a:p>
            <a:pPr marL="3429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dirty="0">
                <a:solidFill>
                  <a:srgbClr val="000000"/>
                </a:solidFill>
              </a:rPr>
              <a:t>          </a:t>
            </a:r>
            <a:r>
              <a:rPr lang="en-US" altLang="zh-CN" sz="1600" dirty="0" err="1">
                <a:solidFill>
                  <a:srgbClr val="000000"/>
                </a:solidFill>
              </a:rPr>
              <a:t>strcpy</a:t>
            </a:r>
            <a:r>
              <a:rPr lang="en-US" altLang="zh-CN" sz="1600" dirty="0">
                <a:solidFill>
                  <a:srgbClr val="000000"/>
                </a:solidFill>
              </a:rPr>
              <a:t>(str, "</a:t>
            </a:r>
            <a:r>
              <a:rPr lang="zh-CN" altLang="en-US" sz="1600" dirty="0">
                <a:solidFill>
                  <a:srgbClr val="000000"/>
                </a:solidFill>
              </a:rPr>
              <a:t>中年</a:t>
            </a:r>
            <a:r>
              <a:rPr lang="en-US" altLang="zh-CN" sz="1600" dirty="0">
                <a:solidFill>
                  <a:srgbClr val="000000"/>
                </a:solidFill>
              </a:rPr>
              <a:t>");</a:t>
            </a:r>
          </a:p>
          <a:p>
            <a:pPr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dirty="0" smtClean="0">
                <a:solidFill>
                  <a:srgbClr val="FF0000"/>
                </a:solidFill>
                <a:sym typeface="宋体" panose="02010600030101010101" pitchFamily="2" charset="-122"/>
              </a:rPr>
              <a:t>      if (</a:t>
            </a:r>
            <a:r>
              <a:rPr lang="en-US" altLang="zh-CN" sz="1600" dirty="0">
                <a:solidFill>
                  <a:srgbClr val="FF0000"/>
                </a:solidFill>
              </a:rPr>
              <a:t>age </a:t>
            </a:r>
            <a:r>
              <a:rPr lang="en-US" altLang="zh-CN" sz="1600" dirty="0" smtClean="0">
                <a:solidFill>
                  <a:srgbClr val="FF0000"/>
                </a:solidFill>
                <a:sym typeface="宋体" panose="02010600030101010101" pitchFamily="2" charset="-122"/>
              </a:rPr>
              <a:t>&gt;=</a:t>
            </a:r>
            <a:r>
              <a:rPr lang="en-US" altLang="zh-CN" sz="1600" dirty="0">
                <a:solidFill>
                  <a:srgbClr val="FF0000"/>
                </a:solidFill>
                <a:sym typeface="宋体" panose="02010600030101010101" pitchFamily="2" charset="-122"/>
              </a:rPr>
              <a:t>60)</a:t>
            </a:r>
          </a:p>
          <a:p>
            <a:pPr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dirty="0">
                <a:solidFill>
                  <a:srgbClr val="FF0000"/>
                </a:solidFill>
              </a:rPr>
              <a:t>      </a:t>
            </a:r>
            <a:r>
              <a:rPr lang="en-US" altLang="zh-CN" sz="1600" dirty="0" smtClean="0">
                <a:solidFill>
                  <a:srgbClr val="FF0000"/>
                </a:solidFill>
              </a:rPr>
              <a:t>   if (</a:t>
            </a:r>
            <a:r>
              <a:rPr lang="en-US" altLang="zh-CN" sz="1600" dirty="0">
                <a:solidFill>
                  <a:srgbClr val="FF0000"/>
                </a:solidFill>
              </a:rPr>
              <a:t>age </a:t>
            </a:r>
            <a:r>
              <a:rPr lang="en-US" altLang="zh-CN" sz="1600" dirty="0" smtClean="0">
                <a:solidFill>
                  <a:srgbClr val="FF0000"/>
                </a:solidFill>
              </a:rPr>
              <a:t>&lt;=</a:t>
            </a:r>
            <a:r>
              <a:rPr lang="en-US" altLang="zh-CN" sz="1600" dirty="0">
                <a:solidFill>
                  <a:srgbClr val="FF0000"/>
                </a:solidFill>
              </a:rPr>
              <a:t>74)</a:t>
            </a:r>
          </a:p>
          <a:p>
            <a:pPr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dirty="0">
                <a:solidFill>
                  <a:srgbClr val="000000"/>
                </a:solidFill>
              </a:rPr>
              <a:t>             </a:t>
            </a:r>
            <a:r>
              <a:rPr lang="en-US" altLang="zh-CN" sz="1600" dirty="0" err="1">
                <a:solidFill>
                  <a:srgbClr val="000000"/>
                </a:solidFill>
              </a:rPr>
              <a:t>strcpy</a:t>
            </a:r>
            <a:r>
              <a:rPr lang="en-US" altLang="zh-CN" sz="1600" dirty="0">
                <a:solidFill>
                  <a:srgbClr val="000000"/>
                </a:solidFill>
              </a:rPr>
              <a:t>(</a:t>
            </a:r>
            <a:r>
              <a:rPr lang="en-US" altLang="zh-CN" sz="1600" dirty="0" err="1">
                <a:solidFill>
                  <a:srgbClr val="000000"/>
                </a:solidFill>
              </a:rPr>
              <a:t>str</a:t>
            </a:r>
            <a:r>
              <a:rPr lang="en-US" altLang="zh-CN" sz="1600" dirty="0">
                <a:solidFill>
                  <a:srgbClr val="000000"/>
                </a:solidFill>
              </a:rPr>
              <a:t>, "</a:t>
            </a:r>
            <a:r>
              <a:rPr lang="zh-CN" altLang="en-US" sz="1600" dirty="0">
                <a:solidFill>
                  <a:srgbClr val="000000"/>
                </a:solidFill>
              </a:rPr>
              <a:t>年轻老年</a:t>
            </a:r>
            <a:r>
              <a:rPr lang="en-US" altLang="zh-CN" sz="1600" dirty="0">
                <a:solidFill>
                  <a:srgbClr val="000000"/>
                </a:solidFill>
              </a:rPr>
              <a:t>");</a:t>
            </a:r>
          </a:p>
          <a:p>
            <a:pPr lvl="1" indent="0">
              <a:lnSpc>
                <a:spcPct val="100000"/>
              </a:lnSpc>
              <a:buNone/>
            </a:pPr>
            <a:endParaRPr lang="en-US" altLang="zh-CN" sz="1600" dirty="0"/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C472CAEE-2976-4171-A55F-0E81776CED31}"/>
              </a:ext>
            </a:extLst>
          </p:cNvPr>
          <p:cNvSpPr txBox="1">
            <a:spLocks/>
          </p:cNvSpPr>
          <p:nvPr/>
        </p:nvSpPr>
        <p:spPr bwMode="auto">
          <a:xfrm>
            <a:off x="4773729" y="2257170"/>
            <a:ext cx="3457604" cy="3553426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l" defTabSz="685800" rtl="0" fontAlgn="base">
              <a:lnSpc>
                <a:spcPct val="90000"/>
              </a:lnSpc>
              <a:spcBef>
                <a:spcPts val="135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anose="05020102010507070707" pitchFamily="18" charset="2"/>
              <a:buChar char=""/>
              <a:defRPr sz="2400" kern="1200">
                <a:solidFill>
                  <a:srgbClr val="1A93C8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1pPr>
            <a:lvl2pPr marL="628650" indent="-342900" algn="l" defTabSz="685800" rtl="0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SzPct val="80000"/>
              <a:buFont typeface="Wingdings" panose="05000000000000000000" pitchFamily="2" charset="2"/>
              <a:buChar char="ü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2pPr>
            <a:lvl3pPr marL="857250" indent="-17145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Calibri" panose="020F0502020204030204" pitchFamily="34" charset="0"/>
              <a:buChar char="•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3pPr>
            <a:lvl4pPr marL="1200150" indent="-17145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Calibri" panose="020F0502020204030204" pitchFamily="34" charset="0"/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4pPr>
            <a:lvl5pPr marL="1543050" indent="-17145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Calibri" panose="020F0502020204030204" pitchFamily="34" charset="0"/>
              <a:buChar char="•"/>
              <a:defRPr sz="1300" kern="1200">
                <a:solidFill>
                  <a:srgbClr val="7F7F7F"/>
                </a:solidFill>
                <a:latin typeface="+mn-lt"/>
                <a:ea typeface="幼圆" panose="02010509060101010101" pitchFamily="49" charset="-122"/>
                <a:cs typeface="+mn-cs"/>
                <a:sym typeface="宋体" panose="02010600030101010101" pitchFamily="2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dirty="0" smtClean="0">
                <a:solidFill>
                  <a:srgbClr val="FF0000"/>
                </a:solidFill>
              </a:rPr>
              <a:t>if (</a:t>
            </a:r>
            <a:r>
              <a:rPr lang="en-US" altLang="zh-CN" sz="1600" dirty="0">
                <a:solidFill>
                  <a:srgbClr val="FF0000"/>
                </a:solidFill>
              </a:rPr>
              <a:t>age </a:t>
            </a:r>
            <a:r>
              <a:rPr lang="en-US" altLang="zh-CN" sz="1600" dirty="0" smtClean="0">
                <a:solidFill>
                  <a:srgbClr val="FF0000"/>
                </a:solidFill>
              </a:rPr>
              <a:t>&gt;=</a:t>
            </a:r>
            <a:r>
              <a:rPr lang="en-US" altLang="zh-CN" sz="1600" dirty="0">
                <a:solidFill>
                  <a:srgbClr val="FF0000"/>
                </a:solidFill>
              </a:rPr>
              <a:t>75)</a:t>
            </a:r>
          </a:p>
          <a:p>
            <a:pPr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dirty="0">
                <a:solidFill>
                  <a:srgbClr val="FF0000"/>
                </a:solidFill>
              </a:rPr>
              <a:t>       if </a:t>
            </a:r>
            <a:r>
              <a:rPr lang="en-US" altLang="zh-CN" sz="1600" dirty="0" smtClean="0">
                <a:solidFill>
                  <a:srgbClr val="FF0000"/>
                </a:solidFill>
              </a:rPr>
              <a:t>(</a:t>
            </a:r>
            <a:r>
              <a:rPr lang="en-US" altLang="zh-CN" sz="1600" dirty="0">
                <a:solidFill>
                  <a:srgbClr val="FF0000"/>
                </a:solidFill>
              </a:rPr>
              <a:t>age </a:t>
            </a:r>
            <a:r>
              <a:rPr lang="en-US" altLang="zh-CN" sz="1600" dirty="0" smtClean="0">
                <a:solidFill>
                  <a:srgbClr val="FF0000"/>
                </a:solidFill>
              </a:rPr>
              <a:t>&lt;=</a:t>
            </a:r>
            <a:r>
              <a:rPr lang="en-US" altLang="zh-CN" sz="1600" dirty="0">
                <a:solidFill>
                  <a:srgbClr val="FF0000"/>
                </a:solidFill>
              </a:rPr>
              <a:t>89)</a:t>
            </a:r>
          </a:p>
          <a:p>
            <a:pPr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dirty="0">
                <a:solidFill>
                  <a:srgbClr val="000000"/>
                </a:solidFill>
              </a:rPr>
              <a:t>            </a:t>
            </a:r>
            <a:r>
              <a:rPr lang="en-US" altLang="zh-CN" sz="1600" dirty="0" err="1">
                <a:solidFill>
                  <a:srgbClr val="000000"/>
                </a:solidFill>
              </a:rPr>
              <a:t>strcpy</a:t>
            </a:r>
            <a:r>
              <a:rPr lang="en-US" altLang="zh-CN" sz="1600" dirty="0">
                <a:solidFill>
                  <a:srgbClr val="000000"/>
                </a:solidFill>
              </a:rPr>
              <a:t>(str, "</a:t>
            </a:r>
            <a:r>
              <a:rPr lang="zh-CN" altLang="en-US" sz="1600" dirty="0">
                <a:solidFill>
                  <a:srgbClr val="000000"/>
                </a:solidFill>
              </a:rPr>
              <a:t>老年</a:t>
            </a:r>
            <a:r>
              <a:rPr lang="en-US" altLang="zh-CN" sz="1600" dirty="0">
                <a:solidFill>
                  <a:srgbClr val="000000"/>
                </a:solidFill>
              </a:rPr>
              <a:t>"); </a:t>
            </a:r>
          </a:p>
          <a:p>
            <a:pPr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dirty="0" smtClean="0">
                <a:solidFill>
                  <a:srgbClr val="FF0000"/>
                </a:solidFill>
              </a:rPr>
              <a:t>if (</a:t>
            </a:r>
            <a:r>
              <a:rPr lang="en-US" altLang="zh-CN" sz="1600" dirty="0">
                <a:solidFill>
                  <a:srgbClr val="FF0000"/>
                </a:solidFill>
              </a:rPr>
              <a:t>age </a:t>
            </a:r>
            <a:r>
              <a:rPr lang="en-US" altLang="zh-CN" sz="1600" dirty="0" smtClean="0">
                <a:solidFill>
                  <a:srgbClr val="FF0000"/>
                </a:solidFill>
              </a:rPr>
              <a:t>&gt;=</a:t>
            </a:r>
            <a:r>
              <a:rPr lang="en-US" altLang="zh-CN" sz="1600" dirty="0">
                <a:solidFill>
                  <a:srgbClr val="FF0000"/>
                </a:solidFill>
              </a:rPr>
              <a:t>90)</a:t>
            </a:r>
          </a:p>
          <a:p>
            <a:pPr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dirty="0" smtClean="0">
                <a:solidFill>
                  <a:srgbClr val="000000"/>
                </a:solidFill>
              </a:rPr>
              <a:t>           </a:t>
            </a:r>
            <a:r>
              <a:rPr lang="en-US" altLang="zh-CN" sz="1600" dirty="0" err="1">
                <a:solidFill>
                  <a:srgbClr val="000000"/>
                </a:solidFill>
              </a:rPr>
              <a:t>strcpy</a:t>
            </a:r>
            <a:r>
              <a:rPr lang="en-US" altLang="zh-CN" sz="1600" dirty="0">
                <a:solidFill>
                  <a:srgbClr val="000000"/>
                </a:solidFill>
              </a:rPr>
              <a:t>(str, "</a:t>
            </a:r>
            <a:r>
              <a:rPr lang="zh-CN" altLang="en-US" sz="1600" dirty="0">
                <a:solidFill>
                  <a:srgbClr val="000000"/>
                </a:solidFill>
              </a:rPr>
              <a:t>长寿老人</a:t>
            </a:r>
            <a:r>
              <a:rPr lang="en-US" altLang="zh-CN" sz="1600" dirty="0" smtClean="0">
                <a:solidFill>
                  <a:srgbClr val="000000"/>
                </a:solidFill>
              </a:rPr>
              <a:t>");</a:t>
            </a:r>
          </a:p>
          <a:p>
            <a:pPr>
              <a:lnSpc>
                <a:spcPct val="100000"/>
              </a:lnSpc>
              <a:spcBef>
                <a:spcPts val="0"/>
              </a:spcBef>
              <a:buNone/>
            </a:pPr>
            <a:endParaRPr lang="en-US" altLang="zh-CN" sz="1600" dirty="0">
              <a:solidFill>
                <a:srgbClr val="000000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dirty="0" smtClean="0">
                <a:solidFill>
                  <a:srgbClr val="000000"/>
                </a:solidFill>
              </a:rPr>
              <a:t> </a:t>
            </a:r>
            <a:r>
              <a:rPr lang="en-US" altLang="zh-CN" sz="1600" dirty="0" err="1">
                <a:solidFill>
                  <a:srgbClr val="000000"/>
                </a:solidFill>
              </a:rPr>
              <a:t>printf</a:t>
            </a:r>
            <a:r>
              <a:rPr lang="en-US" altLang="zh-CN" sz="1600" dirty="0" smtClean="0">
                <a:solidFill>
                  <a:srgbClr val="000000"/>
                </a:solidFill>
              </a:rPr>
              <a:t>("%</a:t>
            </a:r>
            <a:r>
              <a:rPr lang="en-US" altLang="zh-CN" sz="1600" dirty="0" err="1" smtClean="0">
                <a:solidFill>
                  <a:srgbClr val="000000"/>
                </a:solidFill>
              </a:rPr>
              <a:t>hd</a:t>
            </a:r>
            <a:r>
              <a:rPr lang="en-US" altLang="zh-CN" sz="1600" dirty="0" smtClean="0">
                <a:solidFill>
                  <a:srgbClr val="000000"/>
                </a:solidFill>
              </a:rPr>
              <a:t> </a:t>
            </a:r>
            <a:r>
              <a:rPr lang="en-US" altLang="zh-CN" sz="1600" dirty="0">
                <a:solidFill>
                  <a:srgbClr val="000000"/>
                </a:solidFill>
              </a:rPr>
              <a:t>is %s\n",</a:t>
            </a:r>
            <a:r>
              <a:rPr lang="en-US" altLang="zh-CN" sz="1600" dirty="0" err="1">
                <a:solidFill>
                  <a:srgbClr val="000000"/>
                </a:solidFill>
              </a:rPr>
              <a:t>x,str</a:t>
            </a:r>
            <a:r>
              <a:rPr lang="en-US" altLang="zh-CN" sz="1600" dirty="0" smtClean="0">
                <a:solidFill>
                  <a:srgbClr val="000000"/>
                </a:solidFill>
              </a:rPr>
              <a:t>);</a:t>
            </a:r>
          </a:p>
          <a:p>
            <a:pPr>
              <a:lnSpc>
                <a:spcPct val="100000"/>
              </a:lnSpc>
              <a:spcBef>
                <a:spcPts val="0"/>
              </a:spcBef>
              <a:buNone/>
            </a:pPr>
            <a:endParaRPr lang="en-US" altLang="zh-CN" sz="1600" dirty="0">
              <a:solidFill>
                <a:srgbClr val="000000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b="1" dirty="0" smtClean="0">
                <a:solidFill>
                  <a:srgbClr val="0000CC"/>
                </a:solidFill>
              </a:rPr>
              <a:t>//</a:t>
            </a:r>
            <a:r>
              <a:rPr lang="zh-CN" altLang="en-US" sz="1600" b="1" dirty="0" smtClean="0">
                <a:solidFill>
                  <a:srgbClr val="0000CC"/>
                </a:solidFill>
              </a:rPr>
              <a:t>这里只是演示</a:t>
            </a:r>
            <a:r>
              <a:rPr lang="en-US" altLang="zh-CN" sz="1600" b="1" dirty="0" smtClean="0">
                <a:solidFill>
                  <a:srgbClr val="0000CC"/>
                </a:solidFill>
              </a:rPr>
              <a:t>if</a:t>
            </a:r>
            <a:r>
              <a:rPr lang="zh-CN" altLang="en-US" sz="1600" b="1" dirty="0" smtClean="0">
                <a:solidFill>
                  <a:srgbClr val="0000CC"/>
                </a:solidFill>
              </a:rPr>
              <a:t>语句的嵌套</a:t>
            </a:r>
            <a:endParaRPr lang="en-US" altLang="zh-CN" sz="1600" b="1" dirty="0" smtClean="0">
              <a:solidFill>
                <a:srgbClr val="0000CC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b="1" dirty="0" smtClean="0">
                <a:solidFill>
                  <a:srgbClr val="0000CC"/>
                </a:solidFill>
              </a:rPr>
              <a:t>//</a:t>
            </a:r>
            <a:r>
              <a:rPr lang="zh-CN" altLang="en-US" sz="1600" b="1" dirty="0" smtClean="0">
                <a:solidFill>
                  <a:srgbClr val="7030A0"/>
                </a:solidFill>
              </a:rPr>
              <a:t>可读性很差</a:t>
            </a:r>
            <a:endParaRPr lang="en-US" altLang="zh-CN" sz="1600" b="1" dirty="0" smtClean="0">
              <a:solidFill>
                <a:srgbClr val="7030A0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b="1" dirty="0" smtClean="0">
                <a:solidFill>
                  <a:srgbClr val="0000CC"/>
                </a:solidFill>
              </a:rPr>
              <a:t>//</a:t>
            </a:r>
            <a:r>
              <a:rPr lang="zh-CN" altLang="en-US" sz="1600" b="1" dirty="0" smtClean="0">
                <a:solidFill>
                  <a:srgbClr val="C00000"/>
                </a:solidFill>
              </a:rPr>
              <a:t>编程时应该采用</a:t>
            </a:r>
            <a:r>
              <a:rPr lang="zh-CN" altLang="en-US" sz="1600" b="1" u="sng" dirty="0" smtClean="0">
                <a:solidFill>
                  <a:srgbClr val="006600"/>
                </a:solidFill>
              </a:rPr>
              <a:t>逻辑表达式</a:t>
            </a:r>
            <a:endParaRPr lang="en-US" altLang="zh-CN" sz="1600" b="1" u="sng" dirty="0">
              <a:solidFill>
                <a:srgbClr val="006600"/>
              </a:solidFill>
            </a:endParaRPr>
          </a:p>
          <a:p>
            <a:pPr lvl="1" indent="0">
              <a:lnSpc>
                <a:spcPct val="100000"/>
              </a:lnSpc>
              <a:buNone/>
            </a:pPr>
            <a:endParaRPr lang="en-US" altLang="zh-CN" sz="1600" dirty="0"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7422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021DD51-05E8-446F-B6AE-EBC8137D7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使用逻辑表达式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AF39BAA-27C5-42CB-BBBF-83816FF4560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85775" y="1135062"/>
                <a:ext cx="8089900" cy="2293937"/>
              </a:xfrm>
            </p:spPr>
            <p:txBody>
              <a:bodyPr/>
              <a:lstStyle/>
              <a:p>
                <a:pPr marL="342900" indent="-342900">
                  <a:buFont typeface="Wingdings" panose="05000000000000000000" pitchFamily="2" charset="2"/>
                  <a:buChar char="l"/>
                </a:pPr>
                <a:r>
                  <a:rPr lang="zh-CN" altLang="en-US" sz="2000" dirty="0"/>
                  <a:t>输入整数</a:t>
                </a:r>
                <a:r>
                  <a:rPr lang="en-US" altLang="zh-CN" sz="2000" dirty="0"/>
                  <a:t>x</a:t>
                </a:r>
                <a:r>
                  <a:rPr lang="zh-CN" altLang="en-US" sz="2000" dirty="0"/>
                  <a:t>，输出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zh-CN" altLang="en-US" sz="2000" dirty="0"/>
                  <a:t>。其中</a:t>
                </a:r>
                <a14:m>
                  <m:oMath xmlns:m="http://schemas.openxmlformats.org/officeDocument/2006/math">
                    <m:r>
                      <a:rPr lang="en-US" altLang="zh-CN" sz="16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16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16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altLang="zh-CN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sz="16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zh-CN" altLang="en-US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青年，</m:t>
                            </m:r>
                            <m:r>
                              <a:rPr lang="en-US" altLang="zh-CN" sz="16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                       </m:t>
                            </m:r>
                            <m:r>
                              <a:rPr lang="en-US" altLang="zh-CN" sz="16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sz="16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≤44</m:t>
                            </m:r>
                          </m:e>
                          <m:e>
                            <m:r>
                              <a:rPr lang="zh-CN" altLang="en-US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中年</m:t>
                            </m:r>
                            <m:r>
                              <a:rPr lang="zh-CN" altLang="en-US" sz="16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，</m:t>
                            </m:r>
                            <m:r>
                              <a:rPr lang="en-US" altLang="zh-CN" sz="16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             45</m:t>
                            </m:r>
                            <m:r>
                              <a:rPr lang="en-US" altLang="zh-CN" sz="16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en-US" altLang="zh-CN" sz="16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sz="16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≤59</m:t>
                            </m:r>
                          </m:e>
                          <m:e>
                            <m:r>
                              <a:rPr lang="zh-CN" altLang="en-US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年轻</m:t>
                            </m:r>
                            <m:r>
                              <a:rPr lang="zh-CN" altLang="en-US" sz="16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老年</m:t>
                            </m:r>
                            <m:r>
                              <a:rPr lang="zh-CN" altLang="en-US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，</m:t>
                            </m:r>
                            <m:r>
                              <a:rPr lang="en-US" altLang="zh-CN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      </m:t>
                            </m:r>
                            <m:r>
                              <a:rPr lang="en-US" altLang="zh-CN" sz="16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60</m:t>
                            </m:r>
                            <m:r>
                              <a:rPr lang="en-US" altLang="zh-CN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en-US" altLang="zh-CN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en-US" altLang="zh-CN" sz="16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74</m:t>
                            </m:r>
                          </m:e>
                          <m:e>
                            <m:r>
                              <a:rPr lang="zh-CN" altLang="en-US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老年</m:t>
                            </m:r>
                            <m:r>
                              <a:rPr lang="zh-CN" altLang="en-US" sz="16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，</m:t>
                            </m:r>
                            <m:r>
                              <a:rPr lang="en-US" altLang="zh-CN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    </m:t>
                            </m:r>
                            <m:r>
                              <a:rPr lang="en-US" altLang="zh-CN" sz="16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      </m:t>
                            </m:r>
                            <m:r>
                              <a:rPr lang="en-US" altLang="zh-CN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    </m:t>
                            </m:r>
                            <m:r>
                              <a:rPr lang="en-US" altLang="zh-CN" sz="16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75</m:t>
                            </m:r>
                            <m:r>
                              <a:rPr lang="en-US" altLang="zh-CN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en-US" altLang="zh-CN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en-US" altLang="zh-CN" sz="16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89</m:t>
                            </m:r>
                          </m:e>
                          <m:e>
                            <m:r>
                              <a:rPr lang="zh-CN" altLang="en-US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长寿</m:t>
                            </m:r>
                            <m:r>
                              <a:rPr lang="zh-CN" altLang="en-US" sz="16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老人，</m:t>
                            </m:r>
                            <m:r>
                              <a:rPr lang="en-US" altLang="zh-CN" sz="16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         </m:t>
                            </m:r>
                            <m:r>
                              <a:rPr lang="en-US" altLang="zh-CN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     </m:t>
                            </m:r>
                            <m:r>
                              <a:rPr lang="en-US" altLang="zh-CN" sz="16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90</m:t>
                            </m:r>
                            <m:r>
                              <a:rPr lang="en-US" altLang="zh-CN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en-US" altLang="zh-CN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eqArr>
                      </m:e>
                    </m:d>
                  </m:oMath>
                </a14:m>
                <a:endParaRPr lang="en-US" altLang="zh-CN" sz="1600" dirty="0"/>
              </a:p>
              <a:p>
                <a:pPr marL="342900" indent="-342900">
                  <a:buFont typeface="Wingdings" panose="05000000000000000000" pitchFamily="2" charset="2"/>
                  <a:buChar char="l"/>
                </a:pPr>
                <a:endParaRPr lang="en-US" altLang="zh-CN" sz="2000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AF39BAA-27C5-42CB-BBBF-83816FF456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85775" y="1135062"/>
                <a:ext cx="8089900" cy="2293937"/>
              </a:xfrm>
              <a:blipFill>
                <a:blip r:embed="rId2"/>
                <a:stretch>
                  <a:fillRect t="-79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内容占位符 2">
            <a:extLst>
              <a:ext uri="{FF2B5EF4-FFF2-40B4-BE49-F238E27FC236}">
                <a16:creationId xmlns:a16="http://schemas.microsoft.com/office/drawing/2014/main" id="{C06A7D06-F3A4-4574-992A-42F89C223B5A}"/>
              </a:ext>
            </a:extLst>
          </p:cNvPr>
          <p:cNvSpPr txBox="1">
            <a:spLocks/>
          </p:cNvSpPr>
          <p:nvPr/>
        </p:nvSpPr>
        <p:spPr bwMode="auto">
          <a:xfrm>
            <a:off x="764312" y="2697480"/>
            <a:ext cx="3504911" cy="3520439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l" defTabSz="685800" rtl="0" fontAlgn="base">
              <a:lnSpc>
                <a:spcPct val="90000"/>
              </a:lnSpc>
              <a:spcBef>
                <a:spcPts val="135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anose="05020102010507070707" pitchFamily="18" charset="2"/>
              <a:buChar char=""/>
              <a:defRPr sz="2400" kern="1200">
                <a:solidFill>
                  <a:srgbClr val="1A93C8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1pPr>
            <a:lvl2pPr marL="628650" indent="-342900" algn="l" defTabSz="685800" rtl="0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SzPct val="80000"/>
              <a:buFont typeface="Wingdings" panose="05000000000000000000" pitchFamily="2" charset="2"/>
              <a:buChar char="ü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2pPr>
            <a:lvl3pPr marL="857250" indent="-17145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Calibri" panose="020F0502020204030204" pitchFamily="34" charset="0"/>
              <a:buChar char="•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3pPr>
            <a:lvl4pPr marL="1200150" indent="-17145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Calibri" panose="020F0502020204030204" pitchFamily="34" charset="0"/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4pPr>
            <a:lvl5pPr marL="1543050" indent="-17145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Calibri" panose="020F0502020204030204" pitchFamily="34" charset="0"/>
              <a:buChar char="•"/>
              <a:defRPr sz="1300" kern="1200">
                <a:solidFill>
                  <a:srgbClr val="7F7F7F"/>
                </a:solidFill>
                <a:latin typeface="+mn-lt"/>
                <a:ea typeface="幼圆" panose="02010509060101010101" pitchFamily="49" charset="-122"/>
                <a:cs typeface="+mn-cs"/>
                <a:sym typeface="宋体" panose="02010600030101010101" pitchFamily="2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dirty="0"/>
              <a:t>参考代码</a:t>
            </a:r>
            <a:r>
              <a:rPr lang="zh-CN" altLang="en-US" sz="2000" dirty="0" smtClean="0"/>
              <a:t>片段</a:t>
            </a:r>
            <a:endParaRPr lang="en-US" altLang="zh-CN" sz="2000" dirty="0"/>
          </a:p>
          <a:p>
            <a:pPr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dirty="0" smtClean="0">
                <a:solidFill>
                  <a:srgbClr val="000000"/>
                </a:solidFill>
              </a:rPr>
              <a:t>#</a:t>
            </a:r>
            <a:r>
              <a:rPr lang="en-US" altLang="zh-CN" sz="1600" dirty="0">
                <a:solidFill>
                  <a:srgbClr val="000000"/>
                </a:solidFill>
              </a:rPr>
              <a:t>include  &lt;</a:t>
            </a:r>
            <a:r>
              <a:rPr lang="en-US" altLang="zh-CN" sz="1600" dirty="0" err="1">
                <a:solidFill>
                  <a:srgbClr val="000000"/>
                </a:solidFill>
              </a:rPr>
              <a:t>stdio.h</a:t>
            </a:r>
            <a:r>
              <a:rPr lang="en-US" altLang="zh-CN" sz="1600" dirty="0" smtClean="0">
                <a:solidFill>
                  <a:srgbClr val="000000"/>
                </a:solidFill>
              </a:rPr>
              <a:t>&gt;</a:t>
            </a:r>
          </a:p>
          <a:p>
            <a:pPr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dirty="0">
                <a:solidFill>
                  <a:srgbClr val="000000"/>
                </a:solidFill>
              </a:rPr>
              <a:t>#include &lt;</a:t>
            </a:r>
            <a:r>
              <a:rPr lang="en-US" altLang="zh-CN" sz="1600" dirty="0" err="1">
                <a:solidFill>
                  <a:srgbClr val="000000"/>
                </a:solidFill>
              </a:rPr>
              <a:t>string.h</a:t>
            </a:r>
            <a:r>
              <a:rPr lang="en-US" altLang="zh-CN" sz="1600" dirty="0">
                <a:solidFill>
                  <a:srgbClr val="000000"/>
                </a:solidFill>
              </a:rPr>
              <a:t>&gt;</a:t>
            </a:r>
          </a:p>
          <a:p>
            <a:pPr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dirty="0" err="1">
                <a:solidFill>
                  <a:srgbClr val="000000"/>
                </a:solidFill>
              </a:rPr>
              <a:t>int</a:t>
            </a:r>
            <a:r>
              <a:rPr lang="en-US" altLang="zh-CN" sz="1600" dirty="0">
                <a:solidFill>
                  <a:srgbClr val="000000"/>
                </a:solidFill>
              </a:rPr>
              <a:t> main()</a:t>
            </a:r>
          </a:p>
          <a:p>
            <a:pPr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dirty="0">
                <a:solidFill>
                  <a:srgbClr val="000000"/>
                </a:solidFill>
              </a:rPr>
              <a:t>{</a:t>
            </a:r>
          </a:p>
          <a:p>
            <a:pPr marL="3429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dirty="0" smtClean="0">
                <a:solidFill>
                  <a:srgbClr val="000000"/>
                </a:solidFill>
              </a:rPr>
              <a:t>short </a:t>
            </a:r>
            <a:r>
              <a:rPr lang="en-US" altLang="zh-CN" sz="1600" dirty="0">
                <a:solidFill>
                  <a:srgbClr val="000000"/>
                </a:solidFill>
              </a:rPr>
              <a:t>age; </a:t>
            </a:r>
            <a:endParaRPr lang="en-US" altLang="zh-CN" sz="1600" dirty="0" smtClean="0">
              <a:solidFill>
                <a:srgbClr val="000000"/>
              </a:solidFill>
            </a:endParaRPr>
          </a:p>
          <a:p>
            <a:pPr marL="3429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dirty="0" smtClean="0">
                <a:solidFill>
                  <a:srgbClr val="000000"/>
                </a:solidFill>
              </a:rPr>
              <a:t>char </a:t>
            </a:r>
            <a:r>
              <a:rPr lang="en-US" altLang="zh-CN" sz="1600" dirty="0" err="1">
                <a:solidFill>
                  <a:srgbClr val="000000"/>
                </a:solidFill>
              </a:rPr>
              <a:t>str</a:t>
            </a:r>
            <a:r>
              <a:rPr lang="en-US" altLang="zh-CN" sz="1600" dirty="0">
                <a:solidFill>
                  <a:srgbClr val="000000"/>
                </a:solidFill>
              </a:rPr>
              <a:t>[10];	</a:t>
            </a:r>
          </a:p>
          <a:p>
            <a:pPr marL="3429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dirty="0" err="1" smtClean="0">
                <a:solidFill>
                  <a:srgbClr val="000000"/>
                </a:solidFill>
              </a:rPr>
              <a:t>scanf</a:t>
            </a:r>
            <a:r>
              <a:rPr lang="en-US" altLang="zh-CN" sz="1600" dirty="0">
                <a:solidFill>
                  <a:srgbClr val="000000"/>
                </a:solidFill>
              </a:rPr>
              <a:t>("%</a:t>
            </a:r>
            <a:r>
              <a:rPr lang="en-US" altLang="zh-CN" sz="1600" dirty="0" err="1">
                <a:solidFill>
                  <a:srgbClr val="000000"/>
                </a:solidFill>
              </a:rPr>
              <a:t>hd</a:t>
            </a:r>
            <a:r>
              <a:rPr lang="en-US" altLang="zh-CN" sz="1600" dirty="0">
                <a:solidFill>
                  <a:srgbClr val="000000"/>
                </a:solidFill>
              </a:rPr>
              <a:t>",&amp;age);</a:t>
            </a:r>
          </a:p>
          <a:p>
            <a:pPr marL="3429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dirty="0" err="1" smtClean="0">
                <a:solidFill>
                  <a:srgbClr val="000000"/>
                </a:solidFill>
              </a:rPr>
              <a:t>printf</a:t>
            </a:r>
            <a:r>
              <a:rPr lang="en-US" altLang="zh-CN" sz="1600" dirty="0">
                <a:solidFill>
                  <a:srgbClr val="000000"/>
                </a:solidFill>
              </a:rPr>
              <a:t>("age=%</a:t>
            </a:r>
            <a:r>
              <a:rPr lang="en-US" altLang="zh-CN" sz="1600" dirty="0" err="1">
                <a:solidFill>
                  <a:srgbClr val="000000"/>
                </a:solidFill>
              </a:rPr>
              <a:t>hd</a:t>
            </a:r>
            <a:r>
              <a:rPr lang="en-US" altLang="zh-CN" sz="1600" dirty="0">
                <a:solidFill>
                  <a:srgbClr val="000000"/>
                </a:solidFill>
              </a:rPr>
              <a:t>\</a:t>
            </a:r>
            <a:r>
              <a:rPr lang="en-US" altLang="zh-CN" sz="1600" dirty="0" err="1">
                <a:solidFill>
                  <a:srgbClr val="000000"/>
                </a:solidFill>
              </a:rPr>
              <a:t>n",age</a:t>
            </a:r>
            <a:r>
              <a:rPr lang="en-US" altLang="zh-CN" sz="1600" dirty="0">
                <a:solidFill>
                  <a:srgbClr val="000000"/>
                </a:solidFill>
              </a:rPr>
              <a:t>);</a:t>
            </a:r>
          </a:p>
          <a:p>
            <a:pPr marL="3429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dirty="0" smtClean="0">
                <a:solidFill>
                  <a:srgbClr val="FF0000"/>
                </a:solidFill>
              </a:rPr>
              <a:t>if </a:t>
            </a:r>
            <a:r>
              <a:rPr lang="en-US" altLang="zh-CN" sz="1600" dirty="0">
                <a:solidFill>
                  <a:srgbClr val="FF0000"/>
                </a:solidFill>
              </a:rPr>
              <a:t>(age&lt;=44) </a:t>
            </a:r>
          </a:p>
          <a:p>
            <a:pPr marL="3429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dirty="0" smtClean="0">
                <a:solidFill>
                  <a:srgbClr val="000000"/>
                </a:solidFill>
              </a:rPr>
              <a:t>     </a:t>
            </a:r>
            <a:r>
              <a:rPr lang="en-US" altLang="zh-CN" sz="1600" dirty="0" err="1">
                <a:solidFill>
                  <a:srgbClr val="000000"/>
                </a:solidFill>
              </a:rPr>
              <a:t>strcpy</a:t>
            </a:r>
            <a:r>
              <a:rPr lang="en-US" altLang="zh-CN" sz="1600" dirty="0">
                <a:solidFill>
                  <a:srgbClr val="000000"/>
                </a:solidFill>
              </a:rPr>
              <a:t>(</a:t>
            </a:r>
            <a:r>
              <a:rPr lang="en-US" altLang="zh-CN" sz="1600" dirty="0" err="1">
                <a:solidFill>
                  <a:srgbClr val="000000"/>
                </a:solidFill>
              </a:rPr>
              <a:t>str</a:t>
            </a:r>
            <a:r>
              <a:rPr lang="en-US" altLang="zh-CN" sz="1600" dirty="0">
                <a:solidFill>
                  <a:srgbClr val="000000"/>
                </a:solidFill>
              </a:rPr>
              <a:t>, "</a:t>
            </a:r>
            <a:r>
              <a:rPr lang="zh-CN" altLang="en-US" sz="1600" dirty="0">
                <a:solidFill>
                  <a:srgbClr val="000000"/>
                </a:solidFill>
              </a:rPr>
              <a:t>青年</a:t>
            </a:r>
            <a:r>
              <a:rPr lang="en-US" altLang="zh-CN" sz="1600" dirty="0">
                <a:solidFill>
                  <a:srgbClr val="000000"/>
                </a:solidFill>
              </a:rPr>
              <a:t>");  //</a:t>
            </a:r>
            <a:r>
              <a:rPr lang="en-US" altLang="zh-CN" sz="1600" dirty="0" err="1">
                <a:solidFill>
                  <a:srgbClr val="000000"/>
                </a:solidFill>
              </a:rPr>
              <a:t>string.h</a:t>
            </a:r>
            <a:endParaRPr lang="en-US" altLang="zh-CN" sz="1600" dirty="0">
              <a:solidFill>
                <a:srgbClr val="000000"/>
              </a:solidFill>
            </a:endParaRPr>
          </a:p>
          <a:p>
            <a:pPr marL="3429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dirty="0" smtClean="0">
                <a:solidFill>
                  <a:srgbClr val="FF0000"/>
                </a:solidFill>
              </a:rPr>
              <a:t>if </a:t>
            </a:r>
            <a:r>
              <a:rPr lang="en-US" altLang="zh-CN" sz="1600" dirty="0">
                <a:solidFill>
                  <a:srgbClr val="FF0000"/>
                </a:solidFill>
              </a:rPr>
              <a:t>(age&gt;=45 &amp;&amp; age&lt;=59)         </a:t>
            </a:r>
          </a:p>
          <a:p>
            <a:pPr marL="3429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dirty="0">
                <a:solidFill>
                  <a:srgbClr val="000000"/>
                </a:solidFill>
              </a:rPr>
              <a:t>      </a:t>
            </a:r>
            <a:r>
              <a:rPr lang="en-US" altLang="zh-CN" sz="1600" dirty="0" err="1">
                <a:solidFill>
                  <a:srgbClr val="000000"/>
                </a:solidFill>
              </a:rPr>
              <a:t>strcpy</a:t>
            </a:r>
            <a:r>
              <a:rPr lang="en-US" altLang="zh-CN" sz="1600" dirty="0">
                <a:solidFill>
                  <a:srgbClr val="000000"/>
                </a:solidFill>
              </a:rPr>
              <a:t>(</a:t>
            </a:r>
            <a:r>
              <a:rPr lang="en-US" altLang="zh-CN" sz="1600" dirty="0" err="1">
                <a:solidFill>
                  <a:srgbClr val="000000"/>
                </a:solidFill>
              </a:rPr>
              <a:t>str</a:t>
            </a:r>
            <a:r>
              <a:rPr lang="en-US" altLang="zh-CN" sz="1600" dirty="0">
                <a:solidFill>
                  <a:srgbClr val="000000"/>
                </a:solidFill>
              </a:rPr>
              <a:t>, "</a:t>
            </a:r>
            <a:r>
              <a:rPr lang="zh-CN" altLang="en-US" sz="1600" dirty="0">
                <a:solidFill>
                  <a:srgbClr val="000000"/>
                </a:solidFill>
              </a:rPr>
              <a:t>中年</a:t>
            </a:r>
            <a:r>
              <a:rPr lang="en-US" altLang="zh-CN" sz="1600" dirty="0" smtClean="0">
                <a:solidFill>
                  <a:srgbClr val="000000"/>
                </a:solidFill>
              </a:rPr>
              <a:t>");</a:t>
            </a:r>
            <a:endParaRPr lang="en-US" altLang="zh-CN" sz="1600" dirty="0">
              <a:solidFill>
                <a:srgbClr val="000000"/>
              </a:solidFill>
            </a:endParaRP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C472CAEE-2976-4171-A55F-0E81776CED31}"/>
              </a:ext>
            </a:extLst>
          </p:cNvPr>
          <p:cNvSpPr txBox="1">
            <a:spLocks/>
          </p:cNvSpPr>
          <p:nvPr/>
        </p:nvSpPr>
        <p:spPr bwMode="auto">
          <a:xfrm>
            <a:off x="4472247" y="2600586"/>
            <a:ext cx="4272742" cy="350760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l" defTabSz="685800" rtl="0" fontAlgn="base">
              <a:lnSpc>
                <a:spcPct val="90000"/>
              </a:lnSpc>
              <a:spcBef>
                <a:spcPts val="135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anose="05020102010507070707" pitchFamily="18" charset="2"/>
              <a:buChar char=""/>
              <a:defRPr sz="2400" kern="1200">
                <a:solidFill>
                  <a:srgbClr val="1A93C8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1pPr>
            <a:lvl2pPr marL="628650" indent="-342900" algn="l" defTabSz="685800" rtl="0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SzPct val="80000"/>
              <a:buFont typeface="Wingdings" panose="05000000000000000000" pitchFamily="2" charset="2"/>
              <a:buChar char="ü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2pPr>
            <a:lvl3pPr marL="857250" indent="-17145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Calibri" panose="020F0502020204030204" pitchFamily="34" charset="0"/>
              <a:buChar char="•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3pPr>
            <a:lvl4pPr marL="1200150" indent="-17145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Calibri" panose="020F0502020204030204" pitchFamily="34" charset="0"/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4pPr>
            <a:lvl5pPr marL="1543050" indent="-17145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Calibri" panose="020F0502020204030204" pitchFamily="34" charset="0"/>
              <a:buChar char="•"/>
              <a:defRPr sz="1300" kern="1200">
                <a:solidFill>
                  <a:srgbClr val="7F7F7F"/>
                </a:solidFill>
                <a:latin typeface="+mn-lt"/>
                <a:ea typeface="幼圆" panose="02010509060101010101" pitchFamily="49" charset="-122"/>
                <a:cs typeface="+mn-cs"/>
                <a:sym typeface="宋体" panose="02010600030101010101" pitchFamily="2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dirty="0" smtClean="0">
                <a:solidFill>
                  <a:srgbClr val="FF0000"/>
                </a:solidFill>
              </a:rPr>
              <a:t>if </a:t>
            </a:r>
            <a:r>
              <a:rPr lang="en-US" altLang="zh-CN" sz="1600" dirty="0">
                <a:solidFill>
                  <a:srgbClr val="FF0000"/>
                </a:solidFill>
              </a:rPr>
              <a:t>(age&gt;=60  &amp;&amp; age&lt;=74)</a:t>
            </a:r>
          </a:p>
          <a:p>
            <a:pPr marL="3429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dirty="0" smtClean="0">
                <a:solidFill>
                  <a:srgbClr val="000000"/>
                </a:solidFill>
              </a:rPr>
              <a:t>       </a:t>
            </a:r>
            <a:r>
              <a:rPr lang="en-US" altLang="zh-CN" sz="1600" dirty="0" err="1">
                <a:solidFill>
                  <a:srgbClr val="000000"/>
                </a:solidFill>
              </a:rPr>
              <a:t>strcpy</a:t>
            </a:r>
            <a:r>
              <a:rPr lang="en-US" altLang="zh-CN" sz="1600" dirty="0">
                <a:solidFill>
                  <a:srgbClr val="000000"/>
                </a:solidFill>
              </a:rPr>
              <a:t>(</a:t>
            </a:r>
            <a:r>
              <a:rPr lang="en-US" altLang="zh-CN" sz="1600" dirty="0" err="1">
                <a:solidFill>
                  <a:srgbClr val="000000"/>
                </a:solidFill>
              </a:rPr>
              <a:t>str</a:t>
            </a:r>
            <a:r>
              <a:rPr lang="en-US" altLang="zh-CN" sz="1600" dirty="0">
                <a:solidFill>
                  <a:srgbClr val="000000"/>
                </a:solidFill>
              </a:rPr>
              <a:t>, "</a:t>
            </a:r>
            <a:r>
              <a:rPr lang="zh-CN" altLang="en-US" sz="1600" dirty="0">
                <a:solidFill>
                  <a:srgbClr val="000000"/>
                </a:solidFill>
              </a:rPr>
              <a:t>年轻老年</a:t>
            </a:r>
            <a:r>
              <a:rPr lang="en-US" altLang="zh-CN" sz="1600" dirty="0">
                <a:solidFill>
                  <a:srgbClr val="000000"/>
                </a:solidFill>
              </a:rPr>
              <a:t>");</a:t>
            </a:r>
          </a:p>
          <a:p>
            <a:pPr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dirty="0" smtClean="0">
                <a:solidFill>
                  <a:srgbClr val="FF0000"/>
                </a:solidFill>
              </a:rPr>
              <a:t>       if </a:t>
            </a:r>
            <a:r>
              <a:rPr lang="en-US" altLang="zh-CN" sz="1600" dirty="0">
                <a:solidFill>
                  <a:srgbClr val="FF0000"/>
                </a:solidFill>
              </a:rPr>
              <a:t>(age&gt;=75 &amp;&amp; age&lt;=89)</a:t>
            </a:r>
          </a:p>
          <a:p>
            <a:pPr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dirty="0">
                <a:solidFill>
                  <a:srgbClr val="000000"/>
                </a:solidFill>
              </a:rPr>
              <a:t>   </a:t>
            </a:r>
            <a:r>
              <a:rPr lang="en-US" altLang="zh-CN" sz="1600" dirty="0" smtClean="0">
                <a:solidFill>
                  <a:srgbClr val="000000"/>
                </a:solidFill>
              </a:rPr>
              <a:t>           </a:t>
            </a:r>
            <a:r>
              <a:rPr lang="en-US" altLang="zh-CN" sz="1600" dirty="0" err="1">
                <a:solidFill>
                  <a:srgbClr val="000000"/>
                </a:solidFill>
              </a:rPr>
              <a:t>strcpy</a:t>
            </a:r>
            <a:r>
              <a:rPr lang="en-US" altLang="zh-CN" sz="1600" dirty="0">
                <a:solidFill>
                  <a:srgbClr val="000000"/>
                </a:solidFill>
              </a:rPr>
              <a:t>(</a:t>
            </a:r>
            <a:r>
              <a:rPr lang="en-US" altLang="zh-CN" sz="1600" dirty="0" err="1">
                <a:solidFill>
                  <a:srgbClr val="000000"/>
                </a:solidFill>
              </a:rPr>
              <a:t>str</a:t>
            </a:r>
            <a:r>
              <a:rPr lang="en-US" altLang="zh-CN" sz="1600" dirty="0">
                <a:solidFill>
                  <a:srgbClr val="000000"/>
                </a:solidFill>
              </a:rPr>
              <a:t>, "</a:t>
            </a:r>
            <a:r>
              <a:rPr lang="zh-CN" altLang="en-US" sz="1600" dirty="0">
                <a:solidFill>
                  <a:srgbClr val="000000"/>
                </a:solidFill>
              </a:rPr>
              <a:t>老年</a:t>
            </a:r>
            <a:r>
              <a:rPr lang="en-US" altLang="zh-CN" sz="1600" dirty="0">
                <a:solidFill>
                  <a:srgbClr val="000000"/>
                </a:solidFill>
              </a:rPr>
              <a:t>"); </a:t>
            </a:r>
          </a:p>
          <a:p>
            <a:pPr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dirty="0" smtClean="0">
                <a:solidFill>
                  <a:srgbClr val="FF0000"/>
                </a:solidFill>
              </a:rPr>
              <a:t>       if </a:t>
            </a:r>
            <a:r>
              <a:rPr lang="en-US" altLang="zh-CN" sz="1600" dirty="0">
                <a:solidFill>
                  <a:srgbClr val="FF0000"/>
                </a:solidFill>
              </a:rPr>
              <a:t>(age&gt;=90)</a:t>
            </a:r>
          </a:p>
          <a:p>
            <a:pPr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dirty="0">
                <a:solidFill>
                  <a:srgbClr val="000000"/>
                </a:solidFill>
              </a:rPr>
              <a:t>   </a:t>
            </a:r>
            <a:r>
              <a:rPr lang="en-US" altLang="zh-CN" sz="1600" dirty="0" smtClean="0">
                <a:solidFill>
                  <a:srgbClr val="000000"/>
                </a:solidFill>
              </a:rPr>
              <a:t>           </a:t>
            </a:r>
            <a:r>
              <a:rPr lang="en-US" altLang="zh-CN" sz="1600" dirty="0" err="1">
                <a:solidFill>
                  <a:srgbClr val="000000"/>
                </a:solidFill>
              </a:rPr>
              <a:t>strcpy</a:t>
            </a:r>
            <a:r>
              <a:rPr lang="en-US" altLang="zh-CN" sz="1600" dirty="0">
                <a:solidFill>
                  <a:srgbClr val="000000"/>
                </a:solidFill>
              </a:rPr>
              <a:t>(</a:t>
            </a:r>
            <a:r>
              <a:rPr lang="en-US" altLang="zh-CN" sz="1600" dirty="0" err="1">
                <a:solidFill>
                  <a:srgbClr val="000000"/>
                </a:solidFill>
              </a:rPr>
              <a:t>str</a:t>
            </a:r>
            <a:r>
              <a:rPr lang="en-US" altLang="zh-CN" sz="1600" dirty="0">
                <a:solidFill>
                  <a:srgbClr val="000000"/>
                </a:solidFill>
              </a:rPr>
              <a:t>, "</a:t>
            </a:r>
            <a:r>
              <a:rPr lang="zh-CN" altLang="en-US" sz="1600" dirty="0">
                <a:solidFill>
                  <a:srgbClr val="000000"/>
                </a:solidFill>
              </a:rPr>
              <a:t>长寿老人</a:t>
            </a:r>
            <a:r>
              <a:rPr lang="en-US" altLang="zh-CN" sz="1600" dirty="0">
                <a:solidFill>
                  <a:srgbClr val="000000"/>
                </a:solidFill>
              </a:rPr>
              <a:t>"); </a:t>
            </a:r>
          </a:p>
          <a:p>
            <a:pPr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dirty="0">
                <a:solidFill>
                  <a:srgbClr val="000000"/>
                </a:solidFill>
              </a:rPr>
              <a:t>   </a:t>
            </a:r>
            <a:r>
              <a:rPr lang="en-US" altLang="zh-CN" sz="1600" dirty="0" smtClean="0">
                <a:solidFill>
                  <a:srgbClr val="000000"/>
                </a:solidFill>
              </a:rPr>
              <a:t>     </a:t>
            </a:r>
            <a:r>
              <a:rPr lang="en-US" altLang="zh-CN" sz="1600" dirty="0" err="1">
                <a:solidFill>
                  <a:srgbClr val="000000"/>
                </a:solidFill>
              </a:rPr>
              <a:t>printf</a:t>
            </a:r>
            <a:r>
              <a:rPr lang="en-US" altLang="zh-CN" sz="1600" dirty="0">
                <a:solidFill>
                  <a:srgbClr val="000000"/>
                </a:solidFill>
              </a:rPr>
              <a:t>("%</a:t>
            </a:r>
            <a:r>
              <a:rPr lang="en-US" altLang="zh-CN" sz="1600" dirty="0" err="1">
                <a:solidFill>
                  <a:srgbClr val="000000"/>
                </a:solidFill>
              </a:rPr>
              <a:t>hd</a:t>
            </a:r>
            <a:r>
              <a:rPr lang="en-US" altLang="zh-CN" sz="1600" dirty="0">
                <a:solidFill>
                  <a:srgbClr val="000000"/>
                </a:solidFill>
              </a:rPr>
              <a:t> is %s\n",</a:t>
            </a:r>
            <a:r>
              <a:rPr lang="en-US" altLang="zh-CN" sz="1600" dirty="0" err="1">
                <a:solidFill>
                  <a:srgbClr val="000000"/>
                </a:solidFill>
              </a:rPr>
              <a:t>age,str</a:t>
            </a:r>
            <a:r>
              <a:rPr lang="en-US" altLang="zh-CN" sz="1600" dirty="0" smtClean="0">
                <a:solidFill>
                  <a:srgbClr val="000000"/>
                </a:solidFill>
              </a:rPr>
              <a:t>);</a:t>
            </a:r>
          </a:p>
          <a:p>
            <a:pPr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dirty="0" smtClean="0">
                <a:solidFill>
                  <a:srgbClr val="000000"/>
                </a:solidFill>
              </a:rPr>
              <a:t>}</a:t>
            </a:r>
          </a:p>
          <a:p>
            <a:pPr>
              <a:lnSpc>
                <a:spcPct val="100000"/>
              </a:lnSpc>
              <a:spcBef>
                <a:spcPts val="0"/>
              </a:spcBef>
              <a:buNone/>
            </a:pPr>
            <a:endParaRPr lang="en-US" altLang="zh-CN" sz="1600" dirty="0">
              <a:solidFill>
                <a:srgbClr val="000000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dirty="0" smtClean="0">
                <a:solidFill>
                  <a:srgbClr val="0000CC"/>
                </a:solidFill>
              </a:rPr>
              <a:t>//</a:t>
            </a:r>
            <a:r>
              <a:rPr lang="zh-CN" altLang="en-US" sz="1600" dirty="0" smtClean="0">
                <a:solidFill>
                  <a:srgbClr val="0000CC"/>
                </a:solidFill>
              </a:rPr>
              <a:t>思考</a:t>
            </a:r>
            <a:r>
              <a:rPr lang="en-US" altLang="zh-CN" sz="1600" dirty="0" smtClean="0">
                <a:solidFill>
                  <a:srgbClr val="0000CC"/>
                </a:solidFill>
              </a:rPr>
              <a:t>:</a:t>
            </a:r>
          </a:p>
          <a:p>
            <a:pPr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dirty="0" smtClean="0">
                <a:solidFill>
                  <a:srgbClr val="0000CC"/>
                </a:solidFill>
              </a:rPr>
              <a:t>//</a:t>
            </a:r>
            <a:r>
              <a:rPr lang="zh-CN" altLang="en-US" sz="1600" dirty="0" smtClean="0">
                <a:solidFill>
                  <a:srgbClr val="0000CC"/>
                </a:solidFill>
              </a:rPr>
              <a:t>该程序功能是正确的，但执行效率不高。</a:t>
            </a:r>
            <a:endParaRPr lang="en-US" altLang="zh-CN" sz="1600" dirty="0" smtClean="0">
              <a:solidFill>
                <a:srgbClr val="0000CC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b="1" dirty="0" smtClean="0">
                <a:solidFill>
                  <a:srgbClr val="C00000"/>
                </a:solidFill>
              </a:rPr>
              <a:t>//</a:t>
            </a:r>
            <a:r>
              <a:rPr lang="zh-CN" altLang="en-US" sz="1600" b="1" dirty="0" smtClean="0">
                <a:solidFill>
                  <a:srgbClr val="C00000"/>
                </a:solidFill>
              </a:rPr>
              <a:t>如：当</a:t>
            </a:r>
            <a:r>
              <a:rPr lang="en-US" altLang="zh-CN" sz="1600" b="1" dirty="0" smtClean="0">
                <a:solidFill>
                  <a:srgbClr val="C00000"/>
                </a:solidFill>
              </a:rPr>
              <a:t>x=30</a:t>
            </a:r>
            <a:r>
              <a:rPr lang="zh-CN" altLang="en-US" sz="1600" b="1" dirty="0" smtClean="0">
                <a:solidFill>
                  <a:srgbClr val="C00000"/>
                </a:solidFill>
              </a:rPr>
              <a:t>，尽管第一条</a:t>
            </a:r>
            <a:r>
              <a:rPr lang="en-US" altLang="zh-CN" sz="1600" b="1" dirty="0" smtClean="0">
                <a:solidFill>
                  <a:srgbClr val="C00000"/>
                </a:solidFill>
              </a:rPr>
              <a:t>if()</a:t>
            </a:r>
            <a:r>
              <a:rPr lang="zh-CN" altLang="en-US" sz="1600" b="1" dirty="0" smtClean="0">
                <a:solidFill>
                  <a:srgbClr val="C00000"/>
                </a:solidFill>
              </a:rPr>
              <a:t>语句满足所给出的条件，但其后所有的</a:t>
            </a:r>
            <a:r>
              <a:rPr lang="en-US" altLang="zh-CN" sz="1600" b="1" dirty="0" smtClean="0">
                <a:solidFill>
                  <a:srgbClr val="C00000"/>
                </a:solidFill>
              </a:rPr>
              <a:t>if</a:t>
            </a:r>
            <a:r>
              <a:rPr lang="zh-CN" altLang="en-US" sz="1600" b="1" dirty="0" smtClean="0">
                <a:solidFill>
                  <a:srgbClr val="C00000"/>
                </a:solidFill>
              </a:rPr>
              <a:t>语句都还要执行一遍。</a:t>
            </a:r>
            <a:endParaRPr lang="en-US" altLang="zh-CN" sz="1600" b="1" dirty="0" smtClean="0">
              <a:solidFill>
                <a:srgbClr val="C00000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b="1" dirty="0">
                <a:solidFill>
                  <a:srgbClr val="7030A0"/>
                </a:solidFill>
              </a:rPr>
              <a:t>//</a:t>
            </a:r>
            <a:r>
              <a:rPr lang="zh-CN" altLang="en-US" sz="1600" b="1" dirty="0">
                <a:solidFill>
                  <a:srgbClr val="7030A0"/>
                </a:solidFill>
              </a:rPr>
              <a:t>思考：</a:t>
            </a:r>
            <a:r>
              <a:rPr lang="zh-CN" altLang="en-US" sz="1600" b="1" dirty="0" smtClean="0">
                <a:solidFill>
                  <a:srgbClr val="7030A0"/>
                </a:solidFill>
              </a:rPr>
              <a:t>如何进一步提高该程序的执行效率？</a:t>
            </a:r>
            <a:endParaRPr lang="en-US" altLang="zh-CN" sz="1600" b="1" dirty="0">
              <a:solidFill>
                <a:srgbClr val="7030A0"/>
              </a:solidFill>
            </a:endParaRPr>
          </a:p>
          <a:p>
            <a:pPr lvl="1" indent="0">
              <a:lnSpc>
                <a:spcPct val="100000"/>
              </a:lnSpc>
              <a:buNone/>
            </a:pPr>
            <a:endParaRPr lang="en-US" altLang="zh-CN" sz="1600" dirty="0">
              <a:sym typeface="Arial" panose="020B0604020202020204" pitchFamily="34" charset="0"/>
            </a:endParaRPr>
          </a:p>
        </p:txBody>
      </p:sp>
      <p:sp>
        <p:nvSpPr>
          <p:cNvPr id="6" name="圆角矩形标注 5"/>
          <p:cNvSpPr/>
          <p:nvPr/>
        </p:nvSpPr>
        <p:spPr bwMode="auto">
          <a:xfrm>
            <a:off x="6686306" y="3711069"/>
            <a:ext cx="1892694" cy="1112390"/>
          </a:xfrm>
          <a:prstGeom prst="wedgeRoundRectCallout">
            <a:avLst>
              <a:gd name="adj1" fmla="val -20833"/>
              <a:gd name="adj2" fmla="val 48157"/>
              <a:gd name="adj3" fmla="val 16667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285750" marR="0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n-lt"/>
                <a:ea typeface="宋体" panose="02010600030101010101" pitchFamily="2" charset="-122"/>
              </a:rPr>
              <a:t>if  (..)</a:t>
            </a:r>
          </a:p>
          <a:p>
            <a:pPr marL="285750" marR="0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b="0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+mn-lt"/>
                <a:ea typeface="宋体" panose="02010600030101010101" pitchFamily="2" charset="-122"/>
              </a:rPr>
              <a:t>else if (..)</a:t>
            </a:r>
          </a:p>
          <a:p>
            <a:pPr marL="285750" marR="0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dirty="0" smtClean="0">
                <a:solidFill>
                  <a:srgbClr val="000000"/>
                </a:solidFill>
                <a:latin typeface="+mn-lt"/>
                <a:ea typeface="宋体" panose="02010600030101010101" pitchFamily="2" charset="-122"/>
              </a:rPr>
              <a:t>else </a:t>
            </a:r>
          </a:p>
          <a:p>
            <a:pPr marL="285750" marR="0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n-lt"/>
                <a:ea typeface="宋体" panose="02010600030101010101" pitchFamily="2" charset="-122"/>
              </a:rPr>
              <a:t> </a:t>
            </a:r>
            <a:endParaRPr kumimoji="0" lang="zh-CN" altLang="en-US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+mn-lt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09884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zh-CN" sz="2000" dirty="0">
                <a:solidFill>
                  <a:srgbClr val="C00000"/>
                </a:solidFill>
              </a:rPr>
              <a:t>if </a:t>
            </a:r>
            <a:r>
              <a:rPr lang="en-US" altLang="zh-CN" sz="2000" dirty="0">
                <a:solidFill>
                  <a:srgbClr val="080808"/>
                </a:solidFill>
              </a:rPr>
              <a:t>(</a:t>
            </a:r>
            <a:r>
              <a:rPr lang="zh-CN" altLang="en-US" sz="2000" dirty="0">
                <a:solidFill>
                  <a:srgbClr val="080808"/>
                </a:solidFill>
              </a:rPr>
              <a:t>表达式</a:t>
            </a:r>
            <a:r>
              <a:rPr lang="en-US" altLang="zh-CN" sz="2000" dirty="0">
                <a:solidFill>
                  <a:srgbClr val="080808"/>
                </a:solidFill>
              </a:rPr>
              <a:t>1)</a:t>
            </a:r>
          </a:p>
          <a:p>
            <a:pPr>
              <a:buNone/>
            </a:pPr>
            <a:r>
              <a:rPr lang="en-US" altLang="zh-CN" sz="2000" dirty="0"/>
              <a:t>        {</a:t>
            </a:r>
            <a:r>
              <a:rPr lang="zh-CN" altLang="en-US" sz="2000" dirty="0">
                <a:solidFill>
                  <a:srgbClr val="0303DF"/>
                </a:solidFill>
              </a:rPr>
              <a:t>语句块</a:t>
            </a:r>
            <a:r>
              <a:rPr lang="en-US" altLang="zh-CN" sz="2000" dirty="0">
                <a:solidFill>
                  <a:srgbClr val="0303DF"/>
                </a:solidFill>
              </a:rPr>
              <a:t>1;}</a:t>
            </a:r>
          </a:p>
          <a:p>
            <a:pPr>
              <a:buNone/>
            </a:pPr>
            <a:r>
              <a:rPr lang="en-US" altLang="zh-CN" sz="2000" dirty="0">
                <a:solidFill>
                  <a:srgbClr val="080808"/>
                </a:solidFill>
              </a:rPr>
              <a:t>     </a:t>
            </a:r>
            <a:r>
              <a:rPr lang="en-US" altLang="zh-CN" sz="2000" dirty="0">
                <a:solidFill>
                  <a:srgbClr val="FF0000"/>
                </a:solidFill>
              </a:rPr>
              <a:t>else  if  </a:t>
            </a:r>
            <a:r>
              <a:rPr lang="en-US" altLang="zh-CN" sz="2000" dirty="0">
                <a:solidFill>
                  <a:srgbClr val="080808"/>
                </a:solidFill>
              </a:rPr>
              <a:t>(</a:t>
            </a:r>
            <a:r>
              <a:rPr lang="zh-CN" altLang="en-US" sz="2000" dirty="0">
                <a:solidFill>
                  <a:srgbClr val="080808"/>
                </a:solidFill>
              </a:rPr>
              <a:t>表达式</a:t>
            </a:r>
            <a:r>
              <a:rPr lang="en-US" altLang="zh-CN" sz="2000" dirty="0">
                <a:solidFill>
                  <a:srgbClr val="080808"/>
                </a:solidFill>
              </a:rPr>
              <a:t>2)</a:t>
            </a:r>
          </a:p>
          <a:p>
            <a:pPr>
              <a:buNone/>
            </a:pPr>
            <a:r>
              <a:rPr lang="en-US" altLang="zh-CN" sz="2000" dirty="0">
                <a:solidFill>
                  <a:srgbClr val="0303DF"/>
                </a:solidFill>
              </a:rPr>
              <a:t>           {</a:t>
            </a:r>
            <a:r>
              <a:rPr lang="zh-CN" altLang="en-US" sz="2000" dirty="0">
                <a:solidFill>
                  <a:srgbClr val="0303DF"/>
                </a:solidFill>
              </a:rPr>
              <a:t>语句块</a:t>
            </a:r>
            <a:r>
              <a:rPr lang="en-US" altLang="zh-CN" sz="2000" dirty="0">
                <a:solidFill>
                  <a:srgbClr val="0303DF"/>
                </a:solidFill>
              </a:rPr>
              <a:t>2;}</a:t>
            </a:r>
          </a:p>
          <a:p>
            <a:pPr>
              <a:buNone/>
            </a:pPr>
            <a:r>
              <a:rPr lang="en-US" altLang="zh-CN" sz="2000" dirty="0">
                <a:solidFill>
                  <a:srgbClr val="080808"/>
                </a:solidFill>
              </a:rPr>
              <a:t>     </a:t>
            </a:r>
            <a:r>
              <a:rPr lang="en-US" altLang="zh-CN" sz="2000" dirty="0">
                <a:solidFill>
                  <a:srgbClr val="C00000"/>
                </a:solidFill>
              </a:rPr>
              <a:t>else  if </a:t>
            </a:r>
            <a:r>
              <a:rPr lang="en-US" altLang="zh-CN" sz="2000" dirty="0">
                <a:solidFill>
                  <a:srgbClr val="080808"/>
                </a:solidFill>
              </a:rPr>
              <a:t>(</a:t>
            </a:r>
            <a:r>
              <a:rPr lang="zh-CN" altLang="en-US" sz="2000" dirty="0">
                <a:solidFill>
                  <a:srgbClr val="080808"/>
                </a:solidFill>
              </a:rPr>
              <a:t>表达式</a:t>
            </a:r>
            <a:r>
              <a:rPr lang="en-US" altLang="zh-CN" sz="2000" dirty="0">
                <a:solidFill>
                  <a:srgbClr val="080808"/>
                </a:solidFill>
              </a:rPr>
              <a:t>3)</a:t>
            </a:r>
          </a:p>
          <a:p>
            <a:pPr>
              <a:buNone/>
            </a:pPr>
            <a:r>
              <a:rPr lang="en-US" altLang="zh-CN" sz="2000" dirty="0">
                <a:solidFill>
                  <a:srgbClr val="0303DF"/>
                </a:solidFill>
              </a:rPr>
              <a:t>           {</a:t>
            </a:r>
            <a:r>
              <a:rPr lang="zh-CN" altLang="en-US" sz="2000" dirty="0">
                <a:solidFill>
                  <a:srgbClr val="0303DF"/>
                </a:solidFill>
              </a:rPr>
              <a:t>语句块</a:t>
            </a:r>
            <a:r>
              <a:rPr lang="en-US" altLang="zh-CN" sz="2000" dirty="0">
                <a:solidFill>
                  <a:srgbClr val="0303DF"/>
                </a:solidFill>
              </a:rPr>
              <a:t>3;}</a:t>
            </a:r>
          </a:p>
          <a:p>
            <a:pPr>
              <a:buNone/>
            </a:pPr>
            <a:r>
              <a:rPr lang="en-US" altLang="zh-CN" sz="2000" dirty="0">
                <a:solidFill>
                  <a:srgbClr val="0303DF"/>
                </a:solidFill>
              </a:rPr>
              <a:t>     </a:t>
            </a:r>
            <a:r>
              <a:rPr lang="en-US" altLang="zh-CN" sz="2000" dirty="0">
                <a:solidFill>
                  <a:srgbClr val="C00000"/>
                </a:solidFill>
              </a:rPr>
              <a:t>else</a:t>
            </a:r>
          </a:p>
          <a:p>
            <a:pPr>
              <a:buNone/>
            </a:pPr>
            <a:r>
              <a:rPr lang="en-US" altLang="zh-CN" sz="2000" dirty="0">
                <a:solidFill>
                  <a:srgbClr val="0303DF"/>
                </a:solidFill>
              </a:rPr>
              <a:t>          {</a:t>
            </a:r>
            <a:r>
              <a:rPr lang="zh-CN" altLang="en-US" sz="2000" dirty="0">
                <a:solidFill>
                  <a:srgbClr val="0303DF"/>
                </a:solidFill>
              </a:rPr>
              <a:t>语句块</a:t>
            </a:r>
            <a:r>
              <a:rPr lang="en-US" altLang="zh-CN" sz="2000" dirty="0">
                <a:solidFill>
                  <a:srgbClr val="0303DF"/>
                </a:solidFill>
              </a:rPr>
              <a:t>4;}</a:t>
            </a:r>
          </a:p>
          <a:p>
            <a:pPr>
              <a:buNone/>
            </a:pP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C00000"/>
                </a:solidFill>
              </a:rPr>
              <a:t>if</a:t>
            </a:r>
            <a:r>
              <a:rPr lang="en-US" altLang="zh-CN" dirty="0"/>
              <a:t>…</a:t>
            </a:r>
            <a:r>
              <a:rPr lang="en-US" altLang="zh-CN" dirty="0">
                <a:solidFill>
                  <a:srgbClr val="C00000"/>
                </a:solidFill>
              </a:rPr>
              <a:t>else if </a:t>
            </a:r>
            <a:r>
              <a:rPr lang="en-US" altLang="zh-CN" dirty="0"/>
              <a:t>… </a:t>
            </a:r>
            <a:r>
              <a:rPr lang="en-US" altLang="zh-CN" dirty="0">
                <a:solidFill>
                  <a:srgbClr val="C00000"/>
                </a:solidFill>
              </a:rPr>
              <a:t>else</a:t>
            </a:r>
            <a:r>
              <a:rPr lang="en-US" altLang="zh-CN" dirty="0"/>
              <a:t> …</a:t>
            </a:r>
            <a:r>
              <a:rPr lang="zh-CN" altLang="en-US" dirty="0"/>
              <a:t>结构</a:t>
            </a:r>
          </a:p>
        </p:txBody>
      </p:sp>
      <p:sp>
        <p:nvSpPr>
          <p:cNvPr id="5" name="圆角矩形标注 4"/>
          <p:cNvSpPr/>
          <p:nvPr/>
        </p:nvSpPr>
        <p:spPr bwMode="auto">
          <a:xfrm>
            <a:off x="4139738" y="1135062"/>
            <a:ext cx="4435937" cy="1518491"/>
          </a:xfrm>
          <a:prstGeom prst="wedgeRoundRectCallout">
            <a:avLst>
              <a:gd name="adj1" fmla="val -20833"/>
              <a:gd name="adj2" fmla="val 48157"/>
              <a:gd name="adj3" fmla="val 16667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285750" marR="0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只要</a:t>
            </a:r>
            <a:r>
              <a:rPr kumimoji="0" lang="zh-CN" altLang="en-US" b="1" i="0" u="none" strike="noStrike" cap="none" normalizeH="0" baseline="0" dirty="0" smtClean="0">
                <a:ln>
                  <a:noFill/>
                </a:ln>
                <a:solidFill>
                  <a:srgbClr val="0000CC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“表达式</a:t>
            </a:r>
            <a:r>
              <a:rPr kumimoji="0" lang="en-US" altLang="zh-CN" b="1" i="0" u="none" strike="noStrike" cap="none" normalizeH="0" baseline="0" dirty="0" smtClean="0">
                <a:ln>
                  <a:noFill/>
                </a:ln>
                <a:solidFill>
                  <a:srgbClr val="0000CC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1</a:t>
            </a:r>
            <a:r>
              <a:rPr kumimoji="0" lang="zh-CN" altLang="en-US" b="1" i="0" u="none" strike="noStrike" cap="none" normalizeH="0" baseline="0" dirty="0" smtClean="0">
                <a:ln>
                  <a:noFill/>
                </a:ln>
                <a:solidFill>
                  <a:srgbClr val="0000CC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”</a:t>
            </a:r>
            <a:r>
              <a:rPr kumimoji="0" lang="zh-CN" altLang="en-US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的值为</a:t>
            </a:r>
            <a:r>
              <a:rPr kumimoji="0" lang="zh-CN" altLang="en-US" b="1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“真”</a:t>
            </a:r>
            <a:r>
              <a:rPr kumimoji="0" lang="zh-CN" altLang="en-US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，则不再继续判定“</a:t>
            </a:r>
            <a:r>
              <a:rPr kumimoji="0" lang="zh-CN" altLang="en-US" b="1" i="0" u="none" strike="noStrike" cap="none" normalizeH="0" baseline="0" dirty="0" smtClean="0">
                <a:ln>
                  <a:noFill/>
                </a:ln>
                <a:solidFill>
                  <a:srgbClr val="7030A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表达式</a:t>
            </a:r>
            <a:r>
              <a:rPr kumimoji="0" lang="en-US" altLang="zh-CN" b="1" i="0" u="none" strike="noStrike" cap="none" normalizeH="0" baseline="0" dirty="0" smtClean="0">
                <a:ln>
                  <a:noFill/>
                </a:ln>
                <a:solidFill>
                  <a:srgbClr val="7030A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2</a:t>
            </a:r>
            <a:r>
              <a:rPr kumimoji="0" lang="zh-CN" altLang="en-US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”与“</a:t>
            </a:r>
            <a:r>
              <a:rPr kumimoji="0" lang="zh-CN" altLang="en-US" b="1" i="0" u="none" strike="noStrike" cap="none" normalizeH="0" baseline="0" dirty="0" smtClean="0">
                <a:ln>
                  <a:noFill/>
                </a:ln>
                <a:solidFill>
                  <a:srgbClr val="7030A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表达式</a:t>
            </a:r>
            <a:r>
              <a:rPr kumimoji="0" lang="en-US" altLang="zh-CN" b="1" i="0" u="none" strike="noStrike" cap="none" normalizeH="0" baseline="0" dirty="0" smtClean="0">
                <a:ln>
                  <a:noFill/>
                </a:ln>
                <a:solidFill>
                  <a:srgbClr val="7030A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3</a:t>
            </a:r>
            <a:r>
              <a:rPr kumimoji="0" lang="zh-CN" altLang="en-US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”的值；</a:t>
            </a:r>
            <a:endParaRPr kumimoji="0" lang="en-US" altLang="zh-CN" b="1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285750" marR="0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提高了程序的运行效率；</a:t>
            </a:r>
            <a:endParaRPr kumimoji="0" lang="en-US" altLang="zh-CN" b="1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285750" marR="0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endParaRPr kumimoji="0" lang="zh-CN" altLang="en-US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68274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021DD51-05E8-446F-B6AE-EBC8137D7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使用逻辑表达式</a:t>
            </a:r>
            <a:r>
              <a:rPr lang="en-US" altLang="zh-CN" dirty="0" smtClean="0"/>
              <a:t>—</a:t>
            </a:r>
            <a:r>
              <a:rPr lang="zh-CN" altLang="en-US" dirty="0" smtClean="0">
                <a:solidFill>
                  <a:srgbClr val="7030A0"/>
                </a:solidFill>
              </a:rPr>
              <a:t>进一步提高效率</a:t>
            </a:r>
            <a:endParaRPr lang="zh-CN" altLang="en-US" dirty="0">
              <a:solidFill>
                <a:srgbClr val="7030A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AF39BAA-27C5-42CB-BBBF-83816FF4560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85775" y="1135062"/>
                <a:ext cx="8089900" cy="2293937"/>
              </a:xfrm>
            </p:spPr>
            <p:txBody>
              <a:bodyPr/>
              <a:lstStyle/>
              <a:p>
                <a:pPr marL="342900" indent="-342900">
                  <a:buFont typeface="Wingdings" panose="05000000000000000000" pitchFamily="2" charset="2"/>
                  <a:buChar char="l"/>
                </a:pPr>
                <a:r>
                  <a:rPr lang="zh-CN" altLang="en-US" sz="2000" dirty="0"/>
                  <a:t>输入整数</a:t>
                </a:r>
                <a:r>
                  <a:rPr lang="en-US" altLang="zh-CN" sz="2000" dirty="0"/>
                  <a:t>x</a:t>
                </a:r>
                <a:r>
                  <a:rPr lang="zh-CN" altLang="en-US" sz="2000" dirty="0"/>
                  <a:t>，输出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zh-CN" altLang="en-US" sz="2000" dirty="0"/>
                  <a:t>。其中</a:t>
                </a:r>
                <a14:m>
                  <m:oMath xmlns:m="http://schemas.openxmlformats.org/officeDocument/2006/math">
                    <m:r>
                      <a:rPr lang="en-US" altLang="zh-CN" sz="16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16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16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altLang="zh-CN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sz="16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zh-CN" altLang="en-US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青年，</m:t>
                            </m:r>
                            <m:r>
                              <a:rPr lang="en-US" altLang="zh-CN" sz="16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                       </m:t>
                            </m:r>
                            <m:r>
                              <a:rPr lang="en-US" altLang="zh-CN" sz="16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sz="16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≤44</m:t>
                            </m:r>
                          </m:e>
                          <m:e>
                            <m:r>
                              <a:rPr lang="zh-CN" altLang="en-US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中年</m:t>
                            </m:r>
                            <m:r>
                              <a:rPr lang="zh-CN" altLang="en-US" sz="16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，</m:t>
                            </m:r>
                            <m:r>
                              <a:rPr lang="en-US" altLang="zh-CN" sz="16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             45</m:t>
                            </m:r>
                            <m:r>
                              <a:rPr lang="en-US" altLang="zh-CN" sz="16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en-US" altLang="zh-CN" sz="16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sz="16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≤59</m:t>
                            </m:r>
                          </m:e>
                          <m:e>
                            <m:r>
                              <a:rPr lang="zh-CN" altLang="en-US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年轻</m:t>
                            </m:r>
                            <m:r>
                              <a:rPr lang="zh-CN" altLang="en-US" sz="16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老年</m:t>
                            </m:r>
                            <m:r>
                              <a:rPr lang="zh-CN" altLang="en-US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，</m:t>
                            </m:r>
                            <m:r>
                              <a:rPr lang="en-US" altLang="zh-CN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      </m:t>
                            </m:r>
                            <m:r>
                              <a:rPr lang="en-US" altLang="zh-CN" sz="16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60</m:t>
                            </m:r>
                            <m:r>
                              <a:rPr lang="en-US" altLang="zh-CN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en-US" altLang="zh-CN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en-US" altLang="zh-CN" sz="16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74</m:t>
                            </m:r>
                          </m:e>
                          <m:e>
                            <m:r>
                              <a:rPr lang="zh-CN" altLang="en-US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老年</m:t>
                            </m:r>
                            <m:r>
                              <a:rPr lang="zh-CN" altLang="en-US" sz="16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，</m:t>
                            </m:r>
                            <m:r>
                              <a:rPr lang="en-US" altLang="zh-CN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    </m:t>
                            </m:r>
                            <m:r>
                              <a:rPr lang="en-US" altLang="zh-CN" sz="16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      </m:t>
                            </m:r>
                            <m:r>
                              <a:rPr lang="en-US" altLang="zh-CN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    </m:t>
                            </m:r>
                            <m:r>
                              <a:rPr lang="en-US" altLang="zh-CN" sz="16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75</m:t>
                            </m:r>
                            <m:r>
                              <a:rPr lang="en-US" altLang="zh-CN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en-US" altLang="zh-CN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en-US" altLang="zh-CN" sz="16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89</m:t>
                            </m:r>
                          </m:e>
                          <m:e>
                            <m:r>
                              <a:rPr lang="zh-CN" altLang="en-US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长寿</m:t>
                            </m:r>
                            <m:r>
                              <a:rPr lang="zh-CN" altLang="en-US" sz="16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老人，</m:t>
                            </m:r>
                            <m:r>
                              <a:rPr lang="en-US" altLang="zh-CN" sz="16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         </m:t>
                            </m:r>
                            <m:r>
                              <a:rPr lang="en-US" altLang="zh-CN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     </m:t>
                            </m:r>
                            <m:r>
                              <a:rPr lang="en-US" altLang="zh-CN" sz="16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90</m:t>
                            </m:r>
                            <m:r>
                              <a:rPr lang="en-US" altLang="zh-CN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en-US" altLang="zh-CN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eqArr>
                      </m:e>
                    </m:d>
                  </m:oMath>
                </a14:m>
                <a:endParaRPr lang="en-US" altLang="zh-CN" sz="1600" dirty="0"/>
              </a:p>
              <a:p>
                <a:pPr marL="342900" indent="-342900">
                  <a:buFont typeface="Wingdings" panose="05000000000000000000" pitchFamily="2" charset="2"/>
                  <a:buChar char="l"/>
                </a:pPr>
                <a:endParaRPr lang="en-US" altLang="zh-CN" sz="2000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AF39BAA-27C5-42CB-BBBF-83816FF456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85775" y="1135062"/>
                <a:ext cx="8089900" cy="2293937"/>
              </a:xfrm>
              <a:blipFill>
                <a:blip r:embed="rId2"/>
                <a:stretch>
                  <a:fillRect t="-79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内容占位符 2">
            <a:extLst>
              <a:ext uri="{FF2B5EF4-FFF2-40B4-BE49-F238E27FC236}">
                <a16:creationId xmlns:a16="http://schemas.microsoft.com/office/drawing/2014/main" id="{C06A7D06-F3A4-4574-992A-42F89C223B5A}"/>
              </a:ext>
            </a:extLst>
          </p:cNvPr>
          <p:cNvSpPr txBox="1">
            <a:spLocks/>
          </p:cNvSpPr>
          <p:nvPr/>
        </p:nvSpPr>
        <p:spPr bwMode="auto">
          <a:xfrm>
            <a:off x="568325" y="2600587"/>
            <a:ext cx="3861062" cy="242861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l" defTabSz="685800" rtl="0" fontAlgn="base">
              <a:lnSpc>
                <a:spcPct val="90000"/>
              </a:lnSpc>
              <a:spcBef>
                <a:spcPts val="135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anose="05020102010507070707" pitchFamily="18" charset="2"/>
              <a:buChar char=""/>
              <a:defRPr sz="2400" kern="1200">
                <a:solidFill>
                  <a:srgbClr val="1A93C8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1pPr>
            <a:lvl2pPr marL="628650" indent="-342900" algn="l" defTabSz="685800" rtl="0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SzPct val="80000"/>
              <a:buFont typeface="Wingdings" panose="05000000000000000000" pitchFamily="2" charset="2"/>
              <a:buChar char="ü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2pPr>
            <a:lvl3pPr marL="857250" indent="-17145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Calibri" panose="020F0502020204030204" pitchFamily="34" charset="0"/>
              <a:buChar char="•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3pPr>
            <a:lvl4pPr marL="1200150" indent="-17145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Calibri" panose="020F0502020204030204" pitchFamily="34" charset="0"/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4pPr>
            <a:lvl5pPr marL="1543050" indent="-17145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Calibri" panose="020F0502020204030204" pitchFamily="34" charset="0"/>
              <a:buChar char="•"/>
              <a:defRPr sz="1300" kern="1200">
                <a:solidFill>
                  <a:srgbClr val="7F7F7F"/>
                </a:solidFill>
                <a:latin typeface="+mn-lt"/>
                <a:ea typeface="幼圆" panose="02010509060101010101" pitchFamily="49" charset="-122"/>
                <a:cs typeface="+mn-cs"/>
                <a:sym typeface="宋体" panose="02010600030101010101" pitchFamily="2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dirty="0"/>
              <a:t>参考代码片段</a:t>
            </a:r>
            <a:endParaRPr lang="en-US" altLang="zh-CN" sz="2000" dirty="0"/>
          </a:p>
          <a:p>
            <a:pPr marL="3429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dirty="0" smtClean="0">
                <a:solidFill>
                  <a:srgbClr val="000000"/>
                </a:solidFill>
              </a:rPr>
              <a:t>short </a:t>
            </a:r>
            <a:r>
              <a:rPr lang="en-US" altLang="zh-CN" sz="1600" dirty="0">
                <a:solidFill>
                  <a:srgbClr val="000000"/>
                </a:solidFill>
              </a:rPr>
              <a:t>x; char str[10];	</a:t>
            </a:r>
          </a:p>
          <a:p>
            <a:pPr marL="3429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dirty="0" err="1">
                <a:solidFill>
                  <a:srgbClr val="000000"/>
                </a:solidFill>
              </a:rPr>
              <a:t>scanf</a:t>
            </a:r>
            <a:r>
              <a:rPr lang="en-US" altLang="zh-CN" sz="1600" dirty="0">
                <a:solidFill>
                  <a:srgbClr val="000000"/>
                </a:solidFill>
              </a:rPr>
              <a:t>("%</a:t>
            </a:r>
            <a:r>
              <a:rPr lang="en-US" altLang="zh-CN" sz="1600" dirty="0" err="1">
                <a:solidFill>
                  <a:srgbClr val="000000"/>
                </a:solidFill>
              </a:rPr>
              <a:t>hd</a:t>
            </a:r>
            <a:r>
              <a:rPr lang="en-US" altLang="zh-CN" sz="1600" dirty="0">
                <a:solidFill>
                  <a:srgbClr val="000000"/>
                </a:solidFill>
              </a:rPr>
              <a:t>",&amp;x);</a:t>
            </a:r>
          </a:p>
          <a:p>
            <a:pPr marL="3429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dirty="0">
                <a:solidFill>
                  <a:srgbClr val="FF0000"/>
                </a:solidFill>
              </a:rPr>
              <a:t>if (x&lt;=44) </a:t>
            </a:r>
          </a:p>
          <a:p>
            <a:pPr marL="3429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dirty="0">
                <a:solidFill>
                  <a:srgbClr val="000000"/>
                </a:solidFill>
              </a:rPr>
              <a:t>       </a:t>
            </a:r>
            <a:r>
              <a:rPr lang="en-US" altLang="zh-CN" sz="1600" dirty="0" err="1">
                <a:solidFill>
                  <a:srgbClr val="000000"/>
                </a:solidFill>
              </a:rPr>
              <a:t>strcpy</a:t>
            </a:r>
            <a:r>
              <a:rPr lang="en-US" altLang="zh-CN" sz="1600" dirty="0">
                <a:solidFill>
                  <a:srgbClr val="000000"/>
                </a:solidFill>
              </a:rPr>
              <a:t>(str, "</a:t>
            </a:r>
            <a:r>
              <a:rPr lang="zh-CN" altLang="en-US" sz="1600" dirty="0">
                <a:solidFill>
                  <a:srgbClr val="000000"/>
                </a:solidFill>
              </a:rPr>
              <a:t>青年</a:t>
            </a:r>
            <a:r>
              <a:rPr lang="en-US" altLang="zh-CN" sz="1600" dirty="0">
                <a:solidFill>
                  <a:srgbClr val="000000"/>
                </a:solidFill>
              </a:rPr>
              <a:t>");  //</a:t>
            </a:r>
            <a:r>
              <a:rPr lang="en-US" altLang="zh-CN" sz="1600" b="1" dirty="0" err="1">
                <a:solidFill>
                  <a:srgbClr val="0000CC"/>
                </a:solidFill>
              </a:rPr>
              <a:t>string.h</a:t>
            </a:r>
            <a:endParaRPr lang="en-US" altLang="zh-CN" sz="1600" b="1" dirty="0">
              <a:solidFill>
                <a:srgbClr val="0000CC"/>
              </a:solidFill>
            </a:endParaRPr>
          </a:p>
          <a:p>
            <a:pPr marL="3429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dirty="0" smtClean="0">
                <a:solidFill>
                  <a:srgbClr val="C00000"/>
                </a:solidFill>
              </a:rPr>
              <a:t>else if </a:t>
            </a:r>
            <a:r>
              <a:rPr lang="en-US" altLang="zh-CN" sz="1600" dirty="0">
                <a:solidFill>
                  <a:srgbClr val="C00000"/>
                </a:solidFill>
              </a:rPr>
              <a:t>(x&gt;=</a:t>
            </a:r>
            <a:r>
              <a:rPr lang="en-US" altLang="zh-CN" sz="1600" dirty="0" smtClean="0">
                <a:solidFill>
                  <a:srgbClr val="C00000"/>
                </a:solidFill>
              </a:rPr>
              <a:t>45 </a:t>
            </a:r>
            <a:r>
              <a:rPr lang="en-US" altLang="zh-CN" sz="1600" dirty="0">
                <a:solidFill>
                  <a:srgbClr val="C00000"/>
                </a:solidFill>
              </a:rPr>
              <a:t>&amp;&amp; x&lt;=59)         </a:t>
            </a:r>
            <a:endParaRPr lang="en-US" altLang="zh-CN" sz="1600" dirty="0" smtClean="0">
              <a:solidFill>
                <a:srgbClr val="C00000"/>
              </a:solidFill>
            </a:endParaRPr>
          </a:p>
          <a:p>
            <a:pPr marL="3429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dirty="0" smtClean="0">
                <a:solidFill>
                  <a:srgbClr val="000000"/>
                </a:solidFill>
              </a:rPr>
              <a:t>      </a:t>
            </a:r>
            <a:r>
              <a:rPr lang="en-US" altLang="zh-CN" sz="1600" dirty="0" err="1" smtClean="0">
                <a:solidFill>
                  <a:srgbClr val="000000"/>
                </a:solidFill>
              </a:rPr>
              <a:t>strcpy</a:t>
            </a:r>
            <a:r>
              <a:rPr lang="en-US" altLang="zh-CN" sz="1600" dirty="0" smtClean="0">
                <a:solidFill>
                  <a:srgbClr val="000000"/>
                </a:solidFill>
              </a:rPr>
              <a:t>(</a:t>
            </a:r>
            <a:r>
              <a:rPr lang="en-US" altLang="zh-CN" sz="1600" dirty="0" err="1" smtClean="0">
                <a:solidFill>
                  <a:srgbClr val="000000"/>
                </a:solidFill>
              </a:rPr>
              <a:t>str</a:t>
            </a:r>
            <a:r>
              <a:rPr lang="en-US" altLang="zh-CN" sz="1600" dirty="0">
                <a:solidFill>
                  <a:srgbClr val="000000"/>
                </a:solidFill>
              </a:rPr>
              <a:t>, "</a:t>
            </a:r>
            <a:r>
              <a:rPr lang="zh-CN" altLang="en-US" sz="1600" dirty="0">
                <a:solidFill>
                  <a:srgbClr val="000000"/>
                </a:solidFill>
              </a:rPr>
              <a:t>中年</a:t>
            </a:r>
            <a:r>
              <a:rPr lang="en-US" altLang="zh-CN" sz="1600" dirty="0">
                <a:solidFill>
                  <a:srgbClr val="000000"/>
                </a:solidFill>
              </a:rPr>
              <a:t>");</a:t>
            </a:r>
          </a:p>
          <a:p>
            <a:pPr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dirty="0" smtClean="0">
                <a:solidFill>
                  <a:srgbClr val="C00000"/>
                </a:solidFill>
                <a:sym typeface="宋体" panose="02010600030101010101" pitchFamily="2" charset="-122"/>
              </a:rPr>
              <a:t>       </a:t>
            </a:r>
            <a:r>
              <a:rPr lang="en-US" altLang="zh-CN" sz="1600" dirty="0">
                <a:solidFill>
                  <a:srgbClr val="C00000"/>
                </a:solidFill>
              </a:rPr>
              <a:t>else </a:t>
            </a:r>
            <a:r>
              <a:rPr lang="en-US" altLang="zh-CN" sz="1600" dirty="0" smtClean="0">
                <a:solidFill>
                  <a:srgbClr val="C00000"/>
                </a:solidFill>
                <a:sym typeface="宋体" panose="02010600030101010101" pitchFamily="2" charset="-122"/>
              </a:rPr>
              <a:t>if </a:t>
            </a:r>
            <a:r>
              <a:rPr lang="en-US" altLang="zh-CN" sz="1600" dirty="0">
                <a:solidFill>
                  <a:srgbClr val="C00000"/>
                </a:solidFill>
                <a:sym typeface="宋体" panose="02010600030101010101" pitchFamily="2" charset="-122"/>
              </a:rPr>
              <a:t>(x&gt;=60  &amp;&amp; </a:t>
            </a:r>
            <a:r>
              <a:rPr lang="en-US" altLang="zh-CN" sz="1600" dirty="0">
                <a:solidFill>
                  <a:srgbClr val="C00000"/>
                </a:solidFill>
              </a:rPr>
              <a:t>x&lt;=74</a:t>
            </a:r>
            <a:r>
              <a:rPr lang="en-US" altLang="zh-CN" sz="1600" dirty="0">
                <a:solidFill>
                  <a:srgbClr val="C00000"/>
                </a:solidFill>
                <a:sym typeface="宋体" panose="02010600030101010101" pitchFamily="2" charset="-122"/>
              </a:rPr>
              <a:t>)</a:t>
            </a:r>
          </a:p>
          <a:p>
            <a:pPr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dirty="0">
                <a:solidFill>
                  <a:srgbClr val="000000"/>
                </a:solidFill>
              </a:rPr>
              <a:t>       </a:t>
            </a:r>
            <a:r>
              <a:rPr lang="en-US" altLang="zh-CN" sz="1600" dirty="0" smtClean="0">
                <a:solidFill>
                  <a:srgbClr val="000000"/>
                </a:solidFill>
              </a:rPr>
              <a:t>      </a:t>
            </a:r>
            <a:r>
              <a:rPr lang="en-US" altLang="zh-CN" sz="1600" dirty="0" err="1" smtClean="0">
                <a:solidFill>
                  <a:srgbClr val="000000"/>
                </a:solidFill>
              </a:rPr>
              <a:t>strcpy</a:t>
            </a:r>
            <a:r>
              <a:rPr lang="en-US" altLang="zh-CN" sz="1600" dirty="0" smtClean="0">
                <a:solidFill>
                  <a:srgbClr val="000000"/>
                </a:solidFill>
              </a:rPr>
              <a:t>(</a:t>
            </a:r>
            <a:r>
              <a:rPr lang="en-US" altLang="zh-CN" sz="1600" dirty="0" err="1" smtClean="0">
                <a:solidFill>
                  <a:srgbClr val="000000"/>
                </a:solidFill>
              </a:rPr>
              <a:t>str</a:t>
            </a:r>
            <a:r>
              <a:rPr lang="en-US" altLang="zh-CN" sz="1600" dirty="0">
                <a:solidFill>
                  <a:srgbClr val="000000"/>
                </a:solidFill>
              </a:rPr>
              <a:t>, "</a:t>
            </a:r>
            <a:r>
              <a:rPr lang="zh-CN" altLang="en-US" sz="1600" dirty="0">
                <a:solidFill>
                  <a:srgbClr val="000000"/>
                </a:solidFill>
              </a:rPr>
              <a:t>年轻老年</a:t>
            </a:r>
            <a:r>
              <a:rPr lang="en-US" altLang="zh-CN" sz="1600" dirty="0">
                <a:solidFill>
                  <a:srgbClr val="000000"/>
                </a:solidFill>
              </a:rPr>
              <a:t>");</a:t>
            </a:r>
          </a:p>
          <a:p>
            <a:pPr lvl="1" indent="0">
              <a:lnSpc>
                <a:spcPct val="100000"/>
              </a:lnSpc>
              <a:buNone/>
            </a:pPr>
            <a:endParaRPr lang="en-US" altLang="zh-CN" sz="1600" dirty="0"/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C472CAEE-2976-4171-A55F-0E81776CED31}"/>
              </a:ext>
            </a:extLst>
          </p:cNvPr>
          <p:cNvSpPr txBox="1">
            <a:spLocks/>
          </p:cNvSpPr>
          <p:nvPr/>
        </p:nvSpPr>
        <p:spPr bwMode="auto">
          <a:xfrm>
            <a:off x="4773729" y="2600587"/>
            <a:ext cx="3457604" cy="2428614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l" defTabSz="685800" rtl="0" fontAlgn="base">
              <a:lnSpc>
                <a:spcPct val="90000"/>
              </a:lnSpc>
              <a:spcBef>
                <a:spcPts val="135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anose="05020102010507070707" pitchFamily="18" charset="2"/>
              <a:buChar char=""/>
              <a:defRPr sz="2400" kern="1200">
                <a:solidFill>
                  <a:srgbClr val="1A93C8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1pPr>
            <a:lvl2pPr marL="628650" indent="-342900" algn="l" defTabSz="685800" rtl="0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SzPct val="80000"/>
              <a:buFont typeface="Wingdings" panose="05000000000000000000" pitchFamily="2" charset="2"/>
              <a:buChar char="ü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2pPr>
            <a:lvl3pPr marL="857250" indent="-17145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Calibri" panose="020F0502020204030204" pitchFamily="34" charset="0"/>
              <a:buChar char="•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3pPr>
            <a:lvl4pPr marL="1200150" indent="-17145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Calibri" panose="020F0502020204030204" pitchFamily="34" charset="0"/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4pPr>
            <a:lvl5pPr marL="1543050" indent="-17145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Calibri" panose="020F0502020204030204" pitchFamily="34" charset="0"/>
              <a:buChar char="•"/>
              <a:defRPr sz="1300" kern="1200">
                <a:solidFill>
                  <a:srgbClr val="7F7F7F"/>
                </a:solidFill>
                <a:latin typeface="+mn-lt"/>
                <a:ea typeface="幼圆" panose="02010509060101010101" pitchFamily="49" charset="-122"/>
                <a:cs typeface="+mn-cs"/>
                <a:sym typeface="宋体" panose="02010600030101010101" pitchFamily="2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dirty="0">
                <a:solidFill>
                  <a:srgbClr val="C00000"/>
                </a:solidFill>
              </a:rPr>
              <a:t>else if (x&gt;=75 &amp;&amp; x&lt;=89)</a:t>
            </a:r>
          </a:p>
          <a:p>
            <a:pPr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dirty="0" smtClean="0">
                <a:solidFill>
                  <a:srgbClr val="000000"/>
                </a:solidFill>
              </a:rPr>
              <a:t>     </a:t>
            </a:r>
            <a:r>
              <a:rPr lang="en-US" altLang="zh-CN" sz="1600" dirty="0" err="1" smtClean="0">
                <a:solidFill>
                  <a:srgbClr val="000000"/>
                </a:solidFill>
              </a:rPr>
              <a:t>strcpy</a:t>
            </a:r>
            <a:r>
              <a:rPr lang="en-US" altLang="zh-CN" sz="1600" dirty="0" smtClean="0">
                <a:solidFill>
                  <a:srgbClr val="000000"/>
                </a:solidFill>
              </a:rPr>
              <a:t>(</a:t>
            </a:r>
            <a:r>
              <a:rPr lang="en-US" altLang="zh-CN" sz="1600" dirty="0" err="1" smtClean="0">
                <a:solidFill>
                  <a:srgbClr val="000000"/>
                </a:solidFill>
              </a:rPr>
              <a:t>str</a:t>
            </a:r>
            <a:r>
              <a:rPr lang="en-US" altLang="zh-CN" sz="1600" dirty="0">
                <a:solidFill>
                  <a:srgbClr val="000000"/>
                </a:solidFill>
              </a:rPr>
              <a:t>, "</a:t>
            </a:r>
            <a:r>
              <a:rPr lang="zh-CN" altLang="en-US" sz="1600" dirty="0">
                <a:solidFill>
                  <a:srgbClr val="000000"/>
                </a:solidFill>
              </a:rPr>
              <a:t>老年</a:t>
            </a:r>
            <a:r>
              <a:rPr lang="en-US" altLang="zh-CN" sz="1600" dirty="0">
                <a:solidFill>
                  <a:srgbClr val="000000"/>
                </a:solidFill>
              </a:rPr>
              <a:t>"); </a:t>
            </a:r>
          </a:p>
          <a:p>
            <a:pPr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dirty="0">
                <a:solidFill>
                  <a:srgbClr val="C00000"/>
                </a:solidFill>
              </a:rPr>
              <a:t>else if (x&gt;=</a:t>
            </a:r>
            <a:r>
              <a:rPr lang="en-US" altLang="zh-CN" sz="1600" dirty="0" smtClean="0">
                <a:solidFill>
                  <a:srgbClr val="C00000"/>
                </a:solidFill>
              </a:rPr>
              <a:t>90)</a:t>
            </a:r>
          </a:p>
          <a:p>
            <a:pPr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dirty="0">
                <a:solidFill>
                  <a:srgbClr val="C00000"/>
                </a:solidFill>
              </a:rPr>
              <a:t> </a:t>
            </a:r>
            <a:r>
              <a:rPr lang="en-US" altLang="zh-CN" sz="1600" dirty="0" smtClean="0">
                <a:solidFill>
                  <a:srgbClr val="C00000"/>
                </a:solidFill>
              </a:rPr>
              <a:t>    </a:t>
            </a:r>
            <a:r>
              <a:rPr lang="en-US" altLang="zh-CN" sz="1600" dirty="0" err="1" smtClean="0">
                <a:solidFill>
                  <a:srgbClr val="000000"/>
                </a:solidFill>
              </a:rPr>
              <a:t>strcpy</a:t>
            </a:r>
            <a:r>
              <a:rPr lang="en-US" altLang="zh-CN" sz="1600" dirty="0" smtClean="0">
                <a:solidFill>
                  <a:srgbClr val="000000"/>
                </a:solidFill>
              </a:rPr>
              <a:t>(</a:t>
            </a:r>
            <a:r>
              <a:rPr lang="en-US" altLang="zh-CN" sz="1600" dirty="0" err="1" smtClean="0">
                <a:solidFill>
                  <a:srgbClr val="000000"/>
                </a:solidFill>
              </a:rPr>
              <a:t>str</a:t>
            </a:r>
            <a:r>
              <a:rPr lang="en-US" altLang="zh-CN" sz="1600" dirty="0">
                <a:solidFill>
                  <a:srgbClr val="000000"/>
                </a:solidFill>
              </a:rPr>
              <a:t>, "</a:t>
            </a:r>
            <a:r>
              <a:rPr lang="zh-CN" altLang="en-US" sz="1600" dirty="0">
                <a:solidFill>
                  <a:srgbClr val="000000"/>
                </a:solidFill>
              </a:rPr>
              <a:t>长寿老人</a:t>
            </a:r>
            <a:r>
              <a:rPr lang="en-US" altLang="zh-CN" sz="1600" dirty="0">
                <a:solidFill>
                  <a:srgbClr val="000000"/>
                </a:solidFill>
              </a:rPr>
              <a:t>"); </a:t>
            </a:r>
            <a:endParaRPr lang="en-US" altLang="zh-CN" sz="1600" dirty="0" smtClean="0">
              <a:solidFill>
                <a:srgbClr val="000000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dirty="0">
                <a:solidFill>
                  <a:srgbClr val="C00000"/>
                </a:solidFill>
              </a:rPr>
              <a:t>else </a:t>
            </a:r>
          </a:p>
          <a:p>
            <a:pPr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dirty="0" smtClean="0">
                <a:solidFill>
                  <a:srgbClr val="000000"/>
                </a:solidFill>
              </a:rPr>
              <a:t>    </a:t>
            </a:r>
            <a:r>
              <a:rPr lang="en-US" altLang="zh-CN" sz="1600" dirty="0" err="1">
                <a:solidFill>
                  <a:srgbClr val="000000"/>
                </a:solidFill>
              </a:rPr>
              <a:t>strcpy</a:t>
            </a:r>
            <a:r>
              <a:rPr lang="en-US" altLang="zh-CN" sz="1600" dirty="0">
                <a:solidFill>
                  <a:srgbClr val="000000"/>
                </a:solidFill>
              </a:rPr>
              <a:t>(</a:t>
            </a:r>
            <a:r>
              <a:rPr lang="en-US" altLang="zh-CN" sz="1600" dirty="0" err="1">
                <a:solidFill>
                  <a:srgbClr val="000000"/>
                </a:solidFill>
              </a:rPr>
              <a:t>str</a:t>
            </a:r>
            <a:r>
              <a:rPr lang="en-US" altLang="zh-CN" sz="1600" dirty="0">
                <a:solidFill>
                  <a:srgbClr val="000000"/>
                </a:solidFill>
              </a:rPr>
              <a:t>, </a:t>
            </a:r>
            <a:r>
              <a:rPr lang="en-US" altLang="zh-CN" sz="1600" dirty="0" smtClean="0">
                <a:solidFill>
                  <a:srgbClr val="000000"/>
                </a:solidFill>
              </a:rPr>
              <a:t>“</a:t>
            </a:r>
            <a:r>
              <a:rPr lang="zh-CN" altLang="en-US" sz="1600" dirty="0" smtClean="0">
                <a:solidFill>
                  <a:srgbClr val="000000"/>
                </a:solidFill>
              </a:rPr>
              <a:t>我不知道</a:t>
            </a:r>
            <a:r>
              <a:rPr lang="en-US" altLang="zh-CN" sz="1600" dirty="0" smtClean="0">
                <a:solidFill>
                  <a:srgbClr val="000000"/>
                </a:solidFill>
              </a:rPr>
              <a:t>");</a:t>
            </a:r>
            <a:endParaRPr lang="en-US" altLang="zh-CN" sz="1600" dirty="0">
              <a:solidFill>
                <a:srgbClr val="000000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dirty="0" err="1" smtClean="0">
                <a:solidFill>
                  <a:srgbClr val="000000"/>
                </a:solidFill>
              </a:rPr>
              <a:t>printf</a:t>
            </a:r>
            <a:r>
              <a:rPr lang="en-US" altLang="zh-CN" sz="1600" dirty="0">
                <a:solidFill>
                  <a:srgbClr val="000000"/>
                </a:solidFill>
              </a:rPr>
              <a:t>("%d is %s\n",</a:t>
            </a:r>
            <a:r>
              <a:rPr lang="en-US" altLang="zh-CN" sz="1600" dirty="0" err="1">
                <a:solidFill>
                  <a:srgbClr val="000000"/>
                </a:solidFill>
              </a:rPr>
              <a:t>x,str</a:t>
            </a:r>
            <a:r>
              <a:rPr lang="en-US" altLang="zh-CN" sz="1600" dirty="0" smtClean="0">
                <a:solidFill>
                  <a:srgbClr val="000000"/>
                </a:solidFill>
              </a:rPr>
              <a:t>);</a:t>
            </a:r>
          </a:p>
          <a:p>
            <a:pPr>
              <a:lnSpc>
                <a:spcPct val="100000"/>
              </a:lnSpc>
              <a:spcBef>
                <a:spcPts val="0"/>
              </a:spcBef>
              <a:buNone/>
            </a:pPr>
            <a:endParaRPr lang="en-US" altLang="zh-CN" sz="1600" dirty="0">
              <a:solidFill>
                <a:srgbClr val="000000"/>
              </a:solidFill>
            </a:endParaRPr>
          </a:p>
          <a:p>
            <a:pPr lvl="1" indent="0">
              <a:lnSpc>
                <a:spcPct val="100000"/>
              </a:lnSpc>
              <a:buNone/>
            </a:pPr>
            <a:endParaRPr lang="en-US" altLang="zh-CN" sz="1600" dirty="0">
              <a:sym typeface="Arial" panose="020B0604020202020204" pitchFamily="3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764771" y="5317020"/>
            <a:ext cx="74665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None/>
            </a:pPr>
            <a:r>
              <a:rPr lang="zh-CN" altLang="en-US" b="1" dirty="0" smtClean="0">
                <a:solidFill>
                  <a:srgbClr val="000000"/>
                </a:solidFill>
                <a:latin typeface="+mn-lt"/>
                <a:ea typeface="+mn-ea"/>
              </a:rPr>
              <a:t>当</a:t>
            </a:r>
            <a:r>
              <a:rPr lang="en-US" altLang="zh-CN" b="1" dirty="0">
                <a:solidFill>
                  <a:srgbClr val="000000"/>
                </a:solidFill>
                <a:latin typeface="+mn-lt"/>
                <a:ea typeface="+mn-ea"/>
              </a:rPr>
              <a:t>x=30</a:t>
            </a:r>
            <a:r>
              <a:rPr lang="zh-CN" altLang="en-US" b="1" dirty="0" smtClean="0">
                <a:solidFill>
                  <a:srgbClr val="000000"/>
                </a:solidFill>
                <a:latin typeface="+mn-lt"/>
                <a:ea typeface="+mn-ea"/>
              </a:rPr>
              <a:t>，满足第一</a:t>
            </a:r>
            <a:r>
              <a:rPr lang="zh-CN" altLang="en-US" b="1" dirty="0">
                <a:solidFill>
                  <a:srgbClr val="000000"/>
                </a:solidFill>
                <a:latin typeface="+mn-lt"/>
                <a:ea typeface="+mn-ea"/>
              </a:rPr>
              <a:t>条</a:t>
            </a:r>
            <a:r>
              <a:rPr lang="en-US" altLang="zh-CN" b="1" dirty="0">
                <a:solidFill>
                  <a:srgbClr val="000000"/>
                </a:solidFill>
                <a:latin typeface="+mn-lt"/>
                <a:ea typeface="+mn-ea"/>
              </a:rPr>
              <a:t>if()</a:t>
            </a:r>
            <a:r>
              <a:rPr lang="zh-CN" altLang="en-US" b="1" dirty="0">
                <a:solidFill>
                  <a:srgbClr val="000000"/>
                </a:solidFill>
                <a:latin typeface="+mn-lt"/>
                <a:ea typeface="+mn-ea"/>
              </a:rPr>
              <a:t>语句所给出的条件</a:t>
            </a:r>
            <a:r>
              <a:rPr lang="zh-CN" altLang="en-US" b="1" dirty="0" smtClean="0">
                <a:solidFill>
                  <a:srgbClr val="000000"/>
                </a:solidFill>
                <a:latin typeface="+mn-lt"/>
                <a:ea typeface="+mn-ea"/>
              </a:rPr>
              <a:t>，其后的</a:t>
            </a:r>
            <a:r>
              <a:rPr lang="en-US" altLang="zh-CN" b="1" dirty="0">
                <a:solidFill>
                  <a:srgbClr val="000000"/>
                </a:solidFill>
                <a:latin typeface="+mn-lt"/>
                <a:ea typeface="+mn-ea"/>
              </a:rPr>
              <a:t>if</a:t>
            </a:r>
            <a:r>
              <a:rPr lang="zh-CN" altLang="en-US" b="1" dirty="0" smtClean="0">
                <a:solidFill>
                  <a:srgbClr val="000000"/>
                </a:solidFill>
                <a:latin typeface="+mn-lt"/>
                <a:ea typeface="+mn-ea"/>
              </a:rPr>
              <a:t>语句不再执行。</a:t>
            </a:r>
            <a:endParaRPr lang="en-US" altLang="zh-CN" b="1" dirty="0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35867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4.1 </a:t>
            </a:r>
            <a:r>
              <a:rPr lang="zh-CN" altLang="en-US" dirty="0"/>
              <a:t>关系运算符和关系表达式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dirty="0"/>
              <a:t>分支结构需要使用</a:t>
            </a:r>
            <a:r>
              <a:rPr lang="zh-CN" altLang="en-US" dirty="0">
                <a:solidFill>
                  <a:srgbClr val="7030A0"/>
                </a:solidFill>
              </a:rPr>
              <a:t>关系运算</a:t>
            </a:r>
            <a:r>
              <a:rPr lang="zh-CN" altLang="en-US" dirty="0"/>
              <a:t>及</a:t>
            </a:r>
            <a:r>
              <a:rPr lang="zh-CN" altLang="en-US" dirty="0">
                <a:solidFill>
                  <a:srgbClr val="7030A0"/>
                </a:solidFill>
              </a:rPr>
              <a:t>关系表达式</a:t>
            </a:r>
            <a:endParaRPr lang="en-US" altLang="zh-CN" dirty="0">
              <a:solidFill>
                <a:srgbClr val="7030A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zh-CN" dirty="0"/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b="1" dirty="0">
                <a:solidFill>
                  <a:srgbClr val="7030A0"/>
                </a:solidFill>
              </a:rPr>
              <a:t>关系运算符（</a:t>
            </a:r>
            <a:r>
              <a:rPr lang="en-US" altLang="zh-CN" b="1" dirty="0">
                <a:solidFill>
                  <a:srgbClr val="7030A0"/>
                </a:solidFill>
              </a:rPr>
              <a:t>6</a:t>
            </a:r>
            <a:r>
              <a:rPr lang="zh-CN" altLang="en-US" b="1" dirty="0">
                <a:solidFill>
                  <a:srgbClr val="7030A0"/>
                </a:solidFill>
              </a:rPr>
              <a:t>个）</a:t>
            </a:r>
            <a:endParaRPr lang="en-US" altLang="zh-CN" b="1" dirty="0">
              <a:solidFill>
                <a:srgbClr val="7030A0"/>
              </a:solidFill>
            </a:endParaRPr>
          </a:p>
          <a:p>
            <a:pPr lvl="1" indent="0">
              <a:buNone/>
            </a:pPr>
            <a:r>
              <a:rPr lang="en-US" altLang="zh-CN" sz="1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&gt;= </a:t>
            </a:r>
            <a:r>
              <a:rPr lang="en-US" altLang="zh-CN" sz="1800" dirty="0">
                <a:solidFill>
                  <a:srgbClr val="08080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(</a:t>
            </a:r>
            <a:r>
              <a:rPr lang="zh-CN" altLang="en-US" sz="1800" dirty="0">
                <a:solidFill>
                  <a:srgbClr val="08080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大于或等于</a:t>
            </a:r>
            <a:r>
              <a:rPr lang="en-US" altLang="zh-CN" sz="1800" dirty="0">
                <a:solidFill>
                  <a:srgbClr val="08080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lvl="1" indent="0">
              <a:buNone/>
            </a:pPr>
            <a:r>
              <a:rPr lang="en-US" altLang="zh-CN" sz="1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 </a:t>
            </a:r>
            <a:r>
              <a:rPr lang="en-US" altLang="zh-CN" sz="18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>
                <a:solidFill>
                  <a:srgbClr val="08080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(</a:t>
            </a:r>
            <a:r>
              <a:rPr lang="zh-CN" altLang="en-US" sz="1800" dirty="0">
                <a:solidFill>
                  <a:srgbClr val="08080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大于</a:t>
            </a:r>
            <a:r>
              <a:rPr lang="en-US" altLang="zh-CN" sz="1800" dirty="0">
                <a:solidFill>
                  <a:srgbClr val="08080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lvl="1" indent="0">
              <a:buNone/>
            </a:pPr>
            <a:r>
              <a:rPr lang="en-US" altLang="zh-CN" sz="1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&lt;=</a:t>
            </a:r>
            <a:r>
              <a:rPr lang="en-US" altLang="zh-CN" sz="18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>
                <a:solidFill>
                  <a:srgbClr val="08080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(</a:t>
            </a:r>
            <a:r>
              <a:rPr lang="zh-CN" altLang="en-US" sz="1800" dirty="0">
                <a:solidFill>
                  <a:srgbClr val="08080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小于或等于</a:t>
            </a:r>
            <a:r>
              <a:rPr lang="en-US" altLang="zh-CN" sz="1800" dirty="0">
                <a:solidFill>
                  <a:srgbClr val="08080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lvl="1" indent="0">
              <a:buNone/>
            </a:pPr>
            <a:r>
              <a:rPr lang="en-US" altLang="zh-CN" sz="1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 </a:t>
            </a:r>
            <a:r>
              <a:rPr lang="en-US" altLang="zh-CN" sz="1800" dirty="0">
                <a:solidFill>
                  <a:srgbClr val="08080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(</a:t>
            </a:r>
            <a:r>
              <a:rPr lang="zh-CN" altLang="en-US" sz="1800" dirty="0">
                <a:solidFill>
                  <a:srgbClr val="08080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小于</a:t>
            </a:r>
            <a:r>
              <a:rPr lang="en-US" altLang="zh-CN" sz="1800" dirty="0">
                <a:solidFill>
                  <a:srgbClr val="08080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lvl="1" indent="0">
              <a:buNone/>
            </a:pPr>
            <a:endParaRPr lang="en-US" altLang="zh-CN" sz="1800" dirty="0">
              <a:solidFill>
                <a:srgbClr val="08080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indent="0">
              <a:buNone/>
            </a:pPr>
            <a:r>
              <a:rPr lang="en-US" altLang="zh-CN" sz="1800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 =</a:t>
            </a:r>
            <a:r>
              <a:rPr lang="en-US" altLang="zh-CN" sz="1800" dirty="0" smtClean="0">
                <a:solidFill>
                  <a:srgbClr val="08080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altLang="zh-CN" sz="1800" dirty="0">
                <a:solidFill>
                  <a:srgbClr val="08080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zh-CN" altLang="en-US" sz="1800" dirty="0">
                <a:solidFill>
                  <a:srgbClr val="08080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等于</a:t>
            </a:r>
            <a:r>
              <a:rPr lang="en-US" altLang="zh-CN" sz="1800" dirty="0">
                <a:solidFill>
                  <a:srgbClr val="08080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lvl="1" indent="0">
              <a:buNone/>
            </a:pPr>
            <a:r>
              <a:rPr lang="en-US" altLang="zh-CN" sz="1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!= </a:t>
            </a:r>
            <a:r>
              <a:rPr lang="en-US" altLang="zh-CN" sz="1800" dirty="0">
                <a:solidFill>
                  <a:srgbClr val="08080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(</a:t>
            </a:r>
            <a:r>
              <a:rPr lang="zh-CN" altLang="en-US" sz="1800" dirty="0">
                <a:solidFill>
                  <a:srgbClr val="08080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不等于</a:t>
            </a:r>
            <a:r>
              <a:rPr lang="en-US" altLang="zh-CN" sz="1800" dirty="0">
                <a:solidFill>
                  <a:srgbClr val="08080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971550" lvl="1"/>
            <a:endParaRPr lang="en-US" altLang="zh-CN" dirty="0"/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zh-CN" dirty="0"/>
          </a:p>
          <a:p>
            <a:pPr marL="342900" indent="-342900">
              <a:buFont typeface="Wingdings" panose="05000000000000000000" pitchFamily="2" charset="2"/>
              <a:buChar char="l"/>
            </a:pPr>
            <a:endParaRPr lang="zh-CN" altLang="en-US" dirty="0"/>
          </a:p>
        </p:txBody>
      </p:sp>
      <p:grpSp>
        <p:nvGrpSpPr>
          <p:cNvPr id="10" name="组合 9"/>
          <p:cNvGrpSpPr/>
          <p:nvPr/>
        </p:nvGrpSpPr>
        <p:grpSpPr>
          <a:xfrm>
            <a:off x="3378453" y="2624170"/>
            <a:ext cx="3097213" cy="1346003"/>
            <a:chOff x="4125074" y="1718255"/>
            <a:chExt cx="3097213" cy="1308713"/>
          </a:xfrm>
        </p:grpSpPr>
        <p:sp>
          <p:nvSpPr>
            <p:cNvPr id="5" name="AutoShape 5"/>
            <p:cNvSpPr>
              <a:spLocks/>
            </p:cNvSpPr>
            <p:nvPr/>
          </p:nvSpPr>
          <p:spPr bwMode="auto">
            <a:xfrm>
              <a:off x="4125074" y="1718255"/>
              <a:ext cx="360363" cy="1308713"/>
            </a:xfrm>
            <a:prstGeom prst="rightBrace">
              <a:avLst>
                <a:gd name="adj1" fmla="val 34949"/>
                <a:gd name="adj2" fmla="val 50000"/>
              </a:avLst>
            </a:prstGeom>
            <a:noFill/>
            <a:ln w="38100">
              <a:solidFill>
                <a:srgbClr val="0000CC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" name="Rectangle 7"/>
            <p:cNvSpPr>
              <a:spLocks noChangeArrowheads="1"/>
            </p:cNvSpPr>
            <p:nvPr/>
          </p:nvSpPr>
          <p:spPr bwMode="auto">
            <a:xfrm>
              <a:off x="4556874" y="2030312"/>
              <a:ext cx="2665413" cy="791826"/>
            </a:xfrm>
            <a:prstGeom prst="rect">
              <a:avLst/>
            </a:prstGeom>
            <a:noFill/>
            <a:ln w="12700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CC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zh-CN" altLang="en-US" sz="2400" dirty="0">
                  <a:latin typeface="+mn-ea"/>
                  <a:ea typeface="+mn-ea"/>
                </a:rPr>
                <a:t>优先级</a:t>
              </a:r>
              <a:r>
                <a:rPr lang="zh-CN" altLang="en-US" sz="2400" dirty="0" smtClean="0">
                  <a:latin typeface="+mn-ea"/>
                  <a:ea typeface="+mn-ea"/>
                </a:rPr>
                <a:t>相同（</a:t>
              </a:r>
              <a:r>
                <a:rPr lang="zh-CN" altLang="en-US" sz="2400" dirty="0" smtClean="0">
                  <a:solidFill>
                    <a:srgbClr val="C00000"/>
                  </a:solidFill>
                  <a:latin typeface="+mn-ea"/>
                  <a:ea typeface="+mn-ea"/>
                </a:rPr>
                <a:t>高</a:t>
              </a:r>
              <a:r>
                <a:rPr lang="zh-CN" altLang="en-US" sz="2400" dirty="0" smtClean="0">
                  <a:latin typeface="+mn-ea"/>
                  <a:ea typeface="+mn-ea"/>
                </a:rPr>
                <a:t>）</a:t>
              </a:r>
              <a:endParaRPr lang="zh-CN" altLang="en-US" sz="2400" dirty="0">
                <a:latin typeface="+mn-ea"/>
                <a:ea typeface="+mn-ea"/>
              </a:endParaRPr>
            </a:p>
          </p:txBody>
        </p:sp>
      </p:grpSp>
      <p:grpSp>
        <p:nvGrpSpPr>
          <p:cNvPr id="7" name="Group 11"/>
          <p:cNvGrpSpPr>
            <a:grpSpLocks/>
          </p:cNvGrpSpPr>
          <p:nvPr/>
        </p:nvGrpSpPr>
        <p:grpSpPr bwMode="auto">
          <a:xfrm>
            <a:off x="3378453" y="4265448"/>
            <a:ext cx="3241675" cy="793751"/>
            <a:chOff x="2426" y="2341"/>
            <a:chExt cx="2042" cy="576"/>
          </a:xfrm>
        </p:grpSpPr>
        <p:sp>
          <p:nvSpPr>
            <p:cNvPr id="8" name="AutoShape 6"/>
            <p:cNvSpPr>
              <a:spLocks/>
            </p:cNvSpPr>
            <p:nvPr/>
          </p:nvSpPr>
          <p:spPr bwMode="auto">
            <a:xfrm>
              <a:off x="2426" y="2432"/>
              <a:ext cx="272" cy="409"/>
            </a:xfrm>
            <a:prstGeom prst="rightBrace">
              <a:avLst>
                <a:gd name="adj1" fmla="val 12531"/>
                <a:gd name="adj2" fmla="val 50000"/>
              </a:avLst>
            </a:prstGeom>
            <a:noFill/>
            <a:ln w="38100">
              <a:solidFill>
                <a:srgbClr val="0000CC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" name="Rectangle 8"/>
            <p:cNvSpPr>
              <a:spLocks noChangeArrowheads="1"/>
            </p:cNvSpPr>
            <p:nvPr/>
          </p:nvSpPr>
          <p:spPr bwMode="auto">
            <a:xfrm>
              <a:off x="2789" y="2341"/>
              <a:ext cx="1679" cy="57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CC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zh-CN" altLang="en-US" sz="2400" dirty="0">
                  <a:latin typeface="+mn-ea"/>
                  <a:ea typeface="+mn-ea"/>
                </a:rPr>
                <a:t>优先级</a:t>
              </a:r>
              <a:r>
                <a:rPr lang="zh-CN" altLang="en-US" sz="2400" dirty="0" smtClean="0">
                  <a:latin typeface="+mn-ea"/>
                  <a:ea typeface="+mn-ea"/>
                </a:rPr>
                <a:t>相同（</a:t>
              </a:r>
              <a:r>
                <a:rPr lang="zh-CN" altLang="en-US" sz="2400" dirty="0" smtClean="0">
                  <a:solidFill>
                    <a:srgbClr val="C00000"/>
                  </a:solidFill>
                  <a:latin typeface="+mn-ea"/>
                  <a:ea typeface="+mn-ea"/>
                </a:rPr>
                <a:t>低</a:t>
              </a:r>
              <a:r>
                <a:rPr lang="zh-CN" altLang="en-US" sz="2400" dirty="0" smtClean="0">
                  <a:latin typeface="+mn-ea"/>
                  <a:ea typeface="+mn-ea"/>
                </a:rPr>
                <a:t>）</a:t>
              </a:r>
              <a:endParaRPr lang="zh-CN" altLang="en-US" sz="2400" dirty="0">
                <a:latin typeface="+mn-ea"/>
                <a:ea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02544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021DD51-05E8-446F-B6AE-EBC8137D7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if </a:t>
            </a:r>
            <a:r>
              <a:rPr lang="zh-CN" altLang="en-US" dirty="0"/>
              <a:t>语句嵌套例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AF39BAA-27C5-42CB-BBBF-83816FF4560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85775" y="960496"/>
                <a:ext cx="8089900" cy="1333817"/>
              </a:xfrm>
            </p:spPr>
            <p:txBody>
              <a:bodyPr/>
              <a:lstStyle/>
              <a:p>
                <a:pPr marL="342900" indent="-342900">
                  <a:buFont typeface="Wingdings" panose="05000000000000000000" pitchFamily="2" charset="2"/>
                  <a:buChar char="l"/>
                </a:pPr>
                <a:r>
                  <a:rPr lang="zh-CN" altLang="en-US" sz="2000" dirty="0"/>
                  <a:t>输入整数</a:t>
                </a:r>
                <a:r>
                  <a:rPr lang="en-US" altLang="zh-CN" sz="2000" dirty="0"/>
                  <a:t>x</a:t>
                </a:r>
                <a:r>
                  <a:rPr lang="zh-CN" altLang="en-US" sz="2000" dirty="0"/>
                  <a:t>，输出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zh-CN" altLang="en-US" sz="2000" dirty="0"/>
                  <a:t>。其中</a:t>
                </a:r>
                <a:endParaRPr lang="en-US" altLang="zh-CN" sz="2000" dirty="0"/>
              </a:p>
              <a:p>
                <a:pPr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1,         </m:t>
                              </m:r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&gt;0</m:t>
                              </m:r>
                            </m:e>
                            <m:e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0,         </m:t>
                              </m:r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e>
                            <m:e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−1,      </m:t>
                              </m:r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&lt;0</m:t>
                              </m:r>
                            </m:e>
                          </m:eqArr>
                        </m:e>
                      </m:d>
                      <m:r>
                        <a:rPr lang="en-US" altLang="zh-CN" sz="1600" b="0" i="0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m:rPr>
                          <m:sty m:val="p"/>
                        </m:rPr>
                        <a:rPr lang="en-US" altLang="zh-CN" sz="1600" b="0" i="0" smtClean="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𝑍</m:t>
                      </m:r>
                    </m:oMath>
                  </m:oMathPara>
                </a14:m>
                <a:endParaRPr lang="en-US" altLang="zh-CN" sz="1600" dirty="0"/>
              </a:p>
              <a:p>
                <a:pPr marL="342900" indent="-342900">
                  <a:buFont typeface="Wingdings" panose="05000000000000000000" pitchFamily="2" charset="2"/>
                  <a:buChar char="l"/>
                </a:pPr>
                <a:endParaRPr lang="en-US" altLang="zh-CN" sz="2000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AF39BAA-27C5-42CB-BBBF-83816FF456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85775" y="960496"/>
                <a:ext cx="8089900" cy="1333817"/>
              </a:xfrm>
              <a:blipFill>
                <a:blip r:embed="rId2"/>
                <a:stretch>
                  <a:fillRect t="-5963" b="-45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内容占位符 2">
            <a:extLst>
              <a:ext uri="{FF2B5EF4-FFF2-40B4-BE49-F238E27FC236}">
                <a16:creationId xmlns:a16="http://schemas.microsoft.com/office/drawing/2014/main" id="{C06A7D06-F3A4-4574-992A-42F89C223B5A}"/>
              </a:ext>
            </a:extLst>
          </p:cNvPr>
          <p:cNvSpPr txBox="1">
            <a:spLocks/>
          </p:cNvSpPr>
          <p:nvPr/>
        </p:nvSpPr>
        <p:spPr bwMode="auto">
          <a:xfrm>
            <a:off x="4667076" y="2575248"/>
            <a:ext cx="3662276" cy="3571161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l" defTabSz="685800" rtl="0" fontAlgn="base">
              <a:lnSpc>
                <a:spcPct val="90000"/>
              </a:lnSpc>
              <a:spcBef>
                <a:spcPts val="135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anose="05020102010507070707" pitchFamily="18" charset="2"/>
              <a:buChar char=""/>
              <a:defRPr sz="2400" kern="1200">
                <a:solidFill>
                  <a:srgbClr val="1A93C8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1pPr>
            <a:lvl2pPr marL="628650" indent="-342900" algn="l" defTabSz="685800" rtl="0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SzPct val="80000"/>
              <a:buFont typeface="Wingdings" panose="05000000000000000000" pitchFamily="2" charset="2"/>
              <a:buChar char="ü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2pPr>
            <a:lvl3pPr marL="857250" indent="-17145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Calibri" panose="020F0502020204030204" pitchFamily="34" charset="0"/>
              <a:buChar char="•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3pPr>
            <a:lvl4pPr marL="1200150" indent="-17145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Calibri" panose="020F0502020204030204" pitchFamily="34" charset="0"/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4pPr>
            <a:lvl5pPr marL="1543050" indent="-17145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Calibri" panose="020F0502020204030204" pitchFamily="34" charset="0"/>
              <a:buChar char="•"/>
              <a:defRPr sz="1300" kern="1200">
                <a:solidFill>
                  <a:srgbClr val="7F7F7F"/>
                </a:solidFill>
                <a:latin typeface="+mn-lt"/>
                <a:ea typeface="幼圆" panose="02010509060101010101" pitchFamily="49" charset="-122"/>
                <a:cs typeface="+mn-cs"/>
                <a:sym typeface="宋体" panose="02010600030101010101" pitchFamily="2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dirty="0"/>
              <a:t>参考代码片段</a:t>
            </a:r>
            <a:endParaRPr lang="en-US" altLang="zh-CN" sz="2000" dirty="0"/>
          </a:p>
          <a:p>
            <a:pPr lvl="1" indent="0">
              <a:lnSpc>
                <a:spcPct val="100000"/>
              </a:lnSpc>
              <a:buNone/>
            </a:pPr>
            <a:r>
              <a:rPr lang="en-US" altLang="zh-CN" sz="1600" dirty="0"/>
              <a:t>short x, y;</a:t>
            </a:r>
          </a:p>
          <a:p>
            <a:pPr lvl="1" indent="0">
              <a:lnSpc>
                <a:spcPct val="100000"/>
              </a:lnSpc>
              <a:buNone/>
            </a:pPr>
            <a:r>
              <a:rPr lang="en-US" altLang="zh-CN" sz="1600" dirty="0" err="1"/>
              <a:t>scanf</a:t>
            </a:r>
            <a:r>
              <a:rPr lang="en-US" altLang="zh-CN" sz="1600" dirty="0"/>
              <a:t>(“%</a:t>
            </a:r>
            <a:r>
              <a:rPr lang="en-US" altLang="zh-CN" sz="1600" dirty="0" err="1"/>
              <a:t>hd</a:t>
            </a:r>
            <a:r>
              <a:rPr lang="en-US" altLang="zh-CN" sz="1600" dirty="0"/>
              <a:t>”, &amp;x);</a:t>
            </a:r>
          </a:p>
          <a:p>
            <a:pPr lvl="1" indent="0">
              <a:lnSpc>
                <a:spcPct val="100000"/>
              </a:lnSpc>
              <a:buNone/>
            </a:pPr>
            <a:r>
              <a:rPr lang="en-US" altLang="zh-CN" sz="1600" dirty="0">
                <a:solidFill>
                  <a:srgbClr val="C00000"/>
                </a:solidFill>
              </a:rPr>
              <a:t>if </a:t>
            </a:r>
            <a:r>
              <a:rPr lang="en-US" altLang="zh-CN" sz="1600" dirty="0"/>
              <a:t>(x&gt;0) </a:t>
            </a:r>
          </a:p>
          <a:p>
            <a:pPr lvl="1" indent="0">
              <a:lnSpc>
                <a:spcPct val="100000"/>
              </a:lnSpc>
              <a:buNone/>
            </a:pPr>
            <a:r>
              <a:rPr lang="en-US" altLang="zh-CN" sz="1600" dirty="0"/>
              <a:t>     y=1;</a:t>
            </a:r>
          </a:p>
          <a:p>
            <a:pPr lvl="1" indent="0">
              <a:lnSpc>
                <a:spcPct val="100000"/>
              </a:lnSpc>
              <a:buNone/>
            </a:pPr>
            <a:r>
              <a:rPr lang="en-US" altLang="zh-CN" sz="1600" dirty="0">
                <a:solidFill>
                  <a:srgbClr val="FF0000"/>
                </a:solidFill>
              </a:rPr>
              <a:t>else if </a:t>
            </a:r>
            <a:r>
              <a:rPr lang="en-US" altLang="zh-CN" sz="1600" dirty="0"/>
              <a:t>(x&lt;0)</a:t>
            </a:r>
          </a:p>
          <a:p>
            <a:pPr lvl="1" indent="0">
              <a:lnSpc>
                <a:spcPct val="100000"/>
              </a:lnSpc>
              <a:buNone/>
            </a:pPr>
            <a:r>
              <a:rPr lang="en-US" altLang="zh-CN" sz="1600" dirty="0"/>
              <a:t>     y=-1;</a:t>
            </a:r>
          </a:p>
          <a:p>
            <a:pPr lvl="1" indent="0">
              <a:lnSpc>
                <a:spcPct val="100000"/>
              </a:lnSpc>
              <a:buNone/>
            </a:pPr>
            <a:r>
              <a:rPr lang="en-US" altLang="zh-CN" sz="1600" dirty="0">
                <a:solidFill>
                  <a:srgbClr val="C00000"/>
                </a:solidFill>
              </a:rPr>
              <a:t>else</a:t>
            </a:r>
          </a:p>
          <a:p>
            <a:pPr lvl="1" indent="0">
              <a:lnSpc>
                <a:spcPct val="100000"/>
              </a:lnSpc>
              <a:buNone/>
            </a:pPr>
            <a:r>
              <a:rPr lang="en-US" altLang="zh-CN" sz="1600" dirty="0"/>
              <a:t>     y=0;</a:t>
            </a:r>
          </a:p>
          <a:p>
            <a:pPr lvl="1" indent="0">
              <a:lnSpc>
                <a:spcPct val="100000"/>
              </a:lnSpc>
              <a:buNone/>
            </a:pPr>
            <a:r>
              <a:rPr lang="en-US" altLang="zh-CN" sz="1600" dirty="0" err="1"/>
              <a:t>printf</a:t>
            </a:r>
            <a:r>
              <a:rPr lang="en-US" altLang="zh-CN" sz="1600" dirty="0"/>
              <a:t>(“f(%d)=%d\n”,</a:t>
            </a:r>
            <a:r>
              <a:rPr lang="en-US" altLang="zh-CN" sz="1600" dirty="0" err="1"/>
              <a:t>x,y</a:t>
            </a:r>
            <a:r>
              <a:rPr lang="en-US" altLang="zh-CN" sz="1600" dirty="0"/>
              <a:t>);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C06A7D06-F3A4-4574-992A-42F89C223B5A}"/>
              </a:ext>
            </a:extLst>
          </p:cNvPr>
          <p:cNvSpPr txBox="1">
            <a:spLocks/>
          </p:cNvSpPr>
          <p:nvPr/>
        </p:nvSpPr>
        <p:spPr bwMode="auto">
          <a:xfrm>
            <a:off x="564225" y="2575248"/>
            <a:ext cx="3786967" cy="3571161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l" defTabSz="685800" rtl="0" fontAlgn="base">
              <a:lnSpc>
                <a:spcPct val="90000"/>
              </a:lnSpc>
              <a:spcBef>
                <a:spcPts val="135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anose="05020102010507070707" pitchFamily="18" charset="2"/>
              <a:buChar char=""/>
              <a:defRPr sz="2400" kern="1200">
                <a:solidFill>
                  <a:srgbClr val="1A93C8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1pPr>
            <a:lvl2pPr marL="628650" indent="-342900" algn="l" defTabSz="685800" rtl="0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SzPct val="80000"/>
              <a:buFont typeface="Wingdings" panose="05000000000000000000" pitchFamily="2" charset="2"/>
              <a:buChar char="ü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2pPr>
            <a:lvl3pPr marL="857250" indent="-17145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Calibri" panose="020F0502020204030204" pitchFamily="34" charset="0"/>
              <a:buChar char="•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3pPr>
            <a:lvl4pPr marL="1200150" indent="-17145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Calibri" panose="020F0502020204030204" pitchFamily="34" charset="0"/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4pPr>
            <a:lvl5pPr marL="1543050" indent="-17145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Calibri" panose="020F0502020204030204" pitchFamily="34" charset="0"/>
              <a:buChar char="•"/>
              <a:defRPr sz="1300" kern="1200">
                <a:solidFill>
                  <a:srgbClr val="7F7F7F"/>
                </a:solidFill>
                <a:latin typeface="+mn-lt"/>
                <a:ea typeface="幼圆" panose="02010509060101010101" pitchFamily="49" charset="-122"/>
                <a:cs typeface="+mn-cs"/>
                <a:sym typeface="宋体" panose="02010600030101010101" pitchFamily="2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dirty="0"/>
              <a:t>参考代码</a:t>
            </a:r>
            <a:r>
              <a:rPr lang="zh-CN" altLang="en-US" sz="2000" dirty="0" smtClean="0"/>
              <a:t>片段</a:t>
            </a:r>
            <a:endParaRPr lang="en-US" altLang="zh-CN" sz="2000" b="1" dirty="0">
              <a:solidFill>
                <a:srgbClr val="7030A0"/>
              </a:solidFill>
            </a:endParaRPr>
          </a:p>
          <a:p>
            <a:pPr lvl="1" indent="0">
              <a:lnSpc>
                <a:spcPct val="100000"/>
              </a:lnSpc>
              <a:buNone/>
            </a:pPr>
            <a:r>
              <a:rPr lang="en-US" altLang="zh-CN" sz="1600" dirty="0"/>
              <a:t>short x, y;</a:t>
            </a:r>
          </a:p>
          <a:p>
            <a:pPr lvl="1" indent="0">
              <a:lnSpc>
                <a:spcPct val="100000"/>
              </a:lnSpc>
              <a:buNone/>
            </a:pPr>
            <a:r>
              <a:rPr lang="en-US" altLang="zh-CN" sz="1600" dirty="0" err="1"/>
              <a:t>scanf</a:t>
            </a:r>
            <a:r>
              <a:rPr lang="en-US" altLang="zh-CN" sz="1600" dirty="0"/>
              <a:t>(“%</a:t>
            </a:r>
            <a:r>
              <a:rPr lang="en-US" altLang="zh-CN" sz="1600" dirty="0" err="1"/>
              <a:t>hd</a:t>
            </a:r>
            <a:r>
              <a:rPr lang="en-US" altLang="zh-CN" sz="1600" dirty="0"/>
              <a:t>”, &amp;x);</a:t>
            </a:r>
          </a:p>
          <a:p>
            <a:pPr lvl="1" indent="0">
              <a:lnSpc>
                <a:spcPct val="100000"/>
              </a:lnSpc>
              <a:buNone/>
            </a:pPr>
            <a:r>
              <a:rPr lang="en-US" altLang="zh-CN" sz="1600" dirty="0">
                <a:solidFill>
                  <a:srgbClr val="C00000"/>
                </a:solidFill>
              </a:rPr>
              <a:t>if (x&gt;0) </a:t>
            </a:r>
          </a:p>
          <a:p>
            <a:pPr lvl="1" indent="0">
              <a:lnSpc>
                <a:spcPct val="100000"/>
              </a:lnSpc>
              <a:buNone/>
            </a:pPr>
            <a:r>
              <a:rPr lang="en-US" altLang="zh-CN" sz="1600" dirty="0"/>
              <a:t>     y=1</a:t>
            </a:r>
            <a:r>
              <a:rPr lang="en-US" altLang="zh-CN" sz="1600" dirty="0" smtClean="0"/>
              <a:t>;</a:t>
            </a:r>
          </a:p>
          <a:p>
            <a:pPr lvl="1" indent="0">
              <a:lnSpc>
                <a:spcPct val="100000"/>
              </a:lnSpc>
              <a:buNone/>
            </a:pPr>
            <a:r>
              <a:rPr lang="en-US" altLang="zh-CN" sz="1600" dirty="0" smtClean="0">
                <a:solidFill>
                  <a:srgbClr val="C00000"/>
                </a:solidFill>
              </a:rPr>
              <a:t>if </a:t>
            </a:r>
            <a:r>
              <a:rPr lang="en-US" altLang="zh-CN" sz="1600" dirty="0">
                <a:solidFill>
                  <a:srgbClr val="C00000"/>
                </a:solidFill>
              </a:rPr>
              <a:t>(x&lt;0)</a:t>
            </a:r>
          </a:p>
          <a:p>
            <a:pPr lvl="1" indent="0">
              <a:lnSpc>
                <a:spcPct val="100000"/>
              </a:lnSpc>
              <a:buNone/>
            </a:pPr>
            <a:r>
              <a:rPr lang="en-US" altLang="zh-CN" sz="1600" dirty="0"/>
              <a:t>     y=-1;</a:t>
            </a:r>
          </a:p>
          <a:p>
            <a:pPr lvl="1" indent="0">
              <a:lnSpc>
                <a:spcPct val="100000"/>
              </a:lnSpc>
              <a:buNone/>
            </a:pPr>
            <a:r>
              <a:rPr lang="en-US" altLang="zh-CN" sz="1600" dirty="0">
                <a:solidFill>
                  <a:srgbClr val="C00000"/>
                </a:solidFill>
              </a:rPr>
              <a:t>if (</a:t>
            </a:r>
            <a:r>
              <a:rPr lang="en-US" altLang="zh-CN" sz="1600" dirty="0" smtClean="0">
                <a:solidFill>
                  <a:srgbClr val="C00000"/>
                </a:solidFill>
              </a:rPr>
              <a:t>x= =0)</a:t>
            </a:r>
            <a:endParaRPr lang="en-US" altLang="zh-CN" sz="1600" dirty="0">
              <a:solidFill>
                <a:srgbClr val="C00000"/>
              </a:solidFill>
            </a:endParaRPr>
          </a:p>
          <a:p>
            <a:pPr lvl="1" indent="0">
              <a:lnSpc>
                <a:spcPct val="100000"/>
              </a:lnSpc>
              <a:buNone/>
            </a:pPr>
            <a:r>
              <a:rPr lang="en-US" altLang="zh-CN" sz="1600" dirty="0" smtClean="0"/>
              <a:t>     </a:t>
            </a:r>
            <a:r>
              <a:rPr lang="en-US" altLang="zh-CN" sz="1600" dirty="0"/>
              <a:t>y=0;</a:t>
            </a:r>
          </a:p>
          <a:p>
            <a:pPr lvl="1" indent="0">
              <a:lnSpc>
                <a:spcPct val="100000"/>
              </a:lnSpc>
              <a:buNone/>
            </a:pPr>
            <a:r>
              <a:rPr lang="en-US" altLang="zh-CN" sz="1600" dirty="0" err="1"/>
              <a:t>printf</a:t>
            </a:r>
            <a:r>
              <a:rPr lang="en-US" altLang="zh-CN" sz="1600" dirty="0"/>
              <a:t>(“f(%d)=%d\n”,</a:t>
            </a:r>
            <a:r>
              <a:rPr lang="en-US" altLang="zh-CN" sz="1600" dirty="0" err="1"/>
              <a:t>x,y</a:t>
            </a:r>
            <a:r>
              <a:rPr lang="en-US" altLang="zh-CN" sz="1600" dirty="0"/>
              <a:t>);</a:t>
            </a:r>
          </a:p>
        </p:txBody>
      </p:sp>
      <p:sp>
        <p:nvSpPr>
          <p:cNvPr id="7" name="圆角矩形标注 6"/>
          <p:cNvSpPr/>
          <p:nvPr/>
        </p:nvSpPr>
        <p:spPr bwMode="auto">
          <a:xfrm>
            <a:off x="5270268" y="1221122"/>
            <a:ext cx="3059084" cy="998376"/>
          </a:xfrm>
          <a:prstGeom prst="wedgeRoundRectCallout">
            <a:avLst>
              <a:gd name="adj1" fmla="val -20833"/>
              <a:gd name="adj2" fmla="val 48157"/>
              <a:gd name="adj3" fmla="val 16667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285750" marR="0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完成的功能相同</a:t>
            </a:r>
            <a:endParaRPr kumimoji="0" lang="en-US" altLang="zh-CN" sz="16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285750" marR="0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执行效率不同</a:t>
            </a:r>
            <a:endParaRPr kumimoji="0" lang="en-US" altLang="zh-CN" sz="16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285750" marR="0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右边程序段的执行效率更高</a:t>
            </a:r>
          </a:p>
        </p:txBody>
      </p:sp>
    </p:spTree>
    <p:extLst>
      <p:ext uri="{BB962C8B-B14F-4D97-AF65-F5344CB8AC3E}">
        <p14:creationId xmlns:p14="http://schemas.microsoft.com/office/powerpoint/2010/main" val="531624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006600"/>
                </a:solidFill>
              </a:rPr>
              <a:t>问号</a:t>
            </a:r>
            <a:r>
              <a:rPr lang="zh-CN" altLang="en-US" dirty="0">
                <a:solidFill>
                  <a:srgbClr val="7030A0"/>
                </a:solidFill>
              </a:rPr>
              <a:t>运算符，</a:t>
            </a:r>
            <a:r>
              <a:rPr lang="zh-CN" altLang="en-US" dirty="0">
                <a:solidFill>
                  <a:srgbClr val="006600"/>
                </a:solidFill>
              </a:rPr>
              <a:t>条件</a:t>
            </a:r>
            <a:r>
              <a:rPr lang="zh-CN" altLang="en-US" dirty="0">
                <a:solidFill>
                  <a:srgbClr val="7030A0"/>
                </a:solidFill>
              </a:rPr>
              <a:t>运算符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zh-CN" sz="2000" dirty="0" err="1">
                <a:solidFill>
                  <a:srgbClr val="0000CC"/>
                </a:solidFill>
              </a:rPr>
              <a:t>int</a:t>
            </a:r>
            <a:r>
              <a:rPr lang="en-US" altLang="zh-CN" sz="2000" dirty="0">
                <a:solidFill>
                  <a:srgbClr val="0000CC"/>
                </a:solidFill>
              </a:rPr>
              <a:t>  </a:t>
            </a:r>
            <a:r>
              <a:rPr lang="en-US" altLang="zh-CN" sz="2000" dirty="0" err="1">
                <a:solidFill>
                  <a:srgbClr val="0000CC"/>
                </a:solidFill>
              </a:rPr>
              <a:t>a,b,c</a:t>
            </a:r>
            <a:r>
              <a:rPr lang="en-US" altLang="zh-CN" sz="2000" dirty="0">
                <a:solidFill>
                  <a:srgbClr val="0000CC"/>
                </a:solidFill>
              </a:rPr>
              <a:t>;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dirty="0" smtClean="0"/>
              <a:t>程序段：将</a:t>
            </a:r>
            <a:r>
              <a:rPr lang="en-US" altLang="zh-CN" sz="2000" dirty="0" smtClean="0"/>
              <a:t>a</a:t>
            </a:r>
            <a:r>
              <a:rPr lang="zh-CN" altLang="en-US" sz="2000" dirty="0" smtClean="0"/>
              <a:t>、</a:t>
            </a:r>
            <a:r>
              <a:rPr lang="en-US" altLang="zh-CN" sz="2000" dirty="0" smtClean="0"/>
              <a:t>b</a:t>
            </a:r>
            <a:r>
              <a:rPr lang="zh-CN" altLang="en-US" sz="2000" dirty="0" smtClean="0"/>
              <a:t>中的较大者赋值给</a:t>
            </a:r>
            <a:r>
              <a:rPr lang="en-US" altLang="zh-CN" sz="2000" dirty="0" smtClean="0"/>
              <a:t>c</a:t>
            </a:r>
            <a:endParaRPr lang="en-US" altLang="zh-CN" sz="2000" dirty="0"/>
          </a:p>
          <a:p>
            <a:pPr lvl="1" indent="0">
              <a:lnSpc>
                <a:spcPct val="100000"/>
              </a:lnSpc>
              <a:buNone/>
            </a:pPr>
            <a:r>
              <a:rPr lang="en-US" altLang="zh-CN" sz="1800" dirty="0"/>
              <a:t>if  (a&gt;b)</a:t>
            </a:r>
          </a:p>
          <a:p>
            <a:pPr lvl="1" indent="0">
              <a:lnSpc>
                <a:spcPct val="100000"/>
              </a:lnSpc>
              <a:buNone/>
            </a:pPr>
            <a:r>
              <a:rPr lang="en-US" altLang="zh-CN" sz="1800" dirty="0"/>
              <a:t>     c=a;</a:t>
            </a:r>
          </a:p>
          <a:p>
            <a:pPr lvl="1" indent="0">
              <a:lnSpc>
                <a:spcPct val="100000"/>
              </a:lnSpc>
              <a:buNone/>
            </a:pPr>
            <a:r>
              <a:rPr lang="en-US" altLang="zh-CN" sz="1800" dirty="0"/>
              <a:t>else</a:t>
            </a:r>
          </a:p>
          <a:p>
            <a:pPr lvl="1" indent="0">
              <a:lnSpc>
                <a:spcPct val="100000"/>
              </a:lnSpc>
              <a:buNone/>
            </a:pPr>
            <a:r>
              <a:rPr lang="en-US" altLang="zh-CN" sz="1800" dirty="0"/>
              <a:t>     c=b; 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dirty="0"/>
              <a:t>可以简写成：</a:t>
            </a:r>
            <a:endParaRPr lang="en-US" altLang="zh-CN" sz="2000" dirty="0"/>
          </a:p>
          <a:p>
            <a:pPr marL="971550" lvl="1"/>
            <a:r>
              <a:rPr lang="en-US" altLang="zh-CN" sz="1800" dirty="0" err="1">
                <a:solidFill>
                  <a:srgbClr val="0000CC"/>
                </a:solidFill>
              </a:rPr>
              <a:t>int</a:t>
            </a:r>
            <a:r>
              <a:rPr lang="en-US" altLang="zh-CN" sz="1800" dirty="0">
                <a:solidFill>
                  <a:srgbClr val="0000CC"/>
                </a:solidFill>
              </a:rPr>
              <a:t>  </a:t>
            </a:r>
            <a:r>
              <a:rPr lang="en-US" altLang="zh-CN" sz="1800" dirty="0" err="1">
                <a:solidFill>
                  <a:srgbClr val="0000CC"/>
                </a:solidFill>
              </a:rPr>
              <a:t>a,b,c</a:t>
            </a:r>
            <a:r>
              <a:rPr lang="en-US" altLang="zh-CN" sz="1800" dirty="0">
                <a:solidFill>
                  <a:srgbClr val="0000CC"/>
                </a:solidFill>
              </a:rPr>
              <a:t>;</a:t>
            </a:r>
          </a:p>
          <a:p>
            <a:pPr marL="971550" lvl="1"/>
            <a:r>
              <a:rPr lang="en-US" altLang="zh-CN" sz="1800" dirty="0" smtClean="0">
                <a:solidFill>
                  <a:srgbClr val="0000CC"/>
                </a:solidFill>
              </a:rPr>
              <a:t>c</a:t>
            </a:r>
            <a:r>
              <a:rPr lang="en-US" altLang="zh-CN" sz="1800" dirty="0">
                <a:solidFill>
                  <a:srgbClr val="0000CC"/>
                </a:solidFill>
              </a:rPr>
              <a:t>= </a:t>
            </a:r>
            <a:r>
              <a:rPr lang="en-US" altLang="zh-CN" sz="1800" b="1" dirty="0">
                <a:solidFill>
                  <a:srgbClr val="FF0000"/>
                </a:solidFill>
              </a:rPr>
              <a:t>(a&gt;b)?</a:t>
            </a:r>
            <a:r>
              <a:rPr lang="en-US" altLang="zh-CN" sz="1800" b="1" dirty="0" err="1">
                <a:solidFill>
                  <a:srgbClr val="FF0000"/>
                </a:solidFill>
              </a:rPr>
              <a:t>a:b</a:t>
            </a:r>
            <a:r>
              <a:rPr lang="en-US" altLang="zh-CN" sz="1800" dirty="0" smtClean="0">
                <a:solidFill>
                  <a:srgbClr val="0000CC"/>
                </a:solidFill>
              </a:rPr>
              <a:t>;</a:t>
            </a:r>
          </a:p>
          <a:p>
            <a:pPr marL="971550" lvl="1"/>
            <a:r>
              <a:rPr lang="zh-CN" altLang="en-US" sz="1800" dirty="0" smtClean="0"/>
              <a:t>条件表达式</a:t>
            </a:r>
            <a:r>
              <a:rPr lang="en-US" altLang="zh-CN" sz="1800" dirty="0" smtClean="0"/>
              <a:t>(</a:t>
            </a:r>
            <a:r>
              <a:rPr lang="en-US" altLang="zh-CN" sz="1800" dirty="0"/>
              <a:t>a&gt;b)?</a:t>
            </a:r>
            <a:r>
              <a:rPr lang="en-US" altLang="zh-CN" sz="1800" dirty="0" err="1"/>
              <a:t>a:b</a:t>
            </a:r>
            <a:r>
              <a:rPr lang="en-US" altLang="zh-CN" sz="1800" dirty="0"/>
              <a:t> </a:t>
            </a:r>
            <a:r>
              <a:rPr lang="zh-CN" altLang="en-US" sz="1800" dirty="0"/>
              <a:t>的</a:t>
            </a:r>
            <a:r>
              <a:rPr lang="zh-CN" altLang="en-US" sz="1800" dirty="0" smtClean="0"/>
              <a:t>解读</a:t>
            </a:r>
            <a:endParaRPr lang="en-US" altLang="zh-CN" sz="1800" dirty="0" smtClean="0"/>
          </a:p>
          <a:p>
            <a:pPr marL="1200150" lvl="2"/>
            <a:r>
              <a:rPr lang="en-US" altLang="zh-CN" sz="1600" dirty="0" smtClean="0">
                <a:solidFill>
                  <a:srgbClr val="7030A0"/>
                </a:solidFill>
              </a:rPr>
              <a:t>a&gt;b</a:t>
            </a:r>
            <a:r>
              <a:rPr lang="zh-CN" altLang="en-US" sz="1600" dirty="0" smtClean="0">
                <a:solidFill>
                  <a:srgbClr val="7030A0"/>
                </a:solidFill>
              </a:rPr>
              <a:t>吗？若是，则表达式</a:t>
            </a:r>
            <a:r>
              <a:rPr lang="en-US" altLang="zh-CN" sz="1600" dirty="0" smtClean="0">
                <a:solidFill>
                  <a:srgbClr val="7030A0"/>
                </a:solidFill>
              </a:rPr>
              <a:t>(</a:t>
            </a:r>
            <a:r>
              <a:rPr lang="en-US" altLang="zh-CN" sz="1600" dirty="0">
                <a:solidFill>
                  <a:srgbClr val="7030A0"/>
                </a:solidFill>
              </a:rPr>
              <a:t>a&gt;b)?</a:t>
            </a:r>
            <a:r>
              <a:rPr lang="en-US" altLang="zh-CN" sz="1600" dirty="0" err="1">
                <a:solidFill>
                  <a:srgbClr val="7030A0"/>
                </a:solidFill>
              </a:rPr>
              <a:t>a:b</a:t>
            </a:r>
            <a:r>
              <a:rPr lang="en-US" altLang="zh-CN" sz="1600" dirty="0">
                <a:solidFill>
                  <a:srgbClr val="7030A0"/>
                </a:solidFill>
              </a:rPr>
              <a:t> </a:t>
            </a:r>
            <a:r>
              <a:rPr lang="zh-CN" altLang="en-US" sz="1600" dirty="0" smtClean="0">
                <a:solidFill>
                  <a:srgbClr val="7030A0"/>
                </a:solidFill>
              </a:rPr>
              <a:t>的值是</a:t>
            </a:r>
            <a:r>
              <a:rPr lang="en-US" altLang="zh-CN" sz="1600" dirty="0" smtClean="0">
                <a:solidFill>
                  <a:srgbClr val="7030A0"/>
                </a:solidFill>
              </a:rPr>
              <a:t>a</a:t>
            </a:r>
            <a:r>
              <a:rPr lang="zh-CN" altLang="en-US" sz="1600" dirty="0" smtClean="0">
                <a:solidFill>
                  <a:srgbClr val="7030A0"/>
                </a:solidFill>
              </a:rPr>
              <a:t>，否则</a:t>
            </a:r>
            <a:r>
              <a:rPr lang="en-US" altLang="zh-CN" sz="1600" dirty="0">
                <a:solidFill>
                  <a:srgbClr val="7030A0"/>
                </a:solidFill>
              </a:rPr>
              <a:t>(a&gt;b)?</a:t>
            </a:r>
            <a:r>
              <a:rPr lang="en-US" altLang="zh-CN" sz="1600" dirty="0" err="1" smtClean="0">
                <a:solidFill>
                  <a:srgbClr val="7030A0"/>
                </a:solidFill>
              </a:rPr>
              <a:t>a:b</a:t>
            </a:r>
            <a:r>
              <a:rPr lang="zh-CN" altLang="en-US" sz="1600" dirty="0" smtClean="0">
                <a:solidFill>
                  <a:srgbClr val="7030A0"/>
                </a:solidFill>
              </a:rPr>
              <a:t>的值是</a:t>
            </a:r>
            <a:r>
              <a:rPr lang="en-US" altLang="zh-CN" sz="1600" dirty="0" smtClean="0">
                <a:solidFill>
                  <a:srgbClr val="7030A0"/>
                </a:solidFill>
              </a:rPr>
              <a:t>b</a:t>
            </a:r>
            <a:r>
              <a:rPr lang="zh-CN" altLang="en-US" sz="1600" dirty="0" smtClean="0">
                <a:solidFill>
                  <a:srgbClr val="7030A0"/>
                </a:solidFill>
              </a:rPr>
              <a:t>；</a:t>
            </a:r>
            <a:endParaRPr lang="en-US" altLang="zh-CN" sz="1600" dirty="0" smtClean="0">
              <a:solidFill>
                <a:srgbClr val="7030A0"/>
              </a:solidFill>
            </a:endParaRPr>
          </a:p>
          <a:p>
            <a:pPr marL="971550" lvl="1"/>
            <a:r>
              <a:rPr lang="zh-CN" altLang="en-US" sz="1800" dirty="0"/>
              <a:t>语句</a:t>
            </a:r>
            <a:r>
              <a:rPr lang="en-US" altLang="zh-CN" sz="1800" dirty="0">
                <a:solidFill>
                  <a:srgbClr val="0000CC"/>
                </a:solidFill>
              </a:rPr>
              <a:t>c= (a&gt;b)?</a:t>
            </a:r>
            <a:r>
              <a:rPr lang="en-US" altLang="zh-CN" sz="1800" dirty="0" err="1">
                <a:solidFill>
                  <a:srgbClr val="0000CC"/>
                </a:solidFill>
              </a:rPr>
              <a:t>a:b</a:t>
            </a:r>
            <a:r>
              <a:rPr lang="en-US" altLang="zh-CN" sz="1800" dirty="0" smtClean="0">
                <a:solidFill>
                  <a:srgbClr val="0000CC"/>
                </a:solidFill>
              </a:rPr>
              <a:t>;</a:t>
            </a:r>
            <a:r>
              <a:rPr lang="zh-CN" altLang="en-US" sz="1800" dirty="0" smtClean="0"/>
              <a:t>的解读</a:t>
            </a:r>
            <a:endParaRPr lang="en-US" altLang="zh-CN" sz="1800" dirty="0" smtClean="0"/>
          </a:p>
          <a:p>
            <a:pPr marL="1200150" lvl="2"/>
            <a:r>
              <a:rPr lang="en-US" altLang="zh-CN" sz="1800" dirty="0">
                <a:solidFill>
                  <a:srgbClr val="006600"/>
                </a:solidFill>
              </a:rPr>
              <a:t>a&gt;b</a:t>
            </a:r>
            <a:r>
              <a:rPr lang="zh-CN" altLang="en-US" sz="1800" dirty="0">
                <a:solidFill>
                  <a:srgbClr val="006600"/>
                </a:solidFill>
              </a:rPr>
              <a:t>吗</a:t>
            </a:r>
            <a:r>
              <a:rPr lang="zh-CN" altLang="en-US" sz="1800" dirty="0" smtClean="0">
                <a:solidFill>
                  <a:srgbClr val="006600"/>
                </a:solidFill>
              </a:rPr>
              <a:t>？</a:t>
            </a:r>
            <a:r>
              <a:rPr lang="zh-CN" altLang="en-US" sz="1800" dirty="0">
                <a:solidFill>
                  <a:srgbClr val="006600"/>
                </a:solidFill>
              </a:rPr>
              <a:t>若是，</a:t>
            </a:r>
            <a:r>
              <a:rPr lang="zh-CN" altLang="en-US" sz="1800" dirty="0" smtClean="0">
                <a:solidFill>
                  <a:srgbClr val="006600"/>
                </a:solidFill>
              </a:rPr>
              <a:t>则将</a:t>
            </a:r>
            <a:r>
              <a:rPr lang="en-US" altLang="zh-CN" sz="1800" dirty="0" smtClean="0">
                <a:solidFill>
                  <a:srgbClr val="006600"/>
                </a:solidFill>
              </a:rPr>
              <a:t>a</a:t>
            </a:r>
            <a:r>
              <a:rPr lang="zh-CN" altLang="en-US" sz="1800" dirty="0" smtClean="0">
                <a:solidFill>
                  <a:srgbClr val="006600"/>
                </a:solidFill>
              </a:rPr>
              <a:t>的值赋给</a:t>
            </a:r>
            <a:r>
              <a:rPr lang="en-US" altLang="zh-CN" sz="1800" dirty="0" smtClean="0">
                <a:solidFill>
                  <a:srgbClr val="006600"/>
                </a:solidFill>
              </a:rPr>
              <a:t>c</a:t>
            </a:r>
            <a:r>
              <a:rPr lang="zh-CN" altLang="en-US" sz="1800" dirty="0" smtClean="0">
                <a:solidFill>
                  <a:srgbClr val="006600"/>
                </a:solidFill>
              </a:rPr>
              <a:t>，否则将</a:t>
            </a:r>
            <a:r>
              <a:rPr lang="en-US" altLang="zh-CN" sz="1800" dirty="0" smtClean="0">
                <a:solidFill>
                  <a:srgbClr val="006600"/>
                </a:solidFill>
              </a:rPr>
              <a:t>b</a:t>
            </a:r>
            <a:r>
              <a:rPr lang="zh-CN" altLang="en-US" sz="1800" dirty="0" smtClean="0">
                <a:solidFill>
                  <a:srgbClr val="006600"/>
                </a:solidFill>
              </a:rPr>
              <a:t>的</a:t>
            </a:r>
            <a:r>
              <a:rPr lang="zh-CN" altLang="en-US" sz="1800" dirty="0">
                <a:solidFill>
                  <a:srgbClr val="006600"/>
                </a:solidFill>
              </a:rPr>
              <a:t>值赋给</a:t>
            </a:r>
            <a:r>
              <a:rPr lang="en-US" altLang="zh-CN" sz="1800" dirty="0" smtClean="0">
                <a:solidFill>
                  <a:srgbClr val="006600"/>
                </a:solidFill>
              </a:rPr>
              <a:t>c</a:t>
            </a:r>
            <a:r>
              <a:rPr lang="zh-CN" altLang="en-US" sz="1800" dirty="0" smtClean="0">
                <a:solidFill>
                  <a:srgbClr val="006600"/>
                </a:solidFill>
              </a:rPr>
              <a:t>。</a:t>
            </a:r>
            <a:endParaRPr lang="en-US" altLang="zh-CN" sz="1800" dirty="0">
              <a:solidFill>
                <a:srgbClr val="006600"/>
              </a:solidFill>
            </a:endParaRPr>
          </a:p>
          <a:p>
            <a:pPr marL="971550" lvl="1"/>
            <a:endParaRPr lang="en-US" altLang="zh-CN" sz="1600" dirty="0">
              <a:solidFill>
                <a:srgbClr val="7030A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56737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021DD51-05E8-446F-B6AE-EBC8137D7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利用</a:t>
            </a:r>
            <a:r>
              <a:rPr lang="zh-CN" altLang="en-US" dirty="0"/>
              <a:t>一条语句实现下述函数的功能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AF39BAA-27C5-42CB-BBBF-83816FF4560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85775" y="1135062"/>
                <a:ext cx="8089900" cy="4863066"/>
              </a:xfrm>
            </p:spPr>
            <p:txBody>
              <a:bodyPr/>
              <a:lstStyle/>
              <a:p>
                <a:pPr marL="342900" indent="-342900">
                  <a:buFont typeface="Wingdings" panose="05000000000000000000" pitchFamily="2" charset="2"/>
                  <a:buChar char="l"/>
                </a:pPr>
                <a:r>
                  <a:rPr lang="zh-CN" altLang="en-US" sz="2000" dirty="0"/>
                  <a:t>输入实数</a:t>
                </a:r>
                <a:r>
                  <a:rPr lang="en-US" altLang="zh-CN" sz="2000" dirty="0"/>
                  <a:t>x</a:t>
                </a:r>
                <a:r>
                  <a:rPr lang="zh-CN" altLang="en-US" sz="2000" dirty="0"/>
                  <a:t>，输出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zh-CN" altLang="en-US" sz="2000" dirty="0"/>
                  <a:t>。其中</a:t>
                </a:r>
                <a:endParaRPr lang="en-US" altLang="zh-CN" sz="2000" dirty="0"/>
              </a:p>
              <a:p>
                <a:pPr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1,         </m:t>
                              </m:r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&gt;0</m:t>
                              </m:r>
                            </m:e>
                            <m:e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0,         </m:t>
                              </m:r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e>
                            <m:e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−1,      </m:t>
                              </m:r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&lt;0</m:t>
                              </m:r>
                            </m:e>
                          </m:eqArr>
                        </m:e>
                      </m:d>
                      <m:r>
                        <a:rPr lang="en-US" altLang="zh-CN" sz="1600" b="0" i="0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m:rPr>
                          <m:sty m:val="p"/>
                        </m:rPr>
                        <a:rPr lang="en-US" altLang="zh-CN" sz="1600" b="0" i="0" smtClean="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𝑍</m:t>
                      </m:r>
                    </m:oMath>
                  </m:oMathPara>
                </a14:m>
                <a:endParaRPr lang="en-US" altLang="zh-CN" sz="1600" dirty="0"/>
              </a:p>
              <a:p>
                <a:pPr marL="342900" indent="-342900">
                  <a:buFont typeface="Wingdings" panose="05000000000000000000" pitchFamily="2" charset="2"/>
                  <a:buChar char="l"/>
                </a:pPr>
                <a:endParaRPr lang="en-US" altLang="zh-CN" sz="2000" dirty="0"/>
              </a:p>
              <a:p>
                <a:pPr marL="342900" indent="-342900">
                  <a:buFont typeface="Wingdings" panose="05000000000000000000" pitchFamily="2" charset="2"/>
                  <a:buChar char="l"/>
                </a:pPr>
                <a:r>
                  <a:rPr lang="zh-CN" altLang="en-US" sz="2000" dirty="0"/>
                  <a:t>参考代码：</a:t>
                </a:r>
                <a:r>
                  <a:rPr lang="zh-CN" altLang="en-US" sz="2000" dirty="0">
                    <a:solidFill>
                      <a:srgbClr val="C00000"/>
                    </a:solidFill>
                  </a:rPr>
                  <a:t>条件</a:t>
                </a:r>
                <a:r>
                  <a:rPr lang="zh-CN" altLang="en-US" sz="2000" dirty="0" smtClean="0">
                    <a:solidFill>
                      <a:srgbClr val="C00000"/>
                    </a:solidFill>
                  </a:rPr>
                  <a:t>运算符与条件运算符的嵌套</a:t>
                </a:r>
                <a:endParaRPr lang="en-US" altLang="zh-CN" sz="2000" dirty="0">
                  <a:solidFill>
                    <a:srgbClr val="C00000"/>
                  </a:solidFill>
                </a:endParaRPr>
              </a:p>
              <a:p>
                <a:pPr lvl="1" indent="0">
                  <a:buNone/>
                </a:pPr>
                <a:r>
                  <a:rPr lang="en-US" altLang="zh-CN" dirty="0"/>
                  <a:t>float x; </a:t>
                </a:r>
                <a:endParaRPr lang="en-US" altLang="zh-CN" dirty="0" smtClean="0"/>
              </a:p>
              <a:p>
                <a:pPr lvl="1" indent="0">
                  <a:buNone/>
                </a:pPr>
                <a:r>
                  <a:rPr lang="en-US" altLang="zh-CN" dirty="0" smtClean="0"/>
                  <a:t>char </a:t>
                </a:r>
                <a:r>
                  <a:rPr lang="en-US" altLang="zh-CN" dirty="0"/>
                  <a:t>y;</a:t>
                </a:r>
              </a:p>
              <a:p>
                <a:pPr lvl="1" indent="0">
                  <a:buNone/>
                </a:pPr>
                <a:r>
                  <a:rPr lang="en-US" altLang="zh-CN" dirty="0">
                    <a:solidFill>
                      <a:srgbClr val="006600"/>
                    </a:solidFill>
                  </a:rPr>
                  <a:t>y=(x&gt;0)?1:((x&lt;0)?-1:0); </a:t>
                </a:r>
                <a:endParaRPr lang="en-US" altLang="zh-CN" sz="2000" dirty="0">
                  <a:solidFill>
                    <a:srgbClr val="006600"/>
                  </a:solidFill>
                </a:endParaRPr>
              </a:p>
              <a:p>
                <a:pPr marL="342900" indent="-342900">
                  <a:buFont typeface="Wingdings" panose="05000000000000000000" pitchFamily="2" charset="2"/>
                  <a:buChar char="l"/>
                </a:pPr>
                <a:r>
                  <a:rPr lang="zh-CN" altLang="en-US" sz="2000" dirty="0"/>
                  <a:t>定义取符号的</a:t>
                </a:r>
                <a:r>
                  <a:rPr lang="zh-CN" altLang="en-US" sz="2000" dirty="0" smtClean="0"/>
                  <a:t>宏（编译预处理中将介绍）</a:t>
                </a:r>
                <a:endParaRPr lang="en-US" altLang="zh-CN" sz="2000" dirty="0"/>
              </a:p>
              <a:p>
                <a:pPr marL="914400" lvl="1" indent="-285750"/>
                <a:r>
                  <a:rPr lang="en-US" altLang="zh-CN" sz="1800" dirty="0"/>
                  <a:t>#define  SIGN(x)  ((x&gt;0)?1:((x&lt;0)?-1:0))</a:t>
                </a:r>
              </a:p>
              <a:p>
                <a:pPr marL="342900" indent="-342900">
                  <a:buFont typeface="Wingdings" panose="05000000000000000000" pitchFamily="2" charset="2"/>
                  <a:buChar char="l"/>
                </a:pPr>
                <a:endParaRPr lang="en-US" altLang="zh-CN" sz="2000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AF39BAA-27C5-42CB-BBBF-83816FF456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85775" y="1135062"/>
                <a:ext cx="8089900" cy="4863066"/>
              </a:xfrm>
              <a:blipFill>
                <a:blip r:embed="rId2"/>
                <a:stretch>
                  <a:fillRect t="-150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74917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分支结构</a:t>
            </a:r>
            <a:r>
              <a:rPr lang="en-US" altLang="zh-CN" dirty="0"/>
              <a:t>—switch</a:t>
            </a:r>
            <a:r>
              <a:rPr lang="zh-CN" altLang="en-US" dirty="0"/>
              <a:t>语句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68722" y="1000839"/>
            <a:ext cx="8406555" cy="5345112"/>
          </a:xfrm>
        </p:spPr>
        <p:txBody>
          <a:bodyPr/>
          <a:lstStyle/>
          <a:p>
            <a:pPr marL="285750" lvl="1" indent="0">
              <a:lnSpc>
                <a:spcPct val="100000"/>
              </a:lnSpc>
              <a:buNone/>
            </a:pPr>
            <a:r>
              <a:rPr lang="en-US" altLang="zh-CN" sz="1800" dirty="0">
                <a:solidFill>
                  <a:srgbClr val="000000"/>
                </a:solidFill>
                <a:cs typeface="Times New Roman" panose="02020603050405020304" pitchFamily="18" charset="0"/>
              </a:rPr>
              <a:t>switch </a:t>
            </a:r>
            <a:r>
              <a:rPr lang="zh-CN" altLang="en-US" sz="1800" dirty="0">
                <a:solidFill>
                  <a:srgbClr val="000000"/>
                </a:solidFill>
                <a:cs typeface="Times New Roman" panose="02020603050405020304" pitchFamily="18" charset="0"/>
              </a:rPr>
              <a:t>（</a:t>
            </a:r>
            <a:r>
              <a:rPr lang="zh-CN" altLang="en-US" sz="1800" b="1" dirty="0">
                <a:solidFill>
                  <a:srgbClr val="7030A0"/>
                </a:solidFill>
                <a:cs typeface="Times New Roman" panose="02020603050405020304" pitchFamily="18" charset="0"/>
              </a:rPr>
              <a:t>表达式</a:t>
            </a:r>
            <a:r>
              <a:rPr lang="zh-CN" altLang="en-US" sz="1800" dirty="0">
                <a:solidFill>
                  <a:srgbClr val="000000"/>
                </a:solidFill>
                <a:cs typeface="Times New Roman" panose="02020603050405020304" pitchFamily="18" charset="0"/>
              </a:rPr>
              <a:t>）</a:t>
            </a:r>
            <a:endParaRPr lang="en-US" altLang="zh-CN" sz="1800" dirty="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pPr marL="285750" lvl="1" indent="0">
              <a:lnSpc>
                <a:spcPct val="100000"/>
              </a:lnSpc>
              <a:buNone/>
            </a:pPr>
            <a:r>
              <a:rPr lang="en-US" altLang="zh-CN" sz="1800" dirty="0">
                <a:solidFill>
                  <a:srgbClr val="000000"/>
                </a:solidFill>
                <a:cs typeface="Times New Roman" panose="02020603050405020304" pitchFamily="18" charset="0"/>
              </a:rPr>
              <a:t>{</a:t>
            </a:r>
          </a:p>
          <a:p>
            <a:pPr marL="285750" lvl="1" indent="0">
              <a:lnSpc>
                <a:spcPct val="100000"/>
              </a:lnSpc>
              <a:buNone/>
            </a:pPr>
            <a:r>
              <a:rPr lang="en-US" altLang="zh-CN" sz="1800" dirty="0">
                <a:solidFill>
                  <a:srgbClr val="000000"/>
                </a:solidFill>
                <a:cs typeface="Times New Roman" panose="02020603050405020304" pitchFamily="18" charset="0"/>
              </a:rPr>
              <a:t>     case</a:t>
            </a:r>
            <a:r>
              <a:rPr lang="zh-CN" altLang="en-US" sz="1800" dirty="0">
                <a:solidFill>
                  <a:srgbClr val="000000"/>
                </a:solidFill>
                <a:cs typeface="Times New Roman" panose="02020603050405020304" pitchFamily="18" charset="0"/>
              </a:rPr>
              <a:t>　</a:t>
            </a:r>
            <a:r>
              <a:rPr lang="zh-CN" altLang="en-US" sz="1800" b="1" dirty="0">
                <a:solidFill>
                  <a:srgbClr val="0000CC"/>
                </a:solidFill>
                <a:cs typeface="Times New Roman" panose="02020603050405020304" pitchFamily="18" charset="0"/>
              </a:rPr>
              <a:t>常量表达式</a:t>
            </a:r>
            <a:r>
              <a:rPr lang="en-US" altLang="zh-CN" sz="1800" b="1" dirty="0">
                <a:solidFill>
                  <a:srgbClr val="0000CC"/>
                </a:solidFill>
                <a:cs typeface="Times New Roman" panose="02020603050405020304" pitchFamily="18" charset="0"/>
              </a:rPr>
              <a:t>1</a:t>
            </a:r>
            <a:r>
              <a:rPr lang="zh-CN" altLang="en-US" sz="1800" dirty="0">
                <a:solidFill>
                  <a:srgbClr val="000000"/>
                </a:solidFill>
                <a:cs typeface="Times New Roman" panose="02020603050405020304" pitchFamily="18" charset="0"/>
              </a:rPr>
              <a:t>：</a:t>
            </a:r>
            <a:r>
              <a:rPr lang="zh-CN" altLang="en-US" sz="1800" dirty="0" smtClean="0">
                <a:solidFill>
                  <a:srgbClr val="000000"/>
                </a:solidFill>
                <a:cs typeface="Times New Roman" panose="02020603050405020304" pitchFamily="18" charset="0"/>
              </a:rPr>
              <a:t>语句块</a:t>
            </a:r>
            <a:r>
              <a:rPr lang="en-US" altLang="zh-CN" sz="1800" dirty="0" smtClean="0">
                <a:solidFill>
                  <a:srgbClr val="000000"/>
                </a:solidFill>
                <a:cs typeface="Times New Roman" panose="02020603050405020304" pitchFamily="18" charset="0"/>
              </a:rPr>
              <a:t>1</a:t>
            </a:r>
            <a:r>
              <a:rPr lang="en-US" altLang="zh-CN" sz="1800" dirty="0">
                <a:solidFill>
                  <a:srgbClr val="000000"/>
                </a:solidFill>
                <a:cs typeface="Times New Roman" panose="02020603050405020304" pitchFamily="18" charset="0"/>
              </a:rPr>
              <a:t>;  </a:t>
            </a:r>
            <a:r>
              <a:rPr lang="en-US" altLang="zh-CN" sz="1800" dirty="0">
                <a:solidFill>
                  <a:srgbClr val="7030A0"/>
                </a:solidFill>
                <a:cs typeface="Times New Roman" panose="02020603050405020304" pitchFamily="18" charset="0"/>
              </a:rPr>
              <a:t>[</a:t>
            </a:r>
            <a:r>
              <a:rPr lang="en-US" altLang="zh-CN" sz="1800" b="1" dirty="0">
                <a:solidFill>
                  <a:srgbClr val="7030A0"/>
                </a:solidFill>
                <a:cs typeface="Times New Roman" panose="02020603050405020304" pitchFamily="18" charset="0"/>
              </a:rPr>
              <a:t>break</a:t>
            </a:r>
            <a:r>
              <a:rPr lang="en-US" altLang="zh-CN" sz="1800" dirty="0">
                <a:solidFill>
                  <a:srgbClr val="7030A0"/>
                </a:solidFill>
                <a:cs typeface="Times New Roman" panose="02020603050405020304" pitchFamily="18" charset="0"/>
              </a:rPr>
              <a:t>;]</a:t>
            </a:r>
            <a:endParaRPr lang="zh-CN" altLang="en-US" sz="1800" dirty="0">
              <a:solidFill>
                <a:srgbClr val="7030A0"/>
              </a:solidFill>
              <a:cs typeface="Times New Roman" panose="02020603050405020304" pitchFamily="18" charset="0"/>
            </a:endParaRPr>
          </a:p>
          <a:p>
            <a:pPr marL="285750" lvl="1" indent="0">
              <a:lnSpc>
                <a:spcPct val="100000"/>
              </a:lnSpc>
              <a:buNone/>
            </a:pPr>
            <a:r>
              <a:rPr lang="zh-CN" altLang="en-US" sz="1800" dirty="0">
                <a:solidFill>
                  <a:srgbClr val="000000"/>
                </a:solidFill>
                <a:cs typeface="Times New Roman" panose="02020603050405020304" pitchFamily="18" charset="0"/>
              </a:rPr>
              <a:t>     </a:t>
            </a:r>
            <a:r>
              <a:rPr lang="en-US" altLang="zh-CN" sz="1800" dirty="0">
                <a:solidFill>
                  <a:srgbClr val="000000"/>
                </a:solidFill>
                <a:cs typeface="Times New Roman" panose="02020603050405020304" pitchFamily="18" charset="0"/>
              </a:rPr>
              <a:t>case</a:t>
            </a:r>
            <a:r>
              <a:rPr lang="zh-CN" altLang="en-US" sz="1800" dirty="0">
                <a:solidFill>
                  <a:srgbClr val="000000"/>
                </a:solidFill>
                <a:cs typeface="Times New Roman" panose="02020603050405020304" pitchFamily="18" charset="0"/>
              </a:rPr>
              <a:t>　</a:t>
            </a:r>
            <a:r>
              <a:rPr lang="zh-CN" altLang="en-US" sz="1800" b="1" dirty="0">
                <a:solidFill>
                  <a:srgbClr val="000000"/>
                </a:solidFill>
                <a:cs typeface="Times New Roman" panose="02020603050405020304" pitchFamily="18" charset="0"/>
              </a:rPr>
              <a:t>常量表达式</a:t>
            </a:r>
            <a:r>
              <a:rPr lang="en-US" altLang="zh-CN" sz="1800" b="1" dirty="0">
                <a:solidFill>
                  <a:srgbClr val="000000"/>
                </a:solidFill>
                <a:cs typeface="Times New Roman" panose="02020603050405020304" pitchFamily="18" charset="0"/>
              </a:rPr>
              <a:t>2</a:t>
            </a:r>
            <a:r>
              <a:rPr lang="zh-CN" altLang="en-US" sz="1800" dirty="0">
                <a:solidFill>
                  <a:srgbClr val="000000"/>
                </a:solidFill>
                <a:cs typeface="Times New Roman" panose="02020603050405020304" pitchFamily="18" charset="0"/>
              </a:rPr>
              <a:t>：</a:t>
            </a:r>
            <a:r>
              <a:rPr lang="zh-CN" altLang="en-US" sz="1800" dirty="0" smtClean="0">
                <a:solidFill>
                  <a:srgbClr val="000000"/>
                </a:solidFill>
                <a:cs typeface="Times New Roman" panose="02020603050405020304" pitchFamily="18" charset="0"/>
              </a:rPr>
              <a:t>语句块</a:t>
            </a:r>
            <a:r>
              <a:rPr lang="en-US" altLang="zh-CN" sz="1800" dirty="0" smtClean="0">
                <a:solidFill>
                  <a:srgbClr val="000000"/>
                </a:solidFill>
                <a:cs typeface="Times New Roman" panose="02020603050405020304" pitchFamily="18" charset="0"/>
              </a:rPr>
              <a:t>2</a:t>
            </a:r>
            <a:r>
              <a:rPr lang="en-US" altLang="zh-CN" sz="1800" dirty="0">
                <a:solidFill>
                  <a:srgbClr val="000000"/>
                </a:solidFill>
                <a:cs typeface="Times New Roman" panose="02020603050405020304" pitchFamily="18" charset="0"/>
              </a:rPr>
              <a:t>;  </a:t>
            </a:r>
            <a:r>
              <a:rPr lang="en-US" altLang="zh-CN" sz="1800" dirty="0">
                <a:solidFill>
                  <a:srgbClr val="7030A0"/>
                </a:solidFill>
                <a:cs typeface="Times New Roman" panose="02020603050405020304" pitchFamily="18" charset="0"/>
              </a:rPr>
              <a:t>[break;]</a:t>
            </a:r>
            <a:endParaRPr lang="zh-CN" altLang="en-US" sz="1800" dirty="0">
              <a:solidFill>
                <a:srgbClr val="7030A0"/>
              </a:solidFill>
              <a:cs typeface="Times New Roman" panose="02020603050405020304" pitchFamily="18" charset="0"/>
            </a:endParaRPr>
          </a:p>
          <a:p>
            <a:pPr marL="285750" lvl="1" indent="0">
              <a:lnSpc>
                <a:spcPct val="100000"/>
              </a:lnSpc>
              <a:buNone/>
            </a:pPr>
            <a:r>
              <a:rPr lang="zh-CN" altLang="en-US" sz="1800" dirty="0">
                <a:solidFill>
                  <a:srgbClr val="000000"/>
                </a:solidFill>
                <a:cs typeface="Times New Roman" panose="02020603050405020304" pitchFamily="18" charset="0"/>
              </a:rPr>
              <a:t>     </a:t>
            </a:r>
            <a:r>
              <a:rPr lang="en-US" altLang="zh-CN" sz="1800" dirty="0">
                <a:solidFill>
                  <a:srgbClr val="000000"/>
                </a:solidFill>
                <a:cs typeface="Times New Roman" panose="02020603050405020304" pitchFamily="18" charset="0"/>
              </a:rPr>
              <a:t>…</a:t>
            </a:r>
          </a:p>
          <a:p>
            <a:pPr marL="285750" lvl="1" indent="0">
              <a:lnSpc>
                <a:spcPct val="100000"/>
              </a:lnSpc>
              <a:buNone/>
            </a:pPr>
            <a:r>
              <a:rPr lang="en-US" altLang="zh-CN" sz="1800" dirty="0">
                <a:solidFill>
                  <a:srgbClr val="000000"/>
                </a:solidFill>
                <a:cs typeface="Times New Roman" panose="02020603050405020304" pitchFamily="18" charset="0"/>
              </a:rPr>
              <a:t>     case</a:t>
            </a:r>
            <a:r>
              <a:rPr lang="zh-CN" altLang="en-US" sz="1800" dirty="0">
                <a:solidFill>
                  <a:srgbClr val="000000"/>
                </a:solidFill>
                <a:cs typeface="Times New Roman" panose="02020603050405020304" pitchFamily="18" charset="0"/>
              </a:rPr>
              <a:t>　</a:t>
            </a:r>
            <a:r>
              <a:rPr lang="zh-CN" altLang="en-US" sz="1800" b="1" dirty="0">
                <a:solidFill>
                  <a:srgbClr val="000000"/>
                </a:solidFill>
                <a:cs typeface="Times New Roman" panose="02020603050405020304" pitchFamily="18" charset="0"/>
              </a:rPr>
              <a:t>常量表达式</a:t>
            </a:r>
            <a:r>
              <a:rPr lang="en-US" altLang="zh-CN" sz="1800" b="1" dirty="0">
                <a:solidFill>
                  <a:srgbClr val="000000"/>
                </a:solidFill>
                <a:cs typeface="Times New Roman" panose="02020603050405020304" pitchFamily="18" charset="0"/>
              </a:rPr>
              <a:t>n</a:t>
            </a:r>
            <a:r>
              <a:rPr lang="zh-CN" altLang="en-US" sz="1800" dirty="0">
                <a:solidFill>
                  <a:srgbClr val="000000"/>
                </a:solidFill>
                <a:cs typeface="Times New Roman" panose="02020603050405020304" pitchFamily="18" charset="0"/>
              </a:rPr>
              <a:t>：</a:t>
            </a:r>
            <a:r>
              <a:rPr lang="zh-CN" altLang="en-US" sz="1800" dirty="0" smtClean="0">
                <a:solidFill>
                  <a:srgbClr val="000000"/>
                </a:solidFill>
                <a:cs typeface="Times New Roman" panose="02020603050405020304" pitchFamily="18" charset="0"/>
              </a:rPr>
              <a:t>语句块</a:t>
            </a:r>
            <a:r>
              <a:rPr lang="en-US" altLang="zh-CN" sz="1800" dirty="0" smtClean="0">
                <a:solidFill>
                  <a:srgbClr val="000000"/>
                </a:solidFill>
                <a:cs typeface="Times New Roman" panose="02020603050405020304" pitchFamily="18" charset="0"/>
              </a:rPr>
              <a:t>n</a:t>
            </a:r>
            <a:r>
              <a:rPr lang="en-US" altLang="zh-CN" sz="1800" dirty="0">
                <a:solidFill>
                  <a:srgbClr val="000000"/>
                </a:solidFill>
                <a:cs typeface="Times New Roman" panose="02020603050405020304" pitchFamily="18" charset="0"/>
              </a:rPr>
              <a:t>;  </a:t>
            </a:r>
            <a:r>
              <a:rPr lang="en-US" altLang="zh-CN" sz="1800" dirty="0">
                <a:solidFill>
                  <a:srgbClr val="7030A0"/>
                </a:solidFill>
                <a:cs typeface="Times New Roman" panose="02020603050405020304" pitchFamily="18" charset="0"/>
              </a:rPr>
              <a:t>[break;]</a:t>
            </a:r>
            <a:endParaRPr lang="zh-CN" altLang="en-US" sz="1800" dirty="0">
              <a:solidFill>
                <a:srgbClr val="7030A0"/>
              </a:solidFill>
              <a:cs typeface="Times New Roman" panose="02020603050405020304" pitchFamily="18" charset="0"/>
            </a:endParaRPr>
          </a:p>
          <a:p>
            <a:pPr marL="285750" lvl="1" indent="0">
              <a:lnSpc>
                <a:spcPct val="100000"/>
              </a:lnSpc>
              <a:buNone/>
            </a:pPr>
            <a:r>
              <a:rPr lang="zh-CN" altLang="en-US" sz="1800" dirty="0">
                <a:solidFill>
                  <a:srgbClr val="000000"/>
                </a:solidFill>
                <a:cs typeface="Times New Roman" panose="02020603050405020304" pitchFamily="18" charset="0"/>
              </a:rPr>
              <a:t>     </a:t>
            </a:r>
            <a:r>
              <a:rPr lang="en-US" altLang="zh-CN" sz="1800" dirty="0">
                <a:solidFill>
                  <a:srgbClr val="000000"/>
                </a:solidFill>
                <a:cs typeface="Times New Roman" panose="02020603050405020304" pitchFamily="18" charset="0"/>
              </a:rPr>
              <a:t>default:  </a:t>
            </a:r>
            <a:r>
              <a:rPr lang="zh-CN" altLang="en-US" sz="1800" dirty="0" smtClean="0">
                <a:solidFill>
                  <a:srgbClr val="000000"/>
                </a:solidFill>
                <a:cs typeface="Times New Roman" panose="02020603050405020304" pitchFamily="18" charset="0"/>
              </a:rPr>
              <a:t>语句块</a:t>
            </a:r>
            <a:r>
              <a:rPr lang="en-US" altLang="zh-CN" sz="1800" dirty="0" smtClean="0">
                <a:solidFill>
                  <a:srgbClr val="000000"/>
                </a:solidFill>
                <a:cs typeface="Times New Roman" panose="02020603050405020304" pitchFamily="18" charset="0"/>
              </a:rPr>
              <a:t>n+1</a:t>
            </a:r>
            <a:r>
              <a:rPr lang="en-US" altLang="zh-CN" sz="1800" dirty="0">
                <a:solidFill>
                  <a:srgbClr val="000000"/>
                </a:solidFill>
                <a:cs typeface="Times New Roman" panose="02020603050405020304" pitchFamily="18" charset="0"/>
              </a:rPr>
              <a:t>;</a:t>
            </a:r>
          </a:p>
          <a:p>
            <a:pPr marL="285750" lvl="1" indent="0">
              <a:lnSpc>
                <a:spcPct val="100000"/>
              </a:lnSpc>
              <a:buNone/>
            </a:pPr>
            <a:r>
              <a:rPr lang="zh-CN" altLang="en-US" sz="1800" dirty="0">
                <a:solidFill>
                  <a:srgbClr val="000000"/>
                </a:solidFill>
                <a:cs typeface="Times New Roman" panose="02020603050405020304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cs typeface="Times New Roman" panose="02020603050405020304" pitchFamily="18" charset="0"/>
              </a:rPr>
              <a:t>}</a:t>
            </a:r>
            <a:r>
              <a:rPr lang="zh-CN" altLang="en-US" sz="1800" dirty="0">
                <a:solidFill>
                  <a:srgbClr val="000000"/>
                </a:solidFill>
                <a:cs typeface="Times New Roman" panose="02020603050405020304" pitchFamily="18" charset="0"/>
              </a:rPr>
              <a:t> 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b="1" dirty="0">
                <a:solidFill>
                  <a:srgbClr val="0303DF"/>
                </a:solidFill>
                <a:cs typeface="Times New Roman" panose="02020603050405020304" pitchFamily="18" charset="0"/>
              </a:rPr>
              <a:t>注：</a:t>
            </a:r>
            <a:endParaRPr lang="en-US" altLang="zh-CN" sz="2000" b="1" dirty="0">
              <a:solidFill>
                <a:srgbClr val="0303DF"/>
              </a:solidFill>
              <a:cs typeface="Times New Roman" panose="02020603050405020304" pitchFamily="18" charset="0"/>
            </a:endParaRPr>
          </a:p>
          <a:p>
            <a:pPr marL="971550" lvl="1"/>
            <a:r>
              <a:rPr lang="en-US" altLang="zh-CN" sz="1800" b="1" dirty="0">
                <a:solidFill>
                  <a:srgbClr val="0000CC"/>
                </a:solidFill>
                <a:cs typeface="Times New Roman" panose="02020603050405020304" pitchFamily="18" charset="0"/>
              </a:rPr>
              <a:t>switch(</a:t>
            </a:r>
            <a:r>
              <a:rPr lang="zh-CN" altLang="en-US" sz="1800" b="1" dirty="0">
                <a:solidFill>
                  <a:srgbClr val="0000CC"/>
                </a:solidFill>
                <a:cs typeface="Times New Roman" panose="02020603050405020304" pitchFamily="18" charset="0"/>
              </a:rPr>
              <a:t>表达式</a:t>
            </a:r>
            <a:r>
              <a:rPr lang="en-US" altLang="zh-CN" sz="1800" b="1" dirty="0">
                <a:solidFill>
                  <a:srgbClr val="0000CC"/>
                </a:solidFill>
                <a:cs typeface="Times New Roman" panose="02020603050405020304" pitchFamily="18" charset="0"/>
              </a:rPr>
              <a:t>)</a:t>
            </a:r>
            <a:r>
              <a:rPr lang="zh-CN" altLang="en-US" sz="1800" b="1" dirty="0">
                <a:solidFill>
                  <a:srgbClr val="0000CC"/>
                </a:solidFill>
                <a:cs typeface="Times New Roman" panose="02020603050405020304" pitchFamily="18" charset="0"/>
              </a:rPr>
              <a:t>中的</a:t>
            </a:r>
            <a:r>
              <a:rPr lang="zh-CN" altLang="en-US" sz="1800" b="1" dirty="0">
                <a:solidFill>
                  <a:srgbClr val="C00000"/>
                </a:solidFill>
                <a:cs typeface="Times New Roman" panose="02020603050405020304" pitchFamily="18" charset="0"/>
              </a:rPr>
              <a:t>“表达式”</a:t>
            </a:r>
            <a:r>
              <a:rPr lang="zh-CN" altLang="en-US" sz="1800" b="1" dirty="0">
                <a:solidFill>
                  <a:srgbClr val="0000CC"/>
                </a:solidFill>
                <a:cs typeface="Times New Roman" panose="02020603050405020304" pitchFamily="18" charset="0"/>
              </a:rPr>
              <a:t>必须能计算出一个</a:t>
            </a:r>
            <a:r>
              <a:rPr lang="zh-CN" altLang="en-US" sz="1800" b="1" dirty="0">
                <a:solidFill>
                  <a:srgbClr val="C00000"/>
                </a:solidFill>
                <a:cs typeface="Times New Roman" panose="02020603050405020304" pitchFamily="18" charset="0"/>
              </a:rPr>
              <a:t>整数值</a:t>
            </a:r>
            <a:r>
              <a:rPr lang="zh-CN" altLang="en-US" sz="1800" b="1" dirty="0">
                <a:solidFill>
                  <a:srgbClr val="0000CC"/>
                </a:solidFill>
                <a:cs typeface="Times New Roman" panose="02020603050405020304" pitchFamily="18" charset="0"/>
              </a:rPr>
              <a:t>；</a:t>
            </a:r>
            <a:endParaRPr lang="en-US" altLang="zh-CN" sz="1800" b="1" dirty="0">
              <a:solidFill>
                <a:srgbClr val="0000CC"/>
              </a:solidFill>
              <a:cs typeface="Times New Roman" panose="02020603050405020304" pitchFamily="18" charset="0"/>
            </a:endParaRPr>
          </a:p>
          <a:p>
            <a:pPr marL="971550" lvl="1"/>
            <a:r>
              <a:rPr lang="en-US" altLang="zh-CN" sz="1800" b="1" dirty="0">
                <a:cs typeface="Times New Roman" panose="02020603050405020304" pitchFamily="18" charset="0"/>
              </a:rPr>
              <a:t>case </a:t>
            </a:r>
            <a:r>
              <a:rPr lang="zh-CN" altLang="en-US" sz="1800" b="1" dirty="0">
                <a:cs typeface="Times New Roman" panose="02020603050405020304" pitchFamily="18" charset="0"/>
              </a:rPr>
              <a:t>语句中每个</a:t>
            </a:r>
            <a:r>
              <a:rPr lang="zh-CN" altLang="en-US" sz="1800" b="1" dirty="0">
                <a:solidFill>
                  <a:srgbClr val="C00000"/>
                </a:solidFill>
                <a:cs typeface="Times New Roman" panose="02020603050405020304" pitchFamily="18" charset="0"/>
              </a:rPr>
              <a:t>常量表达式</a:t>
            </a:r>
            <a:r>
              <a:rPr lang="zh-CN" altLang="en-US" sz="1800" b="1" dirty="0">
                <a:solidFill>
                  <a:srgbClr val="0303DF"/>
                </a:solidFill>
                <a:cs typeface="Times New Roman" panose="02020603050405020304" pitchFamily="18" charset="0"/>
              </a:rPr>
              <a:t>必须是</a:t>
            </a:r>
            <a:r>
              <a:rPr lang="zh-CN" altLang="en-US" sz="1800" b="1" dirty="0">
                <a:solidFill>
                  <a:srgbClr val="C00000"/>
                </a:solidFill>
                <a:cs typeface="Times New Roman" panose="02020603050405020304" pitchFamily="18" charset="0"/>
              </a:rPr>
              <a:t>常量</a:t>
            </a:r>
            <a:r>
              <a:rPr lang="zh-CN" altLang="en-US" sz="1800" b="1" dirty="0">
                <a:solidFill>
                  <a:srgbClr val="0303DF"/>
                </a:solidFill>
                <a:cs typeface="Times New Roman" panose="02020603050405020304" pitchFamily="18" charset="0"/>
              </a:rPr>
              <a:t>，可以是</a:t>
            </a:r>
            <a:r>
              <a:rPr lang="zh-CN" altLang="en-US" sz="1800" b="1" dirty="0">
                <a:solidFill>
                  <a:srgbClr val="C00000"/>
                </a:solidFill>
                <a:cs typeface="Times New Roman" panose="02020603050405020304" pitchFamily="18" charset="0"/>
              </a:rPr>
              <a:t>字符常量、数值常量</a:t>
            </a:r>
            <a:r>
              <a:rPr lang="zh-CN" altLang="en-US" sz="1800" b="1" dirty="0">
                <a:solidFill>
                  <a:srgbClr val="0303DF"/>
                </a:solidFill>
                <a:cs typeface="Times New Roman" panose="02020603050405020304" pitchFamily="18" charset="0"/>
              </a:rPr>
              <a:t>等</a:t>
            </a:r>
            <a:r>
              <a:rPr lang="en-US" altLang="zh-CN" sz="1800" b="1" dirty="0">
                <a:solidFill>
                  <a:srgbClr val="0303DF"/>
                </a:solidFill>
                <a:cs typeface="Times New Roman" panose="02020603050405020304" pitchFamily="18" charset="0"/>
              </a:rPr>
              <a:t>;</a:t>
            </a:r>
          </a:p>
          <a:p>
            <a:pPr marL="971550" lvl="1"/>
            <a:r>
              <a:rPr lang="en-US" altLang="zh-CN" sz="1800" b="1" dirty="0">
                <a:cs typeface="Times New Roman" panose="02020603050405020304" pitchFamily="18" charset="0"/>
              </a:rPr>
              <a:t>case </a:t>
            </a:r>
            <a:r>
              <a:rPr lang="zh-CN" altLang="en-US" sz="1800" b="1" dirty="0">
                <a:cs typeface="Times New Roman" panose="02020603050405020304" pitchFamily="18" charset="0"/>
              </a:rPr>
              <a:t>语句中</a:t>
            </a:r>
            <a:r>
              <a:rPr lang="zh-CN" altLang="en-US" sz="1800" b="1" dirty="0" smtClean="0">
                <a:cs typeface="Times New Roman" panose="02020603050405020304" pitchFamily="18" charset="0"/>
              </a:rPr>
              <a:t>每个</a:t>
            </a:r>
            <a:r>
              <a:rPr lang="zh-CN" altLang="en-US" sz="1800" b="1" dirty="0" smtClean="0">
                <a:solidFill>
                  <a:srgbClr val="0000CC"/>
                </a:solidFill>
                <a:cs typeface="Times New Roman" panose="02020603050405020304" pitchFamily="18" charset="0"/>
              </a:rPr>
              <a:t>常量</a:t>
            </a:r>
            <a:r>
              <a:rPr lang="zh-CN" altLang="en-US" sz="1800" b="1" dirty="0">
                <a:solidFill>
                  <a:srgbClr val="0000CC"/>
                </a:solidFill>
                <a:cs typeface="Times New Roman" panose="02020603050405020304" pitchFamily="18" charset="0"/>
              </a:rPr>
              <a:t>表达式</a:t>
            </a:r>
            <a:r>
              <a:rPr lang="zh-CN" altLang="en-US" sz="1800" b="1" dirty="0">
                <a:solidFill>
                  <a:srgbClr val="C00000"/>
                </a:solidFill>
                <a:cs typeface="Times New Roman" panose="02020603050405020304" pitchFamily="18" charset="0"/>
              </a:rPr>
              <a:t>必须是可以</a:t>
            </a:r>
            <a:r>
              <a:rPr lang="zh-CN" altLang="en-US" sz="1800" b="1" dirty="0">
                <a:solidFill>
                  <a:srgbClr val="0000CC"/>
                </a:solidFill>
                <a:cs typeface="Times New Roman" panose="02020603050405020304" pitchFamily="18" charset="0"/>
              </a:rPr>
              <a:t>转换为</a:t>
            </a:r>
            <a:r>
              <a:rPr lang="zh-CN" altLang="en-US" sz="1800" b="1" dirty="0" smtClean="0">
                <a:solidFill>
                  <a:srgbClr val="7030A0"/>
                </a:solidFill>
                <a:cs typeface="Times New Roman" panose="02020603050405020304" pitchFamily="18" charset="0"/>
              </a:rPr>
              <a:t>整数</a:t>
            </a:r>
            <a:r>
              <a:rPr lang="zh-CN" altLang="en-US" sz="1800" b="1" dirty="0" smtClean="0">
                <a:solidFill>
                  <a:srgbClr val="0000CC"/>
                </a:solidFill>
                <a:cs typeface="Times New Roman" panose="02020603050405020304" pitchFamily="18" charset="0"/>
              </a:rPr>
              <a:t>类型</a:t>
            </a:r>
            <a:r>
              <a:rPr lang="zh-CN" altLang="en-US" sz="1800" b="1" dirty="0" smtClean="0">
                <a:solidFill>
                  <a:srgbClr val="C00000"/>
                </a:solidFill>
                <a:cs typeface="Times New Roman" panose="02020603050405020304" pitchFamily="18" charset="0"/>
              </a:rPr>
              <a:t>，</a:t>
            </a:r>
            <a:r>
              <a:rPr lang="zh-CN" altLang="en-US" sz="1800" b="1" dirty="0">
                <a:cs typeface="Times New Roman" panose="02020603050405020304" pitchFamily="18" charset="0"/>
              </a:rPr>
              <a:t>如</a:t>
            </a:r>
            <a:endParaRPr lang="en-US" altLang="zh-CN" sz="1800" b="1" dirty="0">
              <a:cs typeface="Times New Roman" panose="02020603050405020304" pitchFamily="18" charset="0"/>
            </a:endParaRPr>
          </a:p>
          <a:p>
            <a:pPr marL="1200150" lvl="2"/>
            <a:r>
              <a:rPr lang="zh-CN" altLang="en-US" sz="1600" b="1" dirty="0" smtClean="0">
                <a:solidFill>
                  <a:srgbClr val="C00000"/>
                </a:solidFill>
                <a:cs typeface="Times New Roman" panose="02020603050405020304" pitchFamily="18" charset="0"/>
              </a:rPr>
              <a:t>字符</a:t>
            </a:r>
            <a:r>
              <a:rPr lang="zh-CN" altLang="en-US" sz="1600" b="1" dirty="0">
                <a:solidFill>
                  <a:srgbClr val="C00000"/>
                </a:solidFill>
                <a:cs typeface="Times New Roman" panose="02020603050405020304" pitchFamily="18" charset="0"/>
              </a:rPr>
              <a:t>的</a:t>
            </a:r>
            <a:r>
              <a:rPr lang="en-US" altLang="zh-CN" sz="1600" b="1" dirty="0">
                <a:solidFill>
                  <a:srgbClr val="C00000"/>
                </a:solidFill>
                <a:cs typeface="Times New Roman" panose="02020603050405020304" pitchFamily="18" charset="0"/>
              </a:rPr>
              <a:t>ASCII</a:t>
            </a:r>
            <a:r>
              <a:rPr lang="zh-CN" altLang="en-US" sz="1600" b="1" dirty="0">
                <a:solidFill>
                  <a:srgbClr val="C00000"/>
                </a:solidFill>
                <a:cs typeface="Times New Roman" panose="02020603050405020304" pitchFamily="18" charset="0"/>
              </a:rPr>
              <a:t>可以转换为整数</a:t>
            </a:r>
            <a:r>
              <a:rPr lang="en-US" altLang="zh-CN" sz="1600" b="1" dirty="0" smtClean="0">
                <a:solidFill>
                  <a:srgbClr val="C00000"/>
                </a:solidFill>
                <a:cs typeface="Times New Roman" panose="02020603050405020304" pitchFamily="18" charset="0"/>
              </a:rPr>
              <a:t>;   </a:t>
            </a:r>
            <a:r>
              <a:rPr lang="zh-CN" altLang="en-US" sz="1600" b="1" dirty="0" smtClean="0">
                <a:solidFill>
                  <a:srgbClr val="0070C0"/>
                </a:solidFill>
                <a:cs typeface="Times New Roman" panose="02020603050405020304" pitchFamily="18" charset="0"/>
              </a:rPr>
              <a:t>枚举</a:t>
            </a:r>
            <a:r>
              <a:rPr lang="zh-CN" altLang="en-US" sz="1600" b="1" dirty="0">
                <a:solidFill>
                  <a:srgbClr val="0070C0"/>
                </a:solidFill>
                <a:cs typeface="Times New Roman" panose="02020603050405020304" pitchFamily="18" charset="0"/>
              </a:rPr>
              <a:t>类型数据也可以转换为整数；</a:t>
            </a:r>
            <a:endParaRPr lang="en-US" altLang="zh-CN" sz="1600" b="1" dirty="0">
              <a:solidFill>
                <a:srgbClr val="0070C0"/>
              </a:solidFill>
              <a:cs typeface="Times New Roman" panose="02020603050405020304" pitchFamily="18" charset="0"/>
            </a:endParaRPr>
          </a:p>
          <a:p>
            <a:pPr marL="971550" lvl="1"/>
            <a:r>
              <a:rPr lang="en-US" altLang="zh-CN" sz="1800" b="1" dirty="0">
                <a:solidFill>
                  <a:srgbClr val="006600"/>
                </a:solidFill>
                <a:cs typeface="Times New Roman" panose="02020603050405020304" pitchFamily="18" charset="0"/>
              </a:rPr>
              <a:t>break</a:t>
            </a:r>
            <a:r>
              <a:rPr lang="zh-CN" altLang="en-US" sz="1800" b="1" dirty="0">
                <a:solidFill>
                  <a:srgbClr val="006600"/>
                </a:solidFill>
                <a:cs typeface="Times New Roman" panose="02020603050405020304" pitchFamily="18" charset="0"/>
              </a:rPr>
              <a:t>：退出或结束</a:t>
            </a:r>
            <a:r>
              <a:rPr lang="en-US" altLang="zh-CN" sz="1800" b="1" dirty="0">
                <a:solidFill>
                  <a:srgbClr val="006600"/>
                </a:solidFill>
                <a:cs typeface="Times New Roman" panose="02020603050405020304" pitchFamily="18" charset="0"/>
              </a:rPr>
              <a:t>switch</a:t>
            </a:r>
            <a:r>
              <a:rPr lang="zh-CN" altLang="en-US" sz="1800" b="1" dirty="0">
                <a:solidFill>
                  <a:srgbClr val="006600"/>
                </a:solidFill>
                <a:cs typeface="Times New Roman" panose="02020603050405020304" pitchFamily="18" charset="0"/>
              </a:rPr>
              <a:t>语句</a:t>
            </a:r>
            <a:r>
              <a:rPr lang="zh-CN" altLang="en-US" sz="1800" b="1" dirty="0" smtClean="0">
                <a:solidFill>
                  <a:srgbClr val="006600"/>
                </a:solidFill>
                <a:cs typeface="Times New Roman" panose="02020603050405020304" pitchFamily="18" charset="0"/>
              </a:rPr>
              <a:t>；</a:t>
            </a:r>
            <a:endParaRPr lang="en-US" altLang="zh-CN" sz="1800" b="1" dirty="0" smtClean="0">
              <a:solidFill>
                <a:srgbClr val="006600"/>
              </a:solidFill>
              <a:cs typeface="Times New Roman" panose="02020603050405020304" pitchFamily="18" charset="0"/>
            </a:endParaRPr>
          </a:p>
          <a:p>
            <a:pPr marL="971550" lvl="1"/>
            <a:r>
              <a:rPr lang="en-US" altLang="zh-CN" sz="1800" b="1" dirty="0" smtClean="0">
                <a:solidFill>
                  <a:srgbClr val="7030A0"/>
                </a:solidFill>
                <a:cs typeface="Times New Roman" panose="02020603050405020304" pitchFamily="18" charset="0"/>
              </a:rPr>
              <a:t>case</a:t>
            </a:r>
            <a:r>
              <a:rPr lang="zh-CN" altLang="en-US" sz="1800" b="1" dirty="0" smtClean="0">
                <a:solidFill>
                  <a:srgbClr val="7030A0"/>
                </a:solidFill>
                <a:cs typeface="Times New Roman" panose="02020603050405020304" pitchFamily="18" charset="0"/>
              </a:rPr>
              <a:t>语句的顺序任意；（</a:t>
            </a:r>
            <a:r>
              <a:rPr lang="zh-CN" altLang="en-US" sz="1800" b="1" dirty="0" smtClean="0">
                <a:solidFill>
                  <a:srgbClr val="006600"/>
                </a:solidFill>
                <a:cs typeface="Times New Roman" panose="02020603050405020304" pitchFamily="18" charset="0"/>
              </a:rPr>
              <a:t>但其顺序可能影响执行效率</a:t>
            </a:r>
            <a:r>
              <a:rPr lang="zh-CN" altLang="en-US" sz="1800" b="1" dirty="0" smtClean="0">
                <a:solidFill>
                  <a:srgbClr val="7030A0"/>
                </a:solidFill>
                <a:cs typeface="Times New Roman" panose="02020603050405020304" pitchFamily="18" charset="0"/>
              </a:rPr>
              <a:t>）</a:t>
            </a:r>
            <a:endParaRPr lang="zh-CN" altLang="en-US" sz="1800" b="1" dirty="0">
              <a:solidFill>
                <a:srgbClr val="7030A0"/>
              </a:solidFill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8770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switch</a:t>
            </a:r>
            <a:r>
              <a:rPr lang="zh-CN" altLang="en-US" dirty="0"/>
              <a:t>语句的执行</a:t>
            </a:r>
            <a:r>
              <a:rPr lang="zh-CN" altLang="en-US" dirty="0" smtClean="0"/>
              <a:t>过程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68722" y="1000839"/>
            <a:ext cx="8406555" cy="5345112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lang="zh-CN" altLang="en-US" sz="2000" dirty="0" smtClean="0">
                <a:solidFill>
                  <a:srgbClr val="000000"/>
                </a:solidFill>
                <a:ea typeface="宋体" panose="02010600030101010101" pitchFamily="2" charset="-122"/>
              </a:rPr>
              <a:t>计算</a:t>
            </a:r>
            <a:r>
              <a:rPr lang="en-US" altLang="zh-CN" sz="2000" dirty="0">
                <a:solidFill>
                  <a:srgbClr val="0000CC"/>
                </a:solidFill>
                <a:ea typeface="宋体" panose="02010600030101010101" pitchFamily="2" charset="-122"/>
              </a:rPr>
              <a:t>switch(</a:t>
            </a:r>
            <a:r>
              <a:rPr lang="zh-CN" altLang="en-US" sz="2000" dirty="0">
                <a:solidFill>
                  <a:srgbClr val="0000CC"/>
                </a:solidFill>
                <a:ea typeface="宋体" panose="02010600030101010101" pitchFamily="2" charset="-122"/>
              </a:rPr>
              <a:t>表达式</a:t>
            </a:r>
            <a:r>
              <a:rPr lang="en-US" altLang="zh-CN" sz="2000" dirty="0">
                <a:solidFill>
                  <a:srgbClr val="0000CC"/>
                </a:solidFill>
                <a:ea typeface="宋体" panose="02010600030101010101" pitchFamily="2" charset="-122"/>
              </a:rPr>
              <a:t>)</a:t>
            </a:r>
            <a:r>
              <a:rPr lang="zh-CN" altLang="en-US" sz="2000" dirty="0">
                <a:solidFill>
                  <a:srgbClr val="000000"/>
                </a:solidFill>
                <a:ea typeface="宋体" panose="02010600030101010101" pitchFamily="2" charset="-122"/>
              </a:rPr>
              <a:t>中</a:t>
            </a:r>
            <a:r>
              <a:rPr lang="zh-CN" altLang="en-US" sz="2000" dirty="0">
                <a:solidFill>
                  <a:srgbClr val="7030A0"/>
                </a:solidFill>
                <a:ea typeface="宋体" panose="02010600030101010101" pitchFamily="2" charset="-122"/>
              </a:rPr>
              <a:t>“表达式”</a:t>
            </a:r>
            <a:r>
              <a:rPr lang="zh-CN" altLang="en-US" sz="2000" dirty="0">
                <a:solidFill>
                  <a:srgbClr val="000000"/>
                </a:solidFill>
                <a:ea typeface="宋体" panose="02010600030101010101" pitchFamily="2" charset="-122"/>
              </a:rPr>
              <a:t>的</a:t>
            </a:r>
            <a:r>
              <a:rPr lang="zh-CN" altLang="en-US" sz="2000" dirty="0" smtClean="0">
                <a:solidFill>
                  <a:srgbClr val="000000"/>
                </a:solidFill>
                <a:ea typeface="宋体" panose="02010600030101010101" pitchFamily="2" charset="-122"/>
              </a:rPr>
              <a:t>值；</a:t>
            </a:r>
            <a:endParaRPr lang="en-US" altLang="zh-CN" sz="2000" dirty="0" smtClean="0">
              <a:solidFill>
                <a:srgbClr val="000000"/>
              </a:solidFill>
              <a:ea typeface="宋体" panose="02010600030101010101" pitchFamily="2" charset="-122"/>
            </a:endParaRPr>
          </a:p>
          <a:p>
            <a:pPr marL="171450" indent="-342900">
              <a:buFont typeface="Wingdings" panose="05000000000000000000" pitchFamily="2" charset="2"/>
              <a:buChar char="n"/>
            </a:pPr>
            <a:r>
              <a:rPr lang="zh-CN" altLang="en-US" sz="2000" dirty="0" smtClean="0">
                <a:ea typeface="宋体" panose="02010600030101010101" pitchFamily="2" charset="-122"/>
              </a:rPr>
              <a:t>将</a:t>
            </a:r>
            <a:r>
              <a:rPr lang="zh-CN" altLang="en-US" sz="2000" dirty="0" smtClean="0">
                <a:solidFill>
                  <a:srgbClr val="7030A0"/>
                </a:solidFill>
                <a:ea typeface="宋体" panose="02010600030101010101" pitchFamily="2" charset="-122"/>
              </a:rPr>
              <a:t>该值</a:t>
            </a:r>
            <a:r>
              <a:rPr lang="zh-CN" altLang="en-US" sz="2000" dirty="0" smtClean="0">
                <a:solidFill>
                  <a:srgbClr val="0000CC"/>
                </a:solidFill>
                <a:ea typeface="宋体" panose="02010600030101010101" pitchFamily="2" charset="-122"/>
              </a:rPr>
              <a:t>与“常量表达式</a:t>
            </a:r>
            <a:r>
              <a:rPr lang="en-US" altLang="zh-CN" sz="2000" dirty="0" smtClean="0">
                <a:solidFill>
                  <a:srgbClr val="0000CC"/>
                </a:solidFill>
                <a:ea typeface="宋体" panose="02010600030101010101" pitchFamily="2" charset="-122"/>
              </a:rPr>
              <a:t>1</a:t>
            </a:r>
            <a:r>
              <a:rPr lang="zh-CN" altLang="en-US" sz="2000" dirty="0" smtClean="0">
                <a:solidFill>
                  <a:srgbClr val="0000CC"/>
                </a:solidFill>
                <a:ea typeface="宋体" panose="02010600030101010101" pitchFamily="2" charset="-122"/>
              </a:rPr>
              <a:t>”</a:t>
            </a:r>
            <a:r>
              <a:rPr lang="zh-CN" altLang="en-US" sz="2000" dirty="0" smtClean="0">
                <a:ea typeface="宋体" panose="02010600030101010101" pitchFamily="2" charset="-122"/>
              </a:rPr>
              <a:t>的值进行比较；</a:t>
            </a:r>
            <a:endParaRPr lang="en-US" altLang="zh-CN" sz="2000" dirty="0" smtClean="0">
              <a:ea typeface="宋体" panose="02010600030101010101" pitchFamily="2" charset="-122"/>
            </a:endParaRPr>
          </a:p>
          <a:p>
            <a:pPr marL="800100" lvl="1">
              <a:buFont typeface="Wingdings" panose="05000000000000000000" pitchFamily="2" charset="2"/>
              <a:buChar char="l"/>
            </a:pPr>
            <a:r>
              <a:rPr lang="zh-CN" altLang="en-US" sz="1800" dirty="0" smtClean="0">
                <a:ea typeface="宋体" panose="02010600030101010101" pitchFamily="2" charset="-122"/>
              </a:rPr>
              <a:t>如果</a:t>
            </a:r>
            <a:r>
              <a:rPr lang="zh-CN" altLang="en-US" sz="1800" dirty="0">
                <a:ea typeface="宋体" panose="02010600030101010101" pitchFamily="2" charset="-122"/>
              </a:rPr>
              <a:t>相等</a:t>
            </a:r>
            <a:endParaRPr lang="en-US" altLang="zh-CN" sz="1800" dirty="0">
              <a:ea typeface="宋体" panose="02010600030101010101" pitchFamily="2" charset="-122"/>
            </a:endParaRPr>
          </a:p>
          <a:p>
            <a:pPr marL="1428750" lvl="2" indent="-342900">
              <a:buFont typeface="Wingdings" panose="05000000000000000000" pitchFamily="2" charset="2"/>
              <a:buChar char="Ø"/>
            </a:pPr>
            <a:r>
              <a:rPr lang="zh-CN" altLang="en-US" sz="1600" dirty="0">
                <a:ea typeface="宋体" panose="02010600030101010101" pitchFamily="2" charset="-122"/>
              </a:rPr>
              <a:t>则执行“语句块</a:t>
            </a:r>
            <a:r>
              <a:rPr lang="en-US" altLang="zh-CN" sz="1600" dirty="0">
                <a:ea typeface="宋体" panose="02010600030101010101" pitchFamily="2" charset="-122"/>
              </a:rPr>
              <a:t>1</a:t>
            </a:r>
            <a:r>
              <a:rPr lang="zh-CN" altLang="en-US" sz="1600" dirty="0" smtClean="0">
                <a:ea typeface="宋体" panose="02010600030101010101" pitchFamily="2" charset="-122"/>
              </a:rPr>
              <a:t>”</a:t>
            </a:r>
            <a:endParaRPr lang="en-US" altLang="zh-CN" sz="1600" dirty="0" smtClean="0">
              <a:ea typeface="宋体" panose="02010600030101010101" pitchFamily="2" charset="-122"/>
            </a:endParaRPr>
          </a:p>
          <a:p>
            <a:pPr marL="1428750" lvl="2" indent="-342900">
              <a:buFont typeface="Wingdings" panose="05000000000000000000" pitchFamily="2" charset="2"/>
              <a:buChar char="Ø"/>
            </a:pPr>
            <a:r>
              <a:rPr lang="zh-CN" altLang="en-US" sz="1600" b="1" dirty="0" smtClean="0">
                <a:solidFill>
                  <a:srgbClr val="C00000"/>
                </a:solidFill>
                <a:ea typeface="宋体" panose="02010600030101010101" pitchFamily="2" charset="-122"/>
              </a:rPr>
              <a:t>直到</a:t>
            </a:r>
            <a:r>
              <a:rPr lang="zh-CN" altLang="en-US" sz="1600" b="1" dirty="0">
                <a:solidFill>
                  <a:srgbClr val="C00000"/>
                </a:solidFill>
                <a:ea typeface="宋体" panose="02010600030101010101" pitchFamily="2" charset="-122"/>
              </a:rPr>
              <a:t>执行到</a:t>
            </a:r>
            <a:r>
              <a:rPr lang="en-US" altLang="zh-CN" sz="1600" b="1" dirty="0">
                <a:solidFill>
                  <a:srgbClr val="C00000"/>
                </a:solidFill>
                <a:ea typeface="宋体" panose="02010600030101010101" pitchFamily="2" charset="-122"/>
              </a:rPr>
              <a:t>break</a:t>
            </a:r>
            <a:r>
              <a:rPr lang="zh-CN" altLang="en-US" sz="1600" b="1" dirty="0">
                <a:solidFill>
                  <a:srgbClr val="C00000"/>
                </a:solidFill>
                <a:ea typeface="宋体" panose="02010600030101010101" pitchFamily="2" charset="-122"/>
              </a:rPr>
              <a:t>语句，退出</a:t>
            </a:r>
            <a:r>
              <a:rPr lang="en-US" altLang="zh-CN" sz="1600" b="1" dirty="0">
                <a:solidFill>
                  <a:srgbClr val="C00000"/>
                </a:solidFill>
                <a:ea typeface="宋体" panose="02010600030101010101" pitchFamily="2" charset="-122"/>
              </a:rPr>
              <a:t>switch</a:t>
            </a:r>
            <a:r>
              <a:rPr lang="zh-CN" altLang="en-US" sz="1600" dirty="0">
                <a:ea typeface="宋体" panose="02010600030101010101" pitchFamily="2" charset="-122"/>
              </a:rPr>
              <a:t>；</a:t>
            </a:r>
            <a:endParaRPr lang="en-US" altLang="zh-CN" sz="1600" dirty="0">
              <a:ea typeface="宋体" panose="02010600030101010101" pitchFamily="2" charset="-122"/>
            </a:endParaRPr>
          </a:p>
          <a:p>
            <a:pPr marL="800100" lvl="1">
              <a:buFont typeface="Wingdings" panose="05000000000000000000" pitchFamily="2" charset="2"/>
              <a:buChar char="l"/>
            </a:pPr>
            <a:r>
              <a:rPr lang="zh-CN" altLang="en-US" sz="1800" dirty="0">
                <a:ea typeface="宋体" panose="02010600030101010101" pitchFamily="2" charset="-122"/>
              </a:rPr>
              <a:t>如果不相等</a:t>
            </a:r>
            <a:endParaRPr lang="en-US" altLang="zh-CN" sz="1800" dirty="0">
              <a:ea typeface="宋体" panose="02010600030101010101" pitchFamily="2" charset="-122"/>
            </a:endParaRPr>
          </a:p>
          <a:p>
            <a:pPr marL="1428750" lvl="2" indent="-342900">
              <a:buFont typeface="Wingdings" panose="05000000000000000000" pitchFamily="2" charset="2"/>
              <a:buChar char="Ø"/>
            </a:pPr>
            <a:r>
              <a:rPr lang="zh-CN" altLang="en-US" sz="1600" dirty="0">
                <a:ea typeface="宋体" panose="02010600030101010101" pitchFamily="2" charset="-122"/>
              </a:rPr>
              <a:t>则</a:t>
            </a:r>
            <a:r>
              <a:rPr lang="zh-CN" altLang="en-US" sz="1600" dirty="0" smtClean="0">
                <a:solidFill>
                  <a:srgbClr val="0000CC"/>
                </a:solidFill>
                <a:ea typeface="宋体" panose="02010600030101010101" pitchFamily="2" charset="-122"/>
              </a:rPr>
              <a:t>将该值与</a:t>
            </a:r>
            <a:r>
              <a:rPr lang="zh-CN" altLang="en-US" sz="1600" dirty="0">
                <a:solidFill>
                  <a:srgbClr val="0000CC"/>
                </a:solidFill>
                <a:ea typeface="宋体" panose="02010600030101010101" pitchFamily="2" charset="-122"/>
              </a:rPr>
              <a:t>“常量表达式</a:t>
            </a:r>
            <a:r>
              <a:rPr lang="en-US" altLang="zh-CN" sz="1600" dirty="0">
                <a:solidFill>
                  <a:srgbClr val="0000CC"/>
                </a:solidFill>
                <a:ea typeface="宋体" panose="02010600030101010101" pitchFamily="2" charset="-122"/>
              </a:rPr>
              <a:t>2</a:t>
            </a:r>
            <a:r>
              <a:rPr lang="zh-CN" altLang="en-US" sz="1600" dirty="0">
                <a:solidFill>
                  <a:srgbClr val="0000CC"/>
                </a:solidFill>
                <a:ea typeface="宋体" panose="02010600030101010101" pitchFamily="2" charset="-122"/>
              </a:rPr>
              <a:t>”的值进行比较</a:t>
            </a:r>
            <a:r>
              <a:rPr lang="zh-CN" altLang="en-US" sz="1600" dirty="0">
                <a:ea typeface="宋体" panose="02010600030101010101" pitchFamily="2" charset="-122"/>
              </a:rPr>
              <a:t>；</a:t>
            </a:r>
            <a:endParaRPr lang="en-US" altLang="zh-CN" sz="1600" dirty="0">
              <a:ea typeface="宋体" panose="02010600030101010101" pitchFamily="2" charset="-122"/>
            </a:endParaRPr>
          </a:p>
          <a:p>
            <a:pPr marL="800100" lvl="1">
              <a:buFont typeface="Wingdings" panose="05000000000000000000" pitchFamily="2" charset="2"/>
              <a:buChar char="l"/>
            </a:pPr>
            <a:r>
              <a:rPr lang="zh-CN" altLang="en-US" sz="1800" dirty="0" smtClean="0">
                <a:ea typeface="宋体" panose="02010600030101010101" pitchFamily="2" charset="-122"/>
              </a:rPr>
              <a:t>依此类推；</a:t>
            </a:r>
            <a:endParaRPr lang="en-US" altLang="zh-CN" sz="1800" dirty="0">
              <a:ea typeface="宋体" panose="02010600030101010101" pitchFamily="2" charset="-122"/>
            </a:endParaRPr>
          </a:p>
          <a:p>
            <a:pPr marL="342900" indent="-342900">
              <a:buFont typeface="Wingdings" panose="05000000000000000000" pitchFamily="2" charset="2"/>
              <a:buChar char="n"/>
            </a:pPr>
            <a:r>
              <a:rPr lang="zh-CN" altLang="en-US" sz="2000" dirty="0" smtClean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如果</a:t>
            </a:r>
            <a:r>
              <a:rPr lang="zh-CN" altLang="en-US" sz="2000" dirty="0" smtClean="0">
                <a:solidFill>
                  <a:srgbClr val="7030A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该值</a:t>
            </a:r>
            <a:r>
              <a:rPr lang="zh-CN" altLang="en-US" sz="2000" dirty="0" smtClean="0">
                <a:solidFill>
                  <a:srgbClr val="0000CC"/>
                </a:solidFill>
                <a:ea typeface="宋体" panose="02010600030101010101" pitchFamily="2" charset="-122"/>
              </a:rPr>
              <a:t>与</a:t>
            </a:r>
            <a:r>
              <a:rPr lang="zh-CN" altLang="en-US" sz="2000" dirty="0">
                <a:solidFill>
                  <a:srgbClr val="0000CC"/>
                </a:solidFill>
                <a:ea typeface="宋体" panose="02010600030101010101" pitchFamily="2" charset="-122"/>
              </a:rPr>
              <a:t>“常量表达式</a:t>
            </a:r>
            <a:r>
              <a:rPr lang="en-US" altLang="zh-CN" sz="2000" dirty="0">
                <a:solidFill>
                  <a:srgbClr val="0000CC"/>
                </a:solidFill>
                <a:ea typeface="宋体" panose="02010600030101010101" pitchFamily="2" charset="-122"/>
              </a:rPr>
              <a:t>1</a:t>
            </a:r>
            <a:r>
              <a:rPr lang="zh-CN" altLang="en-US" sz="2000" dirty="0">
                <a:solidFill>
                  <a:srgbClr val="0000CC"/>
                </a:solidFill>
                <a:ea typeface="宋体" panose="02010600030101010101" pitchFamily="2" charset="-122"/>
              </a:rPr>
              <a:t>” 、 “常量表达式</a:t>
            </a:r>
            <a:r>
              <a:rPr lang="en-US" altLang="zh-CN" sz="2000" dirty="0">
                <a:solidFill>
                  <a:srgbClr val="0000CC"/>
                </a:solidFill>
                <a:ea typeface="宋体" panose="02010600030101010101" pitchFamily="2" charset="-122"/>
              </a:rPr>
              <a:t>2</a:t>
            </a:r>
            <a:r>
              <a:rPr lang="zh-CN" altLang="en-US" sz="2000" dirty="0">
                <a:solidFill>
                  <a:srgbClr val="0000CC"/>
                </a:solidFill>
                <a:ea typeface="宋体" panose="02010600030101010101" pitchFamily="2" charset="-122"/>
              </a:rPr>
              <a:t>”、</a:t>
            </a:r>
            <a:r>
              <a:rPr lang="en-US" altLang="zh-CN" sz="2000" dirty="0">
                <a:solidFill>
                  <a:srgbClr val="0000CC"/>
                </a:solidFill>
                <a:ea typeface="宋体" panose="02010600030101010101" pitchFamily="2" charset="-122"/>
              </a:rPr>
              <a:t>…</a:t>
            </a:r>
            <a:r>
              <a:rPr lang="zh-CN" altLang="en-US" sz="2000" dirty="0">
                <a:solidFill>
                  <a:srgbClr val="0000CC"/>
                </a:solidFill>
                <a:ea typeface="宋体" panose="02010600030101010101" pitchFamily="2" charset="-122"/>
              </a:rPr>
              <a:t>、 “常量表达式</a:t>
            </a:r>
            <a:r>
              <a:rPr lang="en-US" altLang="zh-CN" sz="2000" dirty="0">
                <a:solidFill>
                  <a:srgbClr val="0000CC"/>
                </a:solidFill>
                <a:ea typeface="宋体" panose="02010600030101010101" pitchFamily="2" charset="-122"/>
              </a:rPr>
              <a:t>n</a:t>
            </a:r>
            <a:r>
              <a:rPr lang="zh-CN" altLang="en-US" sz="2000" dirty="0">
                <a:solidFill>
                  <a:srgbClr val="0000CC"/>
                </a:solidFill>
                <a:ea typeface="宋体" panose="02010600030101010101" pitchFamily="2" charset="-122"/>
              </a:rPr>
              <a:t>”的值</a:t>
            </a:r>
            <a:r>
              <a:rPr lang="zh-CN" altLang="en-US" sz="2000" dirty="0">
                <a:solidFill>
                  <a:srgbClr val="000000"/>
                </a:solidFill>
                <a:ea typeface="宋体" panose="02010600030101010101" pitchFamily="2" charset="-122"/>
              </a:rPr>
              <a:t>均</a:t>
            </a:r>
            <a:r>
              <a:rPr lang="zh-CN" altLang="en-US" sz="2000" dirty="0">
                <a:solidFill>
                  <a:srgbClr val="C00000"/>
                </a:solidFill>
                <a:ea typeface="宋体" panose="02010600030101010101" pitchFamily="2" charset="-122"/>
              </a:rPr>
              <a:t>不</a:t>
            </a:r>
            <a:r>
              <a:rPr lang="zh-CN" altLang="en-US" sz="2000" dirty="0" smtClean="0">
                <a:solidFill>
                  <a:srgbClr val="C00000"/>
                </a:solidFill>
                <a:ea typeface="宋体" panose="02010600030101010101" pitchFamily="2" charset="-122"/>
              </a:rPr>
              <a:t>相等</a:t>
            </a:r>
            <a:endParaRPr lang="en-US" altLang="zh-CN" sz="2000" dirty="0" smtClean="0">
              <a:solidFill>
                <a:srgbClr val="C00000"/>
              </a:solidFill>
              <a:ea typeface="宋体" panose="02010600030101010101" pitchFamily="2" charset="-122"/>
            </a:endParaRPr>
          </a:p>
          <a:p>
            <a:pPr marL="971550" lvl="1">
              <a:buFont typeface="Wingdings" panose="05000000000000000000" pitchFamily="2" charset="2"/>
              <a:buChar char="l"/>
            </a:pPr>
            <a:r>
              <a:rPr lang="zh-CN" altLang="en-US" sz="1800" dirty="0" smtClean="0">
                <a:solidFill>
                  <a:srgbClr val="000000"/>
                </a:solidFill>
                <a:ea typeface="宋体" panose="02010600030101010101" pitchFamily="2" charset="-122"/>
              </a:rPr>
              <a:t>则</a:t>
            </a:r>
            <a:r>
              <a:rPr lang="zh-CN" altLang="en-US" sz="1800" dirty="0">
                <a:solidFill>
                  <a:srgbClr val="000000"/>
                </a:solidFill>
                <a:ea typeface="宋体" panose="02010600030101010101" pitchFamily="2" charset="-122"/>
              </a:rPr>
              <a:t>执行</a:t>
            </a:r>
            <a:r>
              <a:rPr lang="en-US" altLang="zh-CN" sz="1800" dirty="0" err="1">
                <a:solidFill>
                  <a:srgbClr val="C00000"/>
                </a:solidFill>
                <a:ea typeface="宋体" panose="02010600030101010101" pitchFamily="2" charset="-122"/>
              </a:rPr>
              <a:t>defalt</a:t>
            </a:r>
            <a:r>
              <a:rPr lang="zh-CN" altLang="en-US" sz="1800" dirty="0">
                <a:solidFill>
                  <a:srgbClr val="000000"/>
                </a:solidFill>
                <a:ea typeface="宋体" panose="02010600030101010101" pitchFamily="2" charset="-122"/>
              </a:rPr>
              <a:t>中定义的“</a:t>
            </a:r>
            <a:r>
              <a:rPr lang="zh-CN" altLang="en-US" sz="1800" dirty="0" smtClean="0">
                <a:solidFill>
                  <a:srgbClr val="000000"/>
                </a:solidFill>
                <a:ea typeface="宋体" panose="02010600030101010101" pitchFamily="2" charset="-122"/>
              </a:rPr>
              <a:t>语句块</a:t>
            </a:r>
            <a:r>
              <a:rPr lang="en-US" altLang="zh-CN" sz="1800" dirty="0" smtClean="0">
                <a:solidFill>
                  <a:srgbClr val="000000"/>
                </a:solidFill>
                <a:ea typeface="宋体" panose="02010600030101010101" pitchFamily="2" charset="-122"/>
              </a:rPr>
              <a:t>n+1</a:t>
            </a:r>
            <a:r>
              <a:rPr lang="zh-CN" altLang="en-US" sz="1800" dirty="0" smtClean="0">
                <a:solidFill>
                  <a:srgbClr val="000000"/>
                </a:solidFill>
                <a:ea typeface="宋体" panose="02010600030101010101" pitchFamily="2" charset="-122"/>
              </a:rPr>
              <a:t>”</a:t>
            </a:r>
            <a:endParaRPr lang="en-US" altLang="zh-CN" sz="1800" dirty="0" smtClean="0">
              <a:solidFill>
                <a:srgbClr val="000000"/>
              </a:solidFill>
              <a:ea typeface="宋体" panose="02010600030101010101" pitchFamily="2" charset="-122"/>
            </a:endParaRPr>
          </a:p>
          <a:p>
            <a:pPr marL="971550" lvl="1">
              <a:buFont typeface="Wingdings" panose="05000000000000000000" pitchFamily="2" charset="2"/>
              <a:buChar char="l"/>
            </a:pPr>
            <a:r>
              <a:rPr lang="zh-CN" altLang="en-US" sz="1800" dirty="0" smtClean="0">
                <a:solidFill>
                  <a:srgbClr val="000000"/>
                </a:solidFill>
                <a:ea typeface="宋体" panose="02010600030101010101" pitchFamily="2" charset="-122"/>
              </a:rPr>
              <a:t>然后</a:t>
            </a:r>
            <a:r>
              <a:rPr lang="zh-CN" altLang="en-US" sz="1800" dirty="0">
                <a:solidFill>
                  <a:srgbClr val="000000"/>
                </a:solidFill>
                <a:ea typeface="宋体" panose="02010600030101010101" pitchFamily="2" charset="-122"/>
              </a:rPr>
              <a:t>退出</a:t>
            </a:r>
            <a:r>
              <a:rPr lang="en-US" altLang="zh-CN" sz="1800" dirty="0">
                <a:solidFill>
                  <a:srgbClr val="000000"/>
                </a:solidFill>
                <a:ea typeface="宋体" panose="02010600030101010101" pitchFamily="2" charset="-122"/>
              </a:rPr>
              <a:t>switch</a:t>
            </a:r>
            <a:r>
              <a:rPr lang="zh-CN" altLang="en-US" sz="1800" dirty="0">
                <a:solidFill>
                  <a:srgbClr val="000000"/>
                </a:solidFill>
                <a:ea typeface="宋体" panose="02010600030101010101" pitchFamily="2" charset="-122"/>
              </a:rPr>
              <a:t>。</a:t>
            </a:r>
            <a:endParaRPr lang="en-US" altLang="zh-CN" sz="1800" dirty="0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285750" indent="-285750" defTabSz="914400">
              <a:lnSpc>
                <a:spcPct val="10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Char char="•"/>
            </a:pPr>
            <a:endParaRPr lang="zh-CN" altLang="en-US" sz="2000" dirty="0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87824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021DD51-05E8-446F-B6AE-EBC8137D7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分支结构</a:t>
            </a:r>
            <a:r>
              <a:rPr lang="en-US" altLang="zh-CN" dirty="0"/>
              <a:t>—switch</a:t>
            </a:r>
            <a:r>
              <a:rPr lang="zh-CN" altLang="en-US" dirty="0"/>
              <a:t>语句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AF39BAA-27C5-42CB-BBBF-83816FF456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5775" y="1135062"/>
            <a:ext cx="8089900" cy="4863066"/>
          </a:xfrm>
        </p:spPr>
        <p:txBody>
          <a:bodyPr/>
          <a:lstStyle/>
          <a:p>
            <a:pPr marL="342900" indent="-3429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en-US" altLang="zh-CN" b="1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switch(</a:t>
            </a:r>
            <a:r>
              <a:rPr lang="zh-CN" altLang="en-US" b="1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表达式</a:t>
            </a:r>
            <a:r>
              <a:rPr lang="en-US" altLang="zh-CN" b="1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-US" b="1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中的</a:t>
            </a:r>
            <a:r>
              <a:rPr lang="zh-CN" altLang="en-US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“表达式”</a:t>
            </a:r>
            <a:r>
              <a:rPr lang="zh-CN" altLang="en-US" b="1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必须能计算出一个</a:t>
            </a:r>
            <a:r>
              <a:rPr lang="zh-CN" altLang="en-US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整数值</a:t>
            </a:r>
            <a:r>
              <a:rPr lang="zh-CN" altLang="en-US" b="1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；</a:t>
            </a:r>
            <a:endParaRPr lang="en-US" altLang="zh-CN" b="1" dirty="0">
              <a:solidFill>
                <a:srgbClr val="0000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 dirty="0"/>
              <a:t>如：</a:t>
            </a:r>
            <a:endParaRPr lang="en-US" altLang="zh-CN" dirty="0"/>
          </a:p>
          <a:p>
            <a:pPr marL="971550" lvl="1">
              <a:lnSpc>
                <a:spcPct val="100000"/>
              </a:lnSpc>
              <a:spcBef>
                <a:spcPts val="600"/>
              </a:spcBef>
            </a:pPr>
            <a:r>
              <a:rPr lang="en-US" altLang="zh-CN" dirty="0"/>
              <a:t>int </a:t>
            </a:r>
            <a:r>
              <a:rPr lang="en-US" altLang="zh-CN" dirty="0" err="1"/>
              <a:t>a,b</a:t>
            </a:r>
            <a:r>
              <a:rPr lang="en-US" altLang="zh-CN" dirty="0"/>
              <a:t>;  char c;</a:t>
            </a:r>
          </a:p>
          <a:p>
            <a:pPr marL="971550" lvl="1">
              <a:lnSpc>
                <a:spcPct val="100000"/>
              </a:lnSpc>
              <a:spcBef>
                <a:spcPts val="600"/>
              </a:spcBef>
            </a:pPr>
            <a:r>
              <a:rPr lang="en-US" altLang="zh-CN" dirty="0"/>
              <a:t>switch(a)</a:t>
            </a:r>
            <a:r>
              <a:rPr lang="zh-CN" altLang="en-US" dirty="0"/>
              <a:t>：</a:t>
            </a:r>
            <a:r>
              <a:rPr lang="en-US" altLang="zh-CN" dirty="0"/>
              <a:t>a</a:t>
            </a:r>
            <a:r>
              <a:rPr lang="zh-CN" altLang="en-US" dirty="0"/>
              <a:t>是整数值；</a:t>
            </a:r>
            <a:endParaRPr lang="en-US" altLang="zh-CN" dirty="0"/>
          </a:p>
          <a:p>
            <a:pPr marL="971550" lvl="1">
              <a:lnSpc>
                <a:spcPct val="100000"/>
              </a:lnSpc>
              <a:spcBef>
                <a:spcPts val="600"/>
              </a:spcBef>
            </a:pPr>
            <a:r>
              <a:rPr lang="en-US" altLang="zh-CN" dirty="0"/>
              <a:t>switch(</a:t>
            </a:r>
            <a:r>
              <a:rPr lang="en-US" altLang="zh-CN" dirty="0" err="1"/>
              <a:t>a+b</a:t>
            </a:r>
            <a:r>
              <a:rPr lang="en-US" altLang="zh-CN" dirty="0"/>
              <a:t>)</a:t>
            </a:r>
            <a:r>
              <a:rPr lang="zh-CN" altLang="en-US" dirty="0"/>
              <a:t>：</a:t>
            </a:r>
            <a:r>
              <a:rPr lang="en-US" altLang="zh-CN" dirty="0"/>
              <a:t>(</a:t>
            </a:r>
            <a:r>
              <a:rPr lang="en-US" altLang="zh-CN" dirty="0" err="1"/>
              <a:t>a+b</a:t>
            </a:r>
            <a:r>
              <a:rPr lang="en-US" altLang="zh-CN" dirty="0"/>
              <a:t>)</a:t>
            </a:r>
            <a:r>
              <a:rPr lang="zh-CN" altLang="en-US" dirty="0"/>
              <a:t>是整数值；</a:t>
            </a:r>
            <a:endParaRPr lang="en-US" altLang="zh-CN" dirty="0"/>
          </a:p>
          <a:p>
            <a:pPr marL="971550" lvl="1">
              <a:lnSpc>
                <a:spcPct val="100000"/>
              </a:lnSpc>
              <a:spcBef>
                <a:spcPts val="600"/>
              </a:spcBef>
            </a:pPr>
            <a:r>
              <a:rPr lang="en-US" altLang="zh-CN" dirty="0"/>
              <a:t> switch(a&gt;b)</a:t>
            </a:r>
            <a:r>
              <a:rPr lang="zh-CN" altLang="en-US" dirty="0"/>
              <a:t>：</a:t>
            </a:r>
            <a:r>
              <a:rPr lang="en-US" altLang="zh-CN" dirty="0"/>
              <a:t>a&gt;b</a:t>
            </a:r>
            <a:r>
              <a:rPr lang="zh-CN" altLang="en-US" dirty="0"/>
              <a:t>的值是</a:t>
            </a:r>
            <a:r>
              <a:rPr lang="en-US" altLang="zh-CN" dirty="0"/>
              <a:t>0</a:t>
            </a:r>
            <a:r>
              <a:rPr lang="zh-CN" altLang="en-US" dirty="0"/>
              <a:t>或者</a:t>
            </a:r>
            <a:r>
              <a:rPr lang="en-US" altLang="zh-CN" dirty="0"/>
              <a:t>1</a:t>
            </a:r>
            <a:r>
              <a:rPr lang="zh-CN" altLang="en-US" dirty="0"/>
              <a:t>；</a:t>
            </a:r>
            <a:endParaRPr lang="en-US" altLang="zh-CN" dirty="0"/>
          </a:p>
          <a:p>
            <a:pPr marL="971550" lvl="1">
              <a:lnSpc>
                <a:spcPct val="100000"/>
              </a:lnSpc>
              <a:spcBef>
                <a:spcPts val="600"/>
              </a:spcBef>
            </a:pPr>
            <a:r>
              <a:rPr lang="en-US" altLang="zh-CN" dirty="0"/>
              <a:t>switch(a!=b)</a:t>
            </a:r>
            <a:r>
              <a:rPr lang="zh-CN" altLang="en-US" dirty="0"/>
              <a:t>：</a:t>
            </a:r>
            <a:r>
              <a:rPr lang="en-US" altLang="zh-CN" dirty="0"/>
              <a:t>a&gt;b</a:t>
            </a:r>
            <a:r>
              <a:rPr lang="zh-CN" altLang="en-US" dirty="0"/>
              <a:t>的值是</a:t>
            </a:r>
            <a:r>
              <a:rPr lang="en-US" altLang="zh-CN" dirty="0"/>
              <a:t>0</a:t>
            </a:r>
            <a:r>
              <a:rPr lang="zh-CN" altLang="en-US" dirty="0"/>
              <a:t>或者</a:t>
            </a:r>
            <a:r>
              <a:rPr lang="en-US" altLang="zh-CN" dirty="0"/>
              <a:t>1</a:t>
            </a:r>
            <a:r>
              <a:rPr lang="zh-CN" altLang="en-US" dirty="0"/>
              <a:t>；</a:t>
            </a:r>
            <a:endParaRPr lang="en-US" altLang="zh-CN" dirty="0"/>
          </a:p>
          <a:p>
            <a:pPr marL="971550" lvl="1">
              <a:lnSpc>
                <a:spcPct val="100000"/>
              </a:lnSpc>
              <a:spcBef>
                <a:spcPts val="600"/>
              </a:spcBef>
            </a:pPr>
            <a:r>
              <a:rPr lang="en-US" altLang="zh-CN" dirty="0"/>
              <a:t>switch(c)</a:t>
            </a:r>
            <a:r>
              <a:rPr lang="zh-CN" altLang="en-US" dirty="0"/>
              <a:t>：</a:t>
            </a:r>
            <a:r>
              <a:rPr lang="en-US" altLang="zh-CN" dirty="0"/>
              <a:t>c</a:t>
            </a:r>
            <a:r>
              <a:rPr lang="zh-CN" altLang="en-US" dirty="0"/>
              <a:t>的值是</a:t>
            </a:r>
            <a:r>
              <a:rPr lang="en-US" altLang="zh-CN" dirty="0"/>
              <a:t>ASCII</a:t>
            </a:r>
            <a:r>
              <a:rPr lang="zh-CN" altLang="en-US" dirty="0"/>
              <a:t>表中的字符，如 </a:t>
            </a:r>
            <a:r>
              <a:rPr lang="en-US" altLang="zh-CN" dirty="0"/>
              <a:t>‘a’</a:t>
            </a:r>
            <a:r>
              <a:rPr lang="zh-CN" altLang="en-US" dirty="0"/>
              <a:t>，或</a:t>
            </a:r>
            <a:r>
              <a:rPr lang="en-US" altLang="zh-CN" dirty="0"/>
              <a:t>0x61</a:t>
            </a:r>
            <a:r>
              <a:rPr lang="zh-CN" altLang="en-US" dirty="0"/>
              <a:t>；</a:t>
            </a:r>
            <a:endParaRPr lang="en-US" altLang="zh-CN" dirty="0"/>
          </a:p>
          <a:p>
            <a:pPr marL="1371600" lvl="2" indent="-3429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zh-CN" altLang="en-US" sz="1600" dirty="0"/>
              <a:t>可以利用       </a:t>
            </a:r>
            <a:r>
              <a:rPr lang="en-US" altLang="zh-CN" sz="1600" dirty="0"/>
              <a:t>case ‘a’: </a:t>
            </a:r>
            <a:r>
              <a:rPr lang="zh-CN" altLang="en-US" sz="1600" dirty="0" smtClean="0"/>
              <a:t>程序段</a:t>
            </a:r>
            <a:r>
              <a:rPr lang="en-US" altLang="zh-CN" sz="1600" dirty="0" smtClean="0"/>
              <a:t>A;</a:t>
            </a:r>
            <a:r>
              <a:rPr lang="zh-CN" altLang="en-US" sz="1600" dirty="0" smtClean="0"/>
              <a:t> </a:t>
            </a:r>
            <a:endParaRPr lang="en-US" altLang="zh-CN" sz="1600" dirty="0"/>
          </a:p>
          <a:p>
            <a:pPr marL="1371600" lvl="2" indent="-3429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zh-CN" altLang="en-US" sz="1600" dirty="0"/>
              <a:t>也可以利用   </a:t>
            </a:r>
            <a:r>
              <a:rPr lang="en-US" altLang="zh-CN" sz="1600" dirty="0"/>
              <a:t>case 0x61</a:t>
            </a:r>
            <a:r>
              <a:rPr lang="en-US" altLang="zh-CN" sz="1600" dirty="0" smtClean="0"/>
              <a:t>:</a:t>
            </a:r>
            <a:r>
              <a:rPr lang="zh-CN" altLang="en-US" sz="1600" dirty="0" smtClean="0"/>
              <a:t>程序段</a:t>
            </a:r>
            <a:r>
              <a:rPr lang="en-US" altLang="zh-CN" sz="1600" dirty="0" smtClean="0"/>
              <a:t>B;     </a:t>
            </a:r>
            <a:endParaRPr lang="en-US" altLang="zh-CN" sz="1600" dirty="0"/>
          </a:p>
          <a:p>
            <a:pPr marL="1371600" lvl="2" indent="-3429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zh-CN" altLang="en-US" sz="1600" dirty="0" smtClean="0">
                <a:solidFill>
                  <a:srgbClr val="7030A0"/>
                </a:solidFill>
              </a:rPr>
              <a:t>尽管上述</a:t>
            </a:r>
            <a:r>
              <a:rPr lang="zh-CN" altLang="en-US" sz="1600" dirty="0">
                <a:solidFill>
                  <a:srgbClr val="7030A0"/>
                </a:solidFill>
              </a:rPr>
              <a:t>两个</a:t>
            </a:r>
            <a:r>
              <a:rPr lang="en-US" altLang="zh-CN" sz="1600" dirty="0">
                <a:solidFill>
                  <a:srgbClr val="7030A0"/>
                </a:solidFill>
              </a:rPr>
              <a:t>case</a:t>
            </a:r>
            <a:r>
              <a:rPr lang="zh-CN" altLang="en-US" sz="1600" dirty="0">
                <a:solidFill>
                  <a:srgbClr val="7030A0"/>
                </a:solidFill>
              </a:rPr>
              <a:t>语句等价</a:t>
            </a:r>
            <a:r>
              <a:rPr lang="en-US" altLang="zh-CN" sz="1600" dirty="0" smtClean="0"/>
              <a:t>,</a:t>
            </a:r>
            <a:r>
              <a:rPr lang="zh-CN" altLang="en-US" sz="1600" dirty="0" smtClean="0"/>
              <a:t>但不能出现在</a:t>
            </a:r>
            <a:r>
              <a:rPr lang="zh-CN" altLang="en-US" sz="1600" dirty="0"/>
              <a:t>同一个</a:t>
            </a:r>
            <a:r>
              <a:rPr lang="en-US" altLang="zh-CN" sz="1600" dirty="0"/>
              <a:t>switch</a:t>
            </a:r>
            <a:r>
              <a:rPr lang="zh-CN" altLang="en-US" sz="1600" dirty="0"/>
              <a:t>语句</a:t>
            </a:r>
            <a:r>
              <a:rPr lang="zh-CN" altLang="en-US" sz="1600" dirty="0" smtClean="0"/>
              <a:t>中，否则当</a:t>
            </a:r>
            <a:r>
              <a:rPr lang="en-US" altLang="zh-CN" sz="1600" dirty="0" smtClean="0"/>
              <a:t>c=‘a’</a:t>
            </a:r>
            <a:r>
              <a:rPr lang="zh-CN" altLang="en-US" sz="1600" dirty="0" smtClean="0"/>
              <a:t>时，无法选择应该执行程序段</a:t>
            </a:r>
            <a:r>
              <a:rPr lang="en-US" altLang="zh-CN" sz="1600" dirty="0" smtClean="0"/>
              <a:t>A</a:t>
            </a:r>
            <a:r>
              <a:rPr lang="zh-CN" altLang="en-US" sz="1600" dirty="0" smtClean="0"/>
              <a:t>还是执行程序段</a:t>
            </a:r>
            <a:r>
              <a:rPr lang="en-US" altLang="zh-CN" sz="1600" dirty="0" smtClean="0"/>
              <a:t>B</a:t>
            </a:r>
            <a:r>
              <a:rPr lang="zh-CN" altLang="en-US" sz="1600" dirty="0" smtClean="0"/>
              <a:t>；</a:t>
            </a:r>
            <a:endParaRPr lang="en-US" altLang="zh-CN" sz="1600" dirty="0"/>
          </a:p>
          <a:p>
            <a:pPr marL="971550" lvl="1">
              <a:lnSpc>
                <a:spcPct val="100000"/>
              </a:lnSpc>
              <a:spcBef>
                <a:spcPts val="600"/>
              </a:spcBef>
            </a:pPr>
            <a:endParaRPr lang="en-US" altLang="zh-CN" dirty="0"/>
          </a:p>
          <a:p>
            <a:pPr marL="971550" lvl="1"/>
            <a:endParaRPr lang="en-US" altLang="zh-CN" dirty="0"/>
          </a:p>
          <a:p>
            <a:pPr marL="971550" lvl="1"/>
            <a:endParaRPr lang="en-US" altLang="zh-CN" dirty="0"/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zh-CN" dirty="0"/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765751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switch</a:t>
            </a:r>
            <a:r>
              <a:rPr lang="zh-CN" altLang="en-US" dirty="0"/>
              <a:t>语句</a:t>
            </a:r>
            <a:r>
              <a:rPr lang="en-US" altLang="zh-CN" dirty="0"/>
              <a:t>—</a:t>
            </a:r>
            <a:r>
              <a:rPr lang="zh-CN" altLang="en-US" dirty="0"/>
              <a:t>常量表达式为整数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5775" y="1135063"/>
            <a:ext cx="4055052" cy="5345112"/>
          </a:xfrm>
          <a:ln w="9525">
            <a:solidFill>
              <a:srgbClr val="000000"/>
            </a:solidFill>
          </a:ln>
        </p:spPr>
        <p:txBody>
          <a:bodyPr/>
          <a:lstStyle/>
          <a:p>
            <a:pPr indent="-3429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dirty="0">
                <a:solidFill>
                  <a:srgbClr val="000000"/>
                </a:solidFill>
                <a:sym typeface="宋体" panose="02010600030101010101" pitchFamily="2" charset="-122"/>
              </a:rPr>
              <a:t>#include &lt;</a:t>
            </a:r>
            <a:r>
              <a:rPr lang="en-US" altLang="zh-CN" sz="1600" dirty="0" err="1">
                <a:solidFill>
                  <a:srgbClr val="000000"/>
                </a:solidFill>
                <a:sym typeface="宋体" panose="02010600030101010101" pitchFamily="2" charset="-122"/>
              </a:rPr>
              <a:t>stdio.h</a:t>
            </a:r>
            <a:r>
              <a:rPr lang="en-US" altLang="zh-CN" sz="1600" dirty="0">
                <a:solidFill>
                  <a:srgbClr val="000000"/>
                </a:solidFill>
                <a:sym typeface="宋体" panose="02010600030101010101" pitchFamily="2" charset="-122"/>
              </a:rPr>
              <a:t>&gt;</a:t>
            </a:r>
          </a:p>
          <a:p>
            <a:pPr indent="-3429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dirty="0" err="1">
                <a:solidFill>
                  <a:srgbClr val="000000"/>
                </a:solidFill>
                <a:sym typeface="宋体" panose="02010600030101010101" pitchFamily="2" charset="-122"/>
              </a:rPr>
              <a:t>int</a:t>
            </a:r>
            <a:r>
              <a:rPr lang="en-US" altLang="zh-CN" sz="1600" dirty="0">
                <a:solidFill>
                  <a:srgbClr val="000000"/>
                </a:solidFill>
                <a:sym typeface="宋体" panose="02010600030101010101" pitchFamily="2" charset="-122"/>
              </a:rPr>
              <a:t> main(</a:t>
            </a:r>
            <a:r>
              <a:rPr lang="en-US" altLang="zh-CN" sz="1600" dirty="0" err="1">
                <a:solidFill>
                  <a:srgbClr val="000000"/>
                </a:solidFill>
                <a:sym typeface="宋体" panose="02010600030101010101" pitchFamily="2" charset="-122"/>
              </a:rPr>
              <a:t>int</a:t>
            </a:r>
            <a:r>
              <a:rPr lang="en-US" altLang="zh-CN" sz="1600" dirty="0">
                <a:solidFill>
                  <a:srgbClr val="000000"/>
                </a:solidFill>
                <a:sym typeface="宋体" panose="02010600030101010101" pitchFamily="2" charset="-122"/>
              </a:rPr>
              <a:t> </a:t>
            </a:r>
            <a:r>
              <a:rPr lang="en-US" altLang="zh-CN" sz="1600" dirty="0" err="1">
                <a:solidFill>
                  <a:srgbClr val="000000"/>
                </a:solidFill>
                <a:sym typeface="宋体" panose="02010600030101010101" pitchFamily="2" charset="-122"/>
              </a:rPr>
              <a:t>argc</a:t>
            </a:r>
            <a:r>
              <a:rPr lang="en-US" altLang="zh-CN" sz="1600" dirty="0">
                <a:solidFill>
                  <a:srgbClr val="000000"/>
                </a:solidFill>
                <a:sym typeface="宋体" panose="02010600030101010101" pitchFamily="2" charset="-122"/>
              </a:rPr>
              <a:t>, char* </a:t>
            </a:r>
            <a:r>
              <a:rPr lang="en-US" altLang="zh-CN" sz="1600" dirty="0" err="1">
                <a:solidFill>
                  <a:srgbClr val="000000"/>
                </a:solidFill>
                <a:sym typeface="宋体" panose="02010600030101010101" pitchFamily="2" charset="-122"/>
              </a:rPr>
              <a:t>argv</a:t>
            </a:r>
            <a:r>
              <a:rPr lang="en-US" altLang="zh-CN" sz="1600" dirty="0">
                <a:solidFill>
                  <a:srgbClr val="000000"/>
                </a:solidFill>
                <a:sym typeface="宋体" panose="02010600030101010101" pitchFamily="2" charset="-122"/>
              </a:rPr>
              <a:t>[])</a:t>
            </a:r>
          </a:p>
          <a:p>
            <a:pPr indent="-3429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dirty="0">
                <a:solidFill>
                  <a:srgbClr val="000000"/>
                </a:solidFill>
                <a:sym typeface="宋体" panose="02010600030101010101" pitchFamily="2" charset="-122"/>
              </a:rPr>
              <a:t>{</a:t>
            </a:r>
          </a:p>
          <a:p>
            <a:pPr marL="28575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dirty="0">
                <a:solidFill>
                  <a:srgbClr val="C00000"/>
                </a:solidFill>
              </a:rPr>
              <a:t>  </a:t>
            </a:r>
            <a:r>
              <a:rPr lang="en-US" altLang="zh-CN" sz="1600" dirty="0" err="1">
                <a:solidFill>
                  <a:srgbClr val="C00000"/>
                </a:solidFill>
              </a:rPr>
              <a:t>int</a:t>
            </a:r>
            <a:r>
              <a:rPr lang="en-US" altLang="zh-CN" sz="1600" dirty="0">
                <a:solidFill>
                  <a:srgbClr val="C00000"/>
                </a:solidFill>
              </a:rPr>
              <a:t> today;</a:t>
            </a:r>
          </a:p>
          <a:p>
            <a:pPr marL="28575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dirty="0"/>
              <a:t>  </a:t>
            </a:r>
            <a:r>
              <a:rPr lang="en-US" altLang="zh-CN" sz="1600" dirty="0" err="1"/>
              <a:t>printf</a:t>
            </a:r>
            <a:r>
              <a:rPr lang="en-US" altLang="zh-CN" sz="1600" dirty="0"/>
              <a:t>("Input today (0-6):");</a:t>
            </a:r>
          </a:p>
          <a:p>
            <a:pPr marL="28575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b="1" dirty="0">
                <a:solidFill>
                  <a:srgbClr val="7030A0"/>
                </a:solidFill>
              </a:rPr>
              <a:t>  </a:t>
            </a:r>
            <a:r>
              <a:rPr lang="en-US" altLang="zh-CN" sz="1600" b="1" dirty="0" err="1">
                <a:solidFill>
                  <a:srgbClr val="7030A0"/>
                </a:solidFill>
              </a:rPr>
              <a:t>scanf</a:t>
            </a:r>
            <a:r>
              <a:rPr lang="en-US" altLang="zh-CN" sz="1600" b="1" dirty="0">
                <a:solidFill>
                  <a:srgbClr val="7030A0"/>
                </a:solidFill>
              </a:rPr>
              <a:t>("%</a:t>
            </a:r>
            <a:r>
              <a:rPr lang="en-US" altLang="zh-CN" sz="1600" b="1" dirty="0" err="1">
                <a:solidFill>
                  <a:srgbClr val="7030A0"/>
                </a:solidFill>
              </a:rPr>
              <a:t>d",&amp;today</a:t>
            </a:r>
            <a:r>
              <a:rPr lang="en-US" altLang="zh-CN" sz="1600" b="1" dirty="0">
                <a:solidFill>
                  <a:srgbClr val="7030A0"/>
                </a:solidFill>
              </a:rPr>
              <a:t>);</a:t>
            </a:r>
          </a:p>
          <a:p>
            <a:pPr marL="28575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dirty="0"/>
              <a:t>  </a:t>
            </a:r>
            <a:r>
              <a:rPr lang="en-US" altLang="zh-CN" sz="1600" dirty="0">
                <a:solidFill>
                  <a:srgbClr val="0000CC"/>
                </a:solidFill>
              </a:rPr>
              <a:t>switch(</a:t>
            </a:r>
            <a:r>
              <a:rPr lang="en-US" altLang="zh-CN" sz="1600" dirty="0">
                <a:solidFill>
                  <a:srgbClr val="C00000"/>
                </a:solidFill>
              </a:rPr>
              <a:t>today</a:t>
            </a:r>
            <a:r>
              <a:rPr lang="en-US" altLang="zh-CN" sz="1600" dirty="0"/>
              <a:t>)</a:t>
            </a:r>
          </a:p>
          <a:p>
            <a:pPr marL="28575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dirty="0"/>
              <a:t>  {</a:t>
            </a:r>
          </a:p>
          <a:p>
            <a:pPr marL="28575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dirty="0"/>
              <a:t>  	case 1:   //1: </a:t>
            </a:r>
            <a:r>
              <a:rPr lang="zh-CN" altLang="en-US" sz="1600" dirty="0"/>
              <a:t>常量</a:t>
            </a:r>
            <a:endParaRPr lang="en-US" altLang="zh-CN" sz="1600" dirty="0"/>
          </a:p>
          <a:p>
            <a:pPr marL="28575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dirty="0"/>
              <a:t>  		</a:t>
            </a:r>
            <a:r>
              <a:rPr lang="en-US" altLang="zh-CN" sz="1600" dirty="0" err="1"/>
              <a:t>printf</a:t>
            </a:r>
            <a:r>
              <a:rPr lang="en-US" altLang="zh-CN" sz="1600" dirty="0" smtClean="0"/>
              <a:t>(“Monday\n");</a:t>
            </a:r>
            <a:endParaRPr lang="en-US" altLang="zh-CN" sz="1600" dirty="0"/>
          </a:p>
          <a:p>
            <a:pPr marL="28575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dirty="0"/>
              <a:t>  		</a:t>
            </a:r>
            <a:r>
              <a:rPr lang="en-US" altLang="zh-CN" sz="1600" dirty="0">
                <a:solidFill>
                  <a:srgbClr val="006600"/>
                </a:solidFill>
              </a:rPr>
              <a:t>break;</a:t>
            </a:r>
          </a:p>
          <a:p>
            <a:pPr marL="28575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dirty="0"/>
              <a:t>  	case 2:</a:t>
            </a:r>
          </a:p>
          <a:p>
            <a:pPr marL="28575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dirty="0"/>
              <a:t>  		</a:t>
            </a:r>
            <a:r>
              <a:rPr lang="en-US" altLang="zh-CN" sz="1600" dirty="0" err="1"/>
              <a:t>printf</a:t>
            </a:r>
            <a:r>
              <a:rPr lang="en-US" altLang="zh-CN" sz="1600" dirty="0"/>
              <a:t>("</a:t>
            </a:r>
            <a:r>
              <a:rPr lang="en-US" altLang="zh-CN" sz="1600" dirty="0" smtClean="0"/>
              <a:t>Tuesday\n");</a:t>
            </a:r>
            <a:endParaRPr lang="en-US" altLang="zh-CN" sz="1600" dirty="0"/>
          </a:p>
          <a:p>
            <a:pPr marL="28575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dirty="0"/>
              <a:t>  		</a:t>
            </a:r>
            <a:r>
              <a:rPr lang="en-US" altLang="zh-CN" sz="1600" dirty="0">
                <a:solidFill>
                  <a:srgbClr val="006600"/>
                </a:solidFill>
              </a:rPr>
              <a:t>break;</a:t>
            </a:r>
          </a:p>
          <a:p>
            <a:pPr marL="28575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dirty="0"/>
              <a:t>	case 3:</a:t>
            </a:r>
          </a:p>
          <a:p>
            <a:pPr marL="28575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dirty="0"/>
              <a:t>  		</a:t>
            </a:r>
            <a:r>
              <a:rPr lang="en-US" altLang="zh-CN" sz="1600" dirty="0" err="1"/>
              <a:t>printf</a:t>
            </a:r>
            <a:r>
              <a:rPr lang="en-US" altLang="zh-CN" sz="1600" dirty="0"/>
              <a:t>("</a:t>
            </a:r>
            <a:r>
              <a:rPr lang="en-US" altLang="zh-CN" sz="1600" dirty="0" smtClean="0"/>
              <a:t>Wednesday\n");</a:t>
            </a:r>
            <a:endParaRPr lang="en-US" altLang="zh-CN" sz="1600" dirty="0"/>
          </a:p>
          <a:p>
            <a:pPr marL="28575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dirty="0"/>
              <a:t>  		</a:t>
            </a:r>
            <a:r>
              <a:rPr lang="en-US" altLang="zh-CN" sz="1600" dirty="0">
                <a:solidFill>
                  <a:srgbClr val="006600"/>
                </a:solidFill>
              </a:rPr>
              <a:t>break;</a:t>
            </a:r>
          </a:p>
          <a:p>
            <a:pPr marL="28575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dirty="0"/>
              <a:t>        case 4:</a:t>
            </a:r>
          </a:p>
          <a:p>
            <a:pPr marL="28575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dirty="0"/>
              <a:t>  		</a:t>
            </a:r>
            <a:r>
              <a:rPr lang="en-US" altLang="zh-CN" sz="1600" dirty="0" err="1"/>
              <a:t>printf</a:t>
            </a:r>
            <a:r>
              <a:rPr lang="en-US" altLang="zh-CN" sz="1600" dirty="0"/>
              <a:t>("</a:t>
            </a:r>
            <a:r>
              <a:rPr lang="en-US" altLang="zh-CN" sz="1600" dirty="0" smtClean="0"/>
              <a:t>Thursday\n");</a:t>
            </a:r>
            <a:endParaRPr lang="en-US" altLang="zh-CN" sz="1600" dirty="0"/>
          </a:p>
          <a:p>
            <a:pPr marL="28575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dirty="0"/>
              <a:t>  		</a:t>
            </a:r>
            <a:r>
              <a:rPr lang="en-US" altLang="zh-CN" sz="1600" dirty="0">
                <a:solidFill>
                  <a:srgbClr val="006600"/>
                </a:solidFill>
              </a:rPr>
              <a:t>break;	 </a:t>
            </a:r>
            <a:endParaRPr lang="zh-CN" altLang="en-US" sz="1600" dirty="0">
              <a:solidFill>
                <a:srgbClr val="006600"/>
              </a:solidFill>
            </a:endParaRPr>
          </a:p>
        </p:txBody>
      </p:sp>
      <p:sp>
        <p:nvSpPr>
          <p:cNvPr id="4" name="内容占位符 2"/>
          <p:cNvSpPr txBox="1">
            <a:spLocks/>
          </p:cNvSpPr>
          <p:nvPr/>
        </p:nvSpPr>
        <p:spPr bwMode="auto">
          <a:xfrm>
            <a:off x="4746048" y="1137517"/>
            <a:ext cx="4055052" cy="5345112"/>
          </a:xfrm>
          <a:prstGeom prst="rect">
            <a:avLst/>
          </a:prstGeom>
          <a:noFill/>
          <a:ln w="9525">
            <a:solidFill>
              <a:srgbClr val="0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l" defTabSz="685800" rtl="0" fontAlgn="base">
              <a:lnSpc>
                <a:spcPct val="90000"/>
              </a:lnSpc>
              <a:spcBef>
                <a:spcPts val="135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anose="05020102010507070707" pitchFamily="18" charset="2"/>
              <a:buChar char=""/>
              <a:defRPr sz="2400" kern="1200">
                <a:solidFill>
                  <a:srgbClr val="1A93C8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1pPr>
            <a:lvl2pPr marL="628650" indent="-342900" algn="l" defTabSz="685800" rtl="0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SzPct val="80000"/>
              <a:buFont typeface="Wingdings" panose="05000000000000000000" pitchFamily="2" charset="2"/>
              <a:buChar char="ü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2pPr>
            <a:lvl3pPr marL="857250" indent="-17145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Calibri" panose="020F0502020204030204" pitchFamily="34" charset="0"/>
              <a:buChar char="•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3pPr>
            <a:lvl4pPr marL="1200150" indent="-17145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Calibri" panose="020F0502020204030204" pitchFamily="34" charset="0"/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4pPr>
            <a:lvl5pPr marL="1543050" indent="-17145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Calibri" panose="020F0502020204030204" pitchFamily="34" charset="0"/>
              <a:buChar char="•"/>
              <a:defRPr sz="1300" kern="1200">
                <a:solidFill>
                  <a:srgbClr val="7F7F7F"/>
                </a:solidFill>
                <a:latin typeface="+mn-lt"/>
                <a:ea typeface="幼圆" panose="02010509060101010101" pitchFamily="49" charset="-122"/>
                <a:cs typeface="+mn-cs"/>
                <a:sym typeface="宋体" panose="02010600030101010101" pitchFamily="2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</a:pPr>
            <a:endParaRPr lang="en-US" altLang="zh-CN" sz="1600" dirty="0"/>
          </a:p>
          <a:p>
            <a:pPr marL="285750" lvl="1" indent="0">
              <a:lnSpc>
                <a:spcPct val="100000"/>
              </a:lnSpc>
              <a:buNone/>
            </a:pPr>
            <a:r>
              <a:rPr lang="en-US" altLang="zh-CN" sz="1600" dirty="0"/>
              <a:t>  		</a:t>
            </a:r>
          </a:p>
          <a:p>
            <a:pPr marL="285750" lvl="1" indent="0">
              <a:lnSpc>
                <a:spcPct val="100000"/>
              </a:lnSpc>
              <a:buNone/>
            </a:pPr>
            <a:r>
              <a:rPr lang="en-US" altLang="zh-CN" sz="1600" dirty="0"/>
              <a:t>        case 5:</a:t>
            </a:r>
          </a:p>
          <a:p>
            <a:pPr marL="285750" lvl="1" indent="0">
              <a:lnSpc>
                <a:spcPct val="100000"/>
              </a:lnSpc>
              <a:buNone/>
            </a:pPr>
            <a:r>
              <a:rPr lang="en-US" altLang="zh-CN" sz="1600" dirty="0"/>
              <a:t>  		</a:t>
            </a:r>
            <a:r>
              <a:rPr lang="en-US" altLang="zh-CN" sz="1600" dirty="0" err="1"/>
              <a:t>printf</a:t>
            </a:r>
            <a:r>
              <a:rPr lang="en-US" altLang="zh-CN" sz="1600" dirty="0"/>
              <a:t>("</a:t>
            </a:r>
            <a:r>
              <a:rPr lang="en-US" altLang="zh-CN" sz="1600" dirty="0" smtClean="0"/>
              <a:t>Friday\n");</a:t>
            </a:r>
            <a:endParaRPr lang="en-US" altLang="zh-CN" sz="1600" dirty="0"/>
          </a:p>
          <a:p>
            <a:pPr marL="285750" lvl="1" indent="0">
              <a:lnSpc>
                <a:spcPct val="100000"/>
              </a:lnSpc>
              <a:buNone/>
            </a:pPr>
            <a:r>
              <a:rPr lang="en-US" altLang="zh-CN" sz="1600" dirty="0"/>
              <a:t>  		</a:t>
            </a:r>
            <a:r>
              <a:rPr lang="en-US" altLang="zh-CN" sz="1600" dirty="0">
                <a:solidFill>
                  <a:srgbClr val="006600"/>
                </a:solidFill>
              </a:rPr>
              <a:t>break;	 </a:t>
            </a:r>
            <a:r>
              <a:rPr lang="en-US" altLang="zh-CN" sz="1600" dirty="0"/>
              <a:t> 	</a:t>
            </a:r>
          </a:p>
          <a:p>
            <a:pPr marL="285750" lvl="1" indent="0">
              <a:lnSpc>
                <a:spcPct val="100000"/>
              </a:lnSpc>
              <a:buNone/>
            </a:pPr>
            <a:r>
              <a:rPr lang="en-US" altLang="zh-CN" sz="1600" dirty="0"/>
              <a:t>  	case 6:</a:t>
            </a:r>
          </a:p>
          <a:p>
            <a:pPr marL="285750" lvl="1" indent="0">
              <a:lnSpc>
                <a:spcPct val="100000"/>
              </a:lnSpc>
              <a:buNone/>
            </a:pPr>
            <a:r>
              <a:rPr lang="en-US" altLang="zh-CN" sz="1600" dirty="0"/>
              <a:t>  		</a:t>
            </a:r>
            <a:r>
              <a:rPr lang="en-US" altLang="zh-CN" sz="1600" dirty="0" err="1"/>
              <a:t>printf</a:t>
            </a:r>
            <a:r>
              <a:rPr lang="en-US" altLang="zh-CN" sz="1600" dirty="0"/>
              <a:t>("</a:t>
            </a:r>
            <a:r>
              <a:rPr lang="en-US" altLang="zh-CN" sz="1600" dirty="0" err="1" smtClean="0"/>
              <a:t>Satday</a:t>
            </a:r>
            <a:r>
              <a:rPr lang="en-US" altLang="zh-CN" sz="1600" dirty="0" smtClean="0"/>
              <a:t>\n");</a:t>
            </a:r>
            <a:endParaRPr lang="en-US" altLang="zh-CN" sz="1600" dirty="0"/>
          </a:p>
          <a:p>
            <a:pPr marL="285750" lvl="1" indent="0">
              <a:lnSpc>
                <a:spcPct val="100000"/>
              </a:lnSpc>
              <a:buNone/>
            </a:pPr>
            <a:r>
              <a:rPr lang="en-US" altLang="zh-CN" sz="1600" dirty="0"/>
              <a:t>  		</a:t>
            </a:r>
            <a:r>
              <a:rPr lang="en-US" altLang="zh-CN" sz="1600" dirty="0">
                <a:solidFill>
                  <a:srgbClr val="006600"/>
                </a:solidFill>
              </a:rPr>
              <a:t>break;</a:t>
            </a:r>
          </a:p>
          <a:p>
            <a:pPr marL="285750" lvl="1" indent="0">
              <a:lnSpc>
                <a:spcPct val="100000"/>
              </a:lnSpc>
              <a:buNone/>
            </a:pPr>
            <a:r>
              <a:rPr lang="en-US" altLang="zh-CN" sz="1600" dirty="0"/>
              <a:t>  	case 0:</a:t>
            </a:r>
          </a:p>
          <a:p>
            <a:pPr marL="285750" lvl="1" indent="0">
              <a:lnSpc>
                <a:spcPct val="100000"/>
              </a:lnSpc>
              <a:buNone/>
            </a:pPr>
            <a:r>
              <a:rPr lang="en-US" altLang="zh-CN" sz="1600" dirty="0"/>
              <a:t>  		</a:t>
            </a:r>
            <a:r>
              <a:rPr lang="en-US" altLang="zh-CN" sz="1600" dirty="0" err="1"/>
              <a:t>printf</a:t>
            </a:r>
            <a:r>
              <a:rPr lang="en-US" altLang="zh-CN" sz="1600" dirty="0"/>
              <a:t>("</a:t>
            </a:r>
            <a:r>
              <a:rPr lang="en-US" altLang="zh-CN" sz="1600" dirty="0" smtClean="0"/>
              <a:t>Sunday\n");</a:t>
            </a:r>
            <a:endParaRPr lang="en-US" altLang="zh-CN" sz="1600" dirty="0"/>
          </a:p>
          <a:p>
            <a:pPr marL="285750" lvl="1" indent="0">
              <a:lnSpc>
                <a:spcPct val="100000"/>
              </a:lnSpc>
              <a:buNone/>
            </a:pPr>
            <a:r>
              <a:rPr lang="en-US" altLang="zh-CN" sz="1600" dirty="0"/>
              <a:t>  		</a:t>
            </a:r>
            <a:r>
              <a:rPr lang="en-US" altLang="zh-CN" sz="1600" dirty="0">
                <a:solidFill>
                  <a:srgbClr val="006600"/>
                </a:solidFill>
              </a:rPr>
              <a:t>break;	  </a:t>
            </a:r>
          </a:p>
          <a:p>
            <a:pPr marL="285750" lvl="1" indent="0">
              <a:lnSpc>
                <a:spcPct val="100000"/>
              </a:lnSpc>
              <a:buNone/>
            </a:pPr>
            <a:r>
              <a:rPr lang="en-US" altLang="zh-CN" sz="1600" dirty="0"/>
              <a:t>        default:</a:t>
            </a:r>
          </a:p>
          <a:p>
            <a:pPr marL="285750" lvl="1" indent="0">
              <a:lnSpc>
                <a:spcPct val="100000"/>
              </a:lnSpc>
              <a:buNone/>
            </a:pPr>
            <a:r>
              <a:rPr lang="en-US" altLang="zh-CN" sz="1600" dirty="0"/>
              <a:t>	    </a:t>
            </a:r>
            <a:r>
              <a:rPr lang="en-US" altLang="zh-CN" sz="1600" dirty="0" err="1"/>
              <a:t>printf</a:t>
            </a:r>
            <a:r>
              <a:rPr lang="en-US" altLang="zh-CN" sz="1600" dirty="0"/>
              <a:t>("</a:t>
            </a:r>
            <a:r>
              <a:rPr lang="en-US" altLang="zh-CN" sz="1600" dirty="0" smtClean="0"/>
              <a:t>Error\n");</a:t>
            </a:r>
            <a:endParaRPr lang="en-US" altLang="zh-CN" sz="1600" dirty="0"/>
          </a:p>
          <a:p>
            <a:pPr marL="285750" lvl="1" indent="0">
              <a:lnSpc>
                <a:spcPct val="100000"/>
              </a:lnSpc>
              <a:buNone/>
            </a:pPr>
            <a:r>
              <a:rPr lang="en-US" altLang="zh-CN" sz="1600" dirty="0"/>
              <a:t>  }</a:t>
            </a:r>
          </a:p>
          <a:p>
            <a:pPr marL="285750" lvl="1" indent="0">
              <a:lnSpc>
                <a:spcPct val="100000"/>
              </a:lnSpc>
              <a:buNone/>
            </a:pPr>
            <a:r>
              <a:rPr lang="en-US" altLang="zh-CN" sz="1600" dirty="0"/>
              <a:t>  return 0;</a:t>
            </a:r>
          </a:p>
          <a:p>
            <a:pPr marL="285750" lvl="1" indent="0">
              <a:lnSpc>
                <a:spcPct val="100000"/>
              </a:lnSpc>
              <a:buNone/>
            </a:pPr>
            <a:r>
              <a:rPr lang="en-US" altLang="zh-CN" sz="1600" dirty="0" smtClean="0"/>
              <a:t>}</a:t>
            </a:r>
            <a:endParaRPr lang="en-US" altLang="zh-CN" sz="1600" dirty="0"/>
          </a:p>
          <a:p>
            <a:pPr marL="285750" lvl="1" indent="0">
              <a:lnSpc>
                <a:spcPct val="100000"/>
              </a:lnSpc>
              <a:buNone/>
            </a:pPr>
            <a:endParaRPr lang="en-US" altLang="zh-CN" sz="1600" dirty="0" smtClean="0"/>
          </a:p>
          <a:p>
            <a:pPr marL="285750" lvl="1" indent="0">
              <a:lnSpc>
                <a:spcPct val="100000"/>
              </a:lnSpc>
              <a:buNone/>
            </a:pPr>
            <a:r>
              <a:rPr lang="en-US" altLang="zh-CN" sz="1600" b="1" dirty="0" smtClean="0">
                <a:solidFill>
                  <a:srgbClr val="C00000"/>
                </a:solidFill>
              </a:rPr>
              <a:t>//</a:t>
            </a:r>
            <a:r>
              <a:rPr lang="zh-CN" altLang="en-US" sz="1600" b="1" dirty="0" smtClean="0">
                <a:solidFill>
                  <a:srgbClr val="C00000"/>
                </a:solidFill>
              </a:rPr>
              <a:t>注意</a:t>
            </a:r>
            <a:r>
              <a:rPr lang="en-US" altLang="zh-CN" sz="1600" b="1" dirty="0" smtClean="0">
                <a:solidFill>
                  <a:srgbClr val="C00000"/>
                </a:solidFill>
              </a:rPr>
              <a:t>break</a:t>
            </a:r>
            <a:r>
              <a:rPr lang="zh-CN" altLang="en-US" sz="1600" b="1" dirty="0" smtClean="0">
                <a:solidFill>
                  <a:srgbClr val="C00000"/>
                </a:solidFill>
              </a:rPr>
              <a:t>语句的使用。</a:t>
            </a:r>
            <a:endParaRPr lang="zh-CN" altLang="en-US" sz="1600" b="1" dirty="0">
              <a:solidFill>
                <a:srgbClr val="C00000"/>
              </a:solidFill>
            </a:endParaRPr>
          </a:p>
        </p:txBody>
      </p:sp>
      <p:sp>
        <p:nvSpPr>
          <p:cNvPr id="6" name="圆角矩形标注 5"/>
          <p:cNvSpPr/>
          <p:nvPr/>
        </p:nvSpPr>
        <p:spPr bwMode="auto">
          <a:xfrm>
            <a:off x="4746048" y="1090741"/>
            <a:ext cx="3537714" cy="1336575"/>
          </a:xfrm>
          <a:prstGeom prst="wedgeRoundRectCallout">
            <a:avLst>
              <a:gd name="adj1" fmla="val -20833"/>
              <a:gd name="adj2" fmla="val 50721"/>
              <a:gd name="adj3" fmla="val 16667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</a:rPr>
              <a:t>如果输入</a:t>
            </a:r>
            <a:r>
              <a:rPr lang="en-US" altLang="zh-CN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</a:rPr>
              <a:t>0</a:t>
            </a:r>
            <a:r>
              <a:rPr lang="zh-CN" altLang="en-US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</a:rPr>
              <a:t>，输出：</a:t>
            </a:r>
            <a:r>
              <a:rPr lang="en-US" altLang="zh-CN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</a:rPr>
              <a:t> Sunday</a:t>
            </a:r>
            <a:r>
              <a:rPr lang="zh-CN" altLang="en-US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</a:rPr>
              <a:t>；</a:t>
            </a:r>
            <a:endParaRPr lang="en-US" altLang="zh-CN" dirty="0">
              <a:solidFill>
                <a:srgbClr val="000000"/>
              </a:solidFill>
              <a:latin typeface="+mn-lt"/>
              <a:ea typeface="宋体" panose="02010600030101010101" pitchFamily="2" charset="-122"/>
            </a:endParaRPr>
          </a:p>
          <a:p>
            <a:pPr marL="285750" marR="0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</a:rPr>
              <a:t>如果输入</a:t>
            </a:r>
            <a:r>
              <a:rPr lang="en-US" altLang="zh-CN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</a:rPr>
              <a:t>1</a:t>
            </a:r>
            <a:r>
              <a:rPr lang="zh-CN" altLang="en-US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</a:rPr>
              <a:t>，输出：</a:t>
            </a:r>
            <a:r>
              <a:rPr lang="en-US" altLang="zh-CN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</a:rPr>
              <a:t>Monday</a:t>
            </a:r>
            <a:r>
              <a:rPr lang="zh-CN" altLang="en-US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</a:rPr>
              <a:t>；</a:t>
            </a:r>
            <a:endParaRPr lang="en-US" altLang="zh-CN" dirty="0">
              <a:solidFill>
                <a:srgbClr val="000000"/>
              </a:solidFill>
              <a:latin typeface="+mn-lt"/>
              <a:ea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</a:rPr>
              <a:t>如果</a:t>
            </a:r>
            <a:r>
              <a:rPr lang="zh-CN" altLang="en-US" dirty="0" smtClean="0">
                <a:solidFill>
                  <a:srgbClr val="000000"/>
                </a:solidFill>
                <a:latin typeface="+mn-lt"/>
                <a:ea typeface="宋体" panose="02010600030101010101" pitchFamily="2" charset="-122"/>
              </a:rPr>
              <a:t>输入</a:t>
            </a:r>
            <a:r>
              <a:rPr lang="en-US" altLang="zh-CN" dirty="0" smtClean="0">
                <a:solidFill>
                  <a:srgbClr val="000000"/>
                </a:solidFill>
                <a:latin typeface="+mn-lt"/>
                <a:ea typeface="宋体" panose="02010600030101010101" pitchFamily="2" charset="-122"/>
              </a:rPr>
              <a:t>0~6</a:t>
            </a:r>
            <a:r>
              <a:rPr lang="zh-CN" altLang="en-US" dirty="0" smtClean="0">
                <a:solidFill>
                  <a:srgbClr val="000000"/>
                </a:solidFill>
                <a:latin typeface="+mn-lt"/>
                <a:ea typeface="宋体" panose="02010600030101010101" pitchFamily="2" charset="-122"/>
              </a:rPr>
              <a:t>以外的值，如</a:t>
            </a:r>
            <a:r>
              <a:rPr lang="en-US" altLang="zh-CN" dirty="0" smtClean="0">
                <a:solidFill>
                  <a:srgbClr val="000000"/>
                </a:solidFill>
                <a:latin typeface="+mn-lt"/>
                <a:ea typeface="宋体" panose="02010600030101010101" pitchFamily="2" charset="-122"/>
              </a:rPr>
              <a:t>7</a:t>
            </a:r>
            <a:r>
              <a:rPr lang="zh-CN" altLang="en-US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</a:rPr>
              <a:t>，输出：</a:t>
            </a:r>
            <a:r>
              <a:rPr lang="en-US" altLang="zh-CN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</a:rPr>
              <a:t> Error</a:t>
            </a:r>
            <a:r>
              <a:rPr lang="zh-CN" altLang="en-US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</a:rPr>
              <a:t>；</a:t>
            </a:r>
            <a:endParaRPr lang="en-US" altLang="zh-CN" dirty="0">
              <a:solidFill>
                <a:srgbClr val="000000"/>
              </a:solidFill>
              <a:latin typeface="+mn-lt"/>
              <a:ea typeface="宋体" panose="02010600030101010101" pitchFamily="2" charset="-122"/>
            </a:endParaRPr>
          </a:p>
          <a:p>
            <a:pPr marL="285750" marR="0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endParaRPr lang="en-US" altLang="zh-CN" dirty="0" smtClean="0">
              <a:solidFill>
                <a:srgbClr val="000000"/>
              </a:solidFill>
              <a:latin typeface="+mn-lt"/>
              <a:ea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solidFill>
                <a:srgbClr val="000000"/>
              </a:solidFill>
              <a:ea typeface="宋体" panose="02010600030101010101" pitchFamily="2" charset="-122"/>
            </a:endParaRPr>
          </a:p>
          <a:p>
            <a:pPr marL="285750" marR="0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endParaRPr lang="en-US" altLang="zh-CN" dirty="0" smtClean="0">
              <a:solidFill>
                <a:srgbClr val="000000"/>
              </a:solidFill>
              <a:latin typeface="+mn-lt"/>
              <a:ea typeface="宋体" panose="02010600030101010101" pitchFamily="2" charset="-122"/>
            </a:endParaRPr>
          </a:p>
          <a:p>
            <a:pPr marL="285750" marR="0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endParaRPr lang="en-US" altLang="zh-CN" sz="1600" dirty="0">
              <a:solidFill>
                <a:srgbClr val="000000"/>
              </a:solidFill>
              <a:latin typeface="+mn-lt"/>
              <a:ea typeface="宋体" panose="02010600030101010101" pitchFamily="2" charset="-122"/>
            </a:endParaRPr>
          </a:p>
          <a:p>
            <a:pPr marL="285750" marR="0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00270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switch</a:t>
            </a:r>
            <a:r>
              <a:rPr lang="zh-CN" altLang="en-US" dirty="0"/>
              <a:t>语句</a:t>
            </a:r>
            <a:r>
              <a:rPr lang="en-US" altLang="zh-CN" dirty="0"/>
              <a:t>—break</a:t>
            </a:r>
            <a:r>
              <a:rPr lang="zh-CN" altLang="en-US" dirty="0"/>
              <a:t>语句的使用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5775" y="1135063"/>
            <a:ext cx="4055052" cy="5345112"/>
          </a:xfrm>
          <a:ln w="9525">
            <a:solidFill>
              <a:srgbClr val="000000"/>
            </a:solidFill>
          </a:ln>
        </p:spPr>
        <p:txBody>
          <a:bodyPr/>
          <a:lstStyle/>
          <a:p>
            <a:pPr indent="-3429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dirty="0">
                <a:solidFill>
                  <a:srgbClr val="000000"/>
                </a:solidFill>
                <a:sym typeface="宋体" panose="02010600030101010101" pitchFamily="2" charset="-122"/>
              </a:rPr>
              <a:t>#include &lt;</a:t>
            </a:r>
            <a:r>
              <a:rPr lang="en-US" altLang="zh-CN" sz="1600" dirty="0" err="1">
                <a:solidFill>
                  <a:srgbClr val="000000"/>
                </a:solidFill>
                <a:sym typeface="宋体" panose="02010600030101010101" pitchFamily="2" charset="-122"/>
              </a:rPr>
              <a:t>stdio.h</a:t>
            </a:r>
            <a:r>
              <a:rPr lang="en-US" altLang="zh-CN" sz="1600" dirty="0">
                <a:solidFill>
                  <a:srgbClr val="000000"/>
                </a:solidFill>
                <a:sym typeface="宋体" panose="02010600030101010101" pitchFamily="2" charset="-122"/>
              </a:rPr>
              <a:t>&gt;</a:t>
            </a:r>
          </a:p>
          <a:p>
            <a:pPr indent="-3429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dirty="0" err="1">
                <a:solidFill>
                  <a:srgbClr val="000000"/>
                </a:solidFill>
                <a:sym typeface="宋体" panose="02010600030101010101" pitchFamily="2" charset="-122"/>
              </a:rPr>
              <a:t>int</a:t>
            </a:r>
            <a:r>
              <a:rPr lang="en-US" altLang="zh-CN" sz="1600" dirty="0">
                <a:solidFill>
                  <a:srgbClr val="000000"/>
                </a:solidFill>
                <a:sym typeface="宋体" panose="02010600030101010101" pitchFamily="2" charset="-122"/>
              </a:rPr>
              <a:t> main(</a:t>
            </a:r>
            <a:r>
              <a:rPr lang="en-US" altLang="zh-CN" sz="1600" dirty="0" err="1">
                <a:solidFill>
                  <a:srgbClr val="000000"/>
                </a:solidFill>
                <a:sym typeface="宋体" panose="02010600030101010101" pitchFamily="2" charset="-122"/>
              </a:rPr>
              <a:t>int</a:t>
            </a:r>
            <a:r>
              <a:rPr lang="en-US" altLang="zh-CN" sz="1600" dirty="0">
                <a:solidFill>
                  <a:srgbClr val="000000"/>
                </a:solidFill>
                <a:sym typeface="宋体" panose="02010600030101010101" pitchFamily="2" charset="-122"/>
              </a:rPr>
              <a:t> </a:t>
            </a:r>
            <a:r>
              <a:rPr lang="en-US" altLang="zh-CN" sz="1600" dirty="0" err="1">
                <a:solidFill>
                  <a:srgbClr val="000000"/>
                </a:solidFill>
                <a:sym typeface="宋体" panose="02010600030101010101" pitchFamily="2" charset="-122"/>
              </a:rPr>
              <a:t>argc</a:t>
            </a:r>
            <a:r>
              <a:rPr lang="en-US" altLang="zh-CN" sz="1600" dirty="0">
                <a:solidFill>
                  <a:srgbClr val="000000"/>
                </a:solidFill>
                <a:sym typeface="宋体" panose="02010600030101010101" pitchFamily="2" charset="-122"/>
              </a:rPr>
              <a:t>, char* </a:t>
            </a:r>
            <a:r>
              <a:rPr lang="en-US" altLang="zh-CN" sz="1600" dirty="0" err="1">
                <a:solidFill>
                  <a:srgbClr val="000000"/>
                </a:solidFill>
                <a:sym typeface="宋体" panose="02010600030101010101" pitchFamily="2" charset="-122"/>
              </a:rPr>
              <a:t>argv</a:t>
            </a:r>
            <a:r>
              <a:rPr lang="en-US" altLang="zh-CN" sz="1600" dirty="0">
                <a:solidFill>
                  <a:srgbClr val="000000"/>
                </a:solidFill>
                <a:sym typeface="宋体" panose="02010600030101010101" pitchFamily="2" charset="-122"/>
              </a:rPr>
              <a:t>[])</a:t>
            </a:r>
          </a:p>
          <a:p>
            <a:pPr indent="-3429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dirty="0">
                <a:solidFill>
                  <a:srgbClr val="000000"/>
                </a:solidFill>
                <a:sym typeface="宋体" panose="02010600030101010101" pitchFamily="2" charset="-122"/>
              </a:rPr>
              <a:t>{</a:t>
            </a:r>
          </a:p>
          <a:p>
            <a:pPr marL="28575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dirty="0">
                <a:solidFill>
                  <a:srgbClr val="C00000"/>
                </a:solidFill>
              </a:rPr>
              <a:t>  </a:t>
            </a:r>
            <a:r>
              <a:rPr lang="en-US" altLang="zh-CN" sz="1600" dirty="0" err="1">
                <a:solidFill>
                  <a:srgbClr val="C00000"/>
                </a:solidFill>
              </a:rPr>
              <a:t>int</a:t>
            </a:r>
            <a:r>
              <a:rPr lang="en-US" altLang="zh-CN" sz="1600" dirty="0">
                <a:solidFill>
                  <a:srgbClr val="C00000"/>
                </a:solidFill>
              </a:rPr>
              <a:t> today;</a:t>
            </a:r>
          </a:p>
          <a:p>
            <a:pPr marL="28575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dirty="0"/>
              <a:t>  </a:t>
            </a:r>
            <a:r>
              <a:rPr lang="en-US" altLang="zh-CN" sz="1600" dirty="0" err="1"/>
              <a:t>printf</a:t>
            </a:r>
            <a:r>
              <a:rPr lang="en-US" altLang="zh-CN" sz="1600" dirty="0"/>
              <a:t>("Input today (0-6):");</a:t>
            </a:r>
          </a:p>
          <a:p>
            <a:pPr marL="28575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b="1" dirty="0">
                <a:solidFill>
                  <a:srgbClr val="7030A0"/>
                </a:solidFill>
              </a:rPr>
              <a:t>  </a:t>
            </a:r>
            <a:r>
              <a:rPr lang="en-US" altLang="zh-CN" sz="1600" b="1" dirty="0" err="1">
                <a:solidFill>
                  <a:srgbClr val="7030A0"/>
                </a:solidFill>
              </a:rPr>
              <a:t>scanf</a:t>
            </a:r>
            <a:r>
              <a:rPr lang="en-US" altLang="zh-CN" sz="1600" b="1" dirty="0">
                <a:solidFill>
                  <a:srgbClr val="7030A0"/>
                </a:solidFill>
              </a:rPr>
              <a:t>("%</a:t>
            </a:r>
            <a:r>
              <a:rPr lang="en-US" altLang="zh-CN" sz="1600" b="1" dirty="0" err="1">
                <a:solidFill>
                  <a:srgbClr val="7030A0"/>
                </a:solidFill>
              </a:rPr>
              <a:t>d",&amp;today</a:t>
            </a:r>
            <a:r>
              <a:rPr lang="en-US" altLang="zh-CN" sz="1600" b="1" dirty="0">
                <a:solidFill>
                  <a:srgbClr val="7030A0"/>
                </a:solidFill>
              </a:rPr>
              <a:t>);</a:t>
            </a:r>
          </a:p>
          <a:p>
            <a:pPr marL="28575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dirty="0"/>
              <a:t>  </a:t>
            </a:r>
            <a:r>
              <a:rPr lang="en-US" altLang="zh-CN" sz="1600" dirty="0">
                <a:solidFill>
                  <a:srgbClr val="0000CC"/>
                </a:solidFill>
              </a:rPr>
              <a:t>switch(today</a:t>
            </a:r>
            <a:r>
              <a:rPr lang="en-US" altLang="zh-CN" sz="1600" dirty="0"/>
              <a:t>)</a:t>
            </a:r>
          </a:p>
          <a:p>
            <a:pPr marL="28575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dirty="0"/>
              <a:t>  {</a:t>
            </a:r>
          </a:p>
          <a:p>
            <a:pPr marL="28575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dirty="0"/>
              <a:t>  	case 1:   //1: </a:t>
            </a:r>
            <a:r>
              <a:rPr lang="zh-CN" altLang="en-US" sz="1600" dirty="0"/>
              <a:t>常量</a:t>
            </a:r>
            <a:endParaRPr lang="en-US" altLang="zh-CN" sz="1600" dirty="0"/>
          </a:p>
          <a:p>
            <a:pPr marL="28575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dirty="0"/>
              <a:t>  		</a:t>
            </a:r>
            <a:r>
              <a:rPr lang="en-US" altLang="zh-CN" sz="1600" dirty="0" err="1"/>
              <a:t>printf</a:t>
            </a:r>
            <a:r>
              <a:rPr lang="en-US" altLang="zh-CN" sz="1600" dirty="0" smtClean="0"/>
              <a:t>(“Monday\n");</a:t>
            </a:r>
            <a:endParaRPr lang="en-US" altLang="zh-CN" sz="1600" dirty="0"/>
          </a:p>
          <a:p>
            <a:pPr marL="28575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dirty="0"/>
              <a:t>  		</a:t>
            </a:r>
            <a:r>
              <a:rPr lang="en-US" altLang="zh-CN" sz="1600" dirty="0" smtClean="0">
                <a:solidFill>
                  <a:srgbClr val="C00000"/>
                </a:solidFill>
              </a:rPr>
              <a:t>//break</a:t>
            </a:r>
            <a:r>
              <a:rPr lang="en-US" altLang="zh-CN" sz="1600" dirty="0">
                <a:solidFill>
                  <a:srgbClr val="C00000"/>
                </a:solidFill>
              </a:rPr>
              <a:t>;</a:t>
            </a:r>
          </a:p>
          <a:p>
            <a:pPr marL="28575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dirty="0"/>
              <a:t>  	case 2:</a:t>
            </a:r>
          </a:p>
          <a:p>
            <a:pPr marL="28575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dirty="0"/>
              <a:t>  		</a:t>
            </a:r>
            <a:r>
              <a:rPr lang="en-US" altLang="zh-CN" sz="1600" dirty="0" err="1"/>
              <a:t>printf</a:t>
            </a:r>
            <a:r>
              <a:rPr lang="en-US" altLang="zh-CN" sz="1600" dirty="0"/>
              <a:t>("</a:t>
            </a:r>
            <a:r>
              <a:rPr lang="en-US" altLang="zh-CN" sz="1600" dirty="0" smtClean="0"/>
              <a:t>Tuesday\n");</a:t>
            </a:r>
            <a:endParaRPr lang="en-US" altLang="zh-CN" sz="1600" dirty="0"/>
          </a:p>
          <a:p>
            <a:pPr marL="28575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dirty="0"/>
              <a:t>  		</a:t>
            </a:r>
            <a:r>
              <a:rPr lang="en-US" altLang="zh-CN" sz="1600" dirty="0" smtClean="0">
                <a:solidFill>
                  <a:srgbClr val="C00000"/>
                </a:solidFill>
              </a:rPr>
              <a:t>//break</a:t>
            </a:r>
            <a:r>
              <a:rPr lang="en-US" altLang="zh-CN" sz="1600" dirty="0">
                <a:solidFill>
                  <a:srgbClr val="C00000"/>
                </a:solidFill>
              </a:rPr>
              <a:t>;</a:t>
            </a:r>
          </a:p>
          <a:p>
            <a:pPr marL="28575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dirty="0"/>
              <a:t>	case 3:</a:t>
            </a:r>
          </a:p>
          <a:p>
            <a:pPr marL="28575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dirty="0"/>
              <a:t>  		</a:t>
            </a:r>
            <a:r>
              <a:rPr lang="en-US" altLang="zh-CN" sz="1600" dirty="0" err="1"/>
              <a:t>printf</a:t>
            </a:r>
            <a:r>
              <a:rPr lang="en-US" altLang="zh-CN" sz="1600" dirty="0"/>
              <a:t>("</a:t>
            </a:r>
            <a:r>
              <a:rPr lang="en-US" altLang="zh-CN" sz="1600" dirty="0" smtClean="0"/>
              <a:t>Wednesday\n");</a:t>
            </a:r>
            <a:endParaRPr lang="en-US" altLang="zh-CN" sz="1600" dirty="0"/>
          </a:p>
          <a:p>
            <a:pPr marL="28575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dirty="0"/>
              <a:t>  		</a:t>
            </a:r>
            <a:r>
              <a:rPr lang="en-US" altLang="zh-CN" sz="1600" dirty="0" smtClean="0">
                <a:solidFill>
                  <a:srgbClr val="C00000"/>
                </a:solidFill>
              </a:rPr>
              <a:t>//break</a:t>
            </a:r>
            <a:r>
              <a:rPr lang="en-US" altLang="zh-CN" sz="1600" dirty="0">
                <a:solidFill>
                  <a:srgbClr val="C00000"/>
                </a:solidFill>
              </a:rPr>
              <a:t>;</a:t>
            </a:r>
          </a:p>
          <a:p>
            <a:pPr marL="28575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dirty="0"/>
              <a:t>        case 4:</a:t>
            </a:r>
          </a:p>
          <a:p>
            <a:pPr marL="28575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dirty="0"/>
              <a:t>  		</a:t>
            </a:r>
            <a:r>
              <a:rPr lang="en-US" altLang="zh-CN" sz="1600" dirty="0" err="1"/>
              <a:t>printf</a:t>
            </a:r>
            <a:r>
              <a:rPr lang="en-US" altLang="zh-CN" sz="1600" dirty="0"/>
              <a:t>("</a:t>
            </a:r>
            <a:r>
              <a:rPr lang="en-US" altLang="zh-CN" sz="1600" dirty="0" smtClean="0"/>
              <a:t>Thursday\n");</a:t>
            </a:r>
            <a:endParaRPr lang="en-US" altLang="zh-CN" sz="1600" dirty="0"/>
          </a:p>
          <a:p>
            <a:pPr marL="28575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dirty="0"/>
              <a:t>  		</a:t>
            </a:r>
            <a:r>
              <a:rPr lang="en-US" altLang="zh-CN" sz="1600" dirty="0">
                <a:solidFill>
                  <a:srgbClr val="006600"/>
                </a:solidFill>
              </a:rPr>
              <a:t>break;	 </a:t>
            </a:r>
            <a:endParaRPr lang="zh-CN" altLang="en-US" sz="1600" dirty="0">
              <a:solidFill>
                <a:srgbClr val="006600"/>
              </a:solidFill>
            </a:endParaRPr>
          </a:p>
        </p:txBody>
      </p:sp>
      <p:sp>
        <p:nvSpPr>
          <p:cNvPr id="4" name="内容占位符 2"/>
          <p:cNvSpPr txBox="1">
            <a:spLocks/>
          </p:cNvSpPr>
          <p:nvPr/>
        </p:nvSpPr>
        <p:spPr bwMode="auto">
          <a:xfrm>
            <a:off x="4746048" y="1137517"/>
            <a:ext cx="4055052" cy="5345112"/>
          </a:xfrm>
          <a:prstGeom prst="rect">
            <a:avLst/>
          </a:prstGeom>
          <a:noFill/>
          <a:ln w="9525">
            <a:solidFill>
              <a:srgbClr val="0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l" defTabSz="685800" rtl="0" fontAlgn="base">
              <a:lnSpc>
                <a:spcPct val="90000"/>
              </a:lnSpc>
              <a:spcBef>
                <a:spcPts val="135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anose="05020102010507070707" pitchFamily="18" charset="2"/>
              <a:buChar char=""/>
              <a:defRPr sz="2400" kern="1200">
                <a:solidFill>
                  <a:srgbClr val="1A93C8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1pPr>
            <a:lvl2pPr marL="628650" indent="-342900" algn="l" defTabSz="685800" rtl="0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SzPct val="80000"/>
              <a:buFont typeface="Wingdings" panose="05000000000000000000" pitchFamily="2" charset="2"/>
              <a:buChar char="ü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2pPr>
            <a:lvl3pPr marL="857250" indent="-17145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Calibri" panose="020F0502020204030204" pitchFamily="34" charset="0"/>
              <a:buChar char="•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3pPr>
            <a:lvl4pPr marL="1200150" indent="-17145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Calibri" panose="020F0502020204030204" pitchFamily="34" charset="0"/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4pPr>
            <a:lvl5pPr marL="1543050" indent="-17145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Calibri" panose="020F0502020204030204" pitchFamily="34" charset="0"/>
              <a:buChar char="•"/>
              <a:defRPr sz="1300" kern="1200">
                <a:solidFill>
                  <a:srgbClr val="7F7F7F"/>
                </a:solidFill>
                <a:latin typeface="+mn-lt"/>
                <a:ea typeface="幼圆" panose="02010509060101010101" pitchFamily="49" charset="-122"/>
                <a:cs typeface="+mn-cs"/>
                <a:sym typeface="宋体" panose="02010600030101010101" pitchFamily="2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</a:pPr>
            <a:endParaRPr lang="en-US" altLang="zh-CN" sz="1600" dirty="0"/>
          </a:p>
          <a:p>
            <a:pPr marL="285750" lvl="1" indent="0">
              <a:lnSpc>
                <a:spcPct val="100000"/>
              </a:lnSpc>
              <a:buNone/>
            </a:pPr>
            <a:r>
              <a:rPr lang="en-US" altLang="zh-CN" sz="1600" dirty="0"/>
              <a:t>  		</a:t>
            </a:r>
          </a:p>
          <a:p>
            <a:pPr marL="285750" lvl="1" indent="0">
              <a:lnSpc>
                <a:spcPct val="100000"/>
              </a:lnSpc>
              <a:buNone/>
            </a:pPr>
            <a:r>
              <a:rPr lang="en-US" altLang="zh-CN" sz="1600" dirty="0"/>
              <a:t>        case 5:</a:t>
            </a:r>
          </a:p>
          <a:p>
            <a:pPr marL="285750" lvl="1" indent="0">
              <a:lnSpc>
                <a:spcPct val="100000"/>
              </a:lnSpc>
              <a:buNone/>
            </a:pPr>
            <a:r>
              <a:rPr lang="en-US" altLang="zh-CN" sz="1600" dirty="0"/>
              <a:t>  		</a:t>
            </a:r>
            <a:r>
              <a:rPr lang="en-US" altLang="zh-CN" sz="1600" dirty="0" err="1"/>
              <a:t>printf</a:t>
            </a:r>
            <a:r>
              <a:rPr lang="en-US" altLang="zh-CN" sz="1600" dirty="0"/>
              <a:t>("</a:t>
            </a:r>
            <a:r>
              <a:rPr lang="en-US" altLang="zh-CN" sz="1600" dirty="0" smtClean="0"/>
              <a:t>Friday\n");</a:t>
            </a:r>
            <a:endParaRPr lang="en-US" altLang="zh-CN" sz="1600" dirty="0"/>
          </a:p>
          <a:p>
            <a:pPr marL="285750" lvl="1" indent="0">
              <a:lnSpc>
                <a:spcPct val="100000"/>
              </a:lnSpc>
              <a:buNone/>
            </a:pPr>
            <a:r>
              <a:rPr lang="en-US" altLang="zh-CN" sz="1600" dirty="0"/>
              <a:t>  		</a:t>
            </a:r>
            <a:r>
              <a:rPr lang="en-US" altLang="zh-CN" sz="1600" dirty="0">
                <a:solidFill>
                  <a:srgbClr val="006600"/>
                </a:solidFill>
              </a:rPr>
              <a:t>break;	 </a:t>
            </a:r>
            <a:r>
              <a:rPr lang="en-US" altLang="zh-CN" sz="1600" dirty="0"/>
              <a:t> 	</a:t>
            </a:r>
          </a:p>
          <a:p>
            <a:pPr marL="285750" lvl="1" indent="0">
              <a:lnSpc>
                <a:spcPct val="100000"/>
              </a:lnSpc>
              <a:buNone/>
            </a:pPr>
            <a:r>
              <a:rPr lang="en-US" altLang="zh-CN" sz="1600" dirty="0"/>
              <a:t>  	case 6:</a:t>
            </a:r>
          </a:p>
          <a:p>
            <a:pPr marL="285750" lvl="1" indent="0">
              <a:lnSpc>
                <a:spcPct val="100000"/>
              </a:lnSpc>
              <a:buNone/>
            </a:pPr>
            <a:r>
              <a:rPr lang="en-US" altLang="zh-CN" sz="1600" dirty="0"/>
              <a:t>  		</a:t>
            </a:r>
            <a:r>
              <a:rPr lang="en-US" altLang="zh-CN" sz="1600" dirty="0" err="1"/>
              <a:t>printf</a:t>
            </a:r>
            <a:r>
              <a:rPr lang="en-US" altLang="zh-CN" sz="1600" dirty="0"/>
              <a:t>("</a:t>
            </a:r>
            <a:r>
              <a:rPr lang="en-US" altLang="zh-CN" sz="1600" dirty="0" err="1" smtClean="0"/>
              <a:t>Satday</a:t>
            </a:r>
            <a:r>
              <a:rPr lang="en-US" altLang="zh-CN" sz="1600" dirty="0" smtClean="0"/>
              <a:t>\n");</a:t>
            </a:r>
            <a:endParaRPr lang="en-US" altLang="zh-CN" sz="1600" dirty="0"/>
          </a:p>
          <a:p>
            <a:pPr marL="285750" lvl="1" indent="0">
              <a:lnSpc>
                <a:spcPct val="100000"/>
              </a:lnSpc>
              <a:buNone/>
            </a:pPr>
            <a:r>
              <a:rPr lang="en-US" altLang="zh-CN" sz="1600" dirty="0"/>
              <a:t>  		</a:t>
            </a:r>
            <a:r>
              <a:rPr lang="en-US" altLang="zh-CN" sz="1600" dirty="0">
                <a:solidFill>
                  <a:srgbClr val="006600"/>
                </a:solidFill>
              </a:rPr>
              <a:t>break;</a:t>
            </a:r>
          </a:p>
          <a:p>
            <a:pPr marL="285750" lvl="1" indent="0">
              <a:lnSpc>
                <a:spcPct val="100000"/>
              </a:lnSpc>
              <a:buNone/>
            </a:pPr>
            <a:r>
              <a:rPr lang="en-US" altLang="zh-CN" sz="1600" dirty="0"/>
              <a:t>  	case 0:</a:t>
            </a:r>
          </a:p>
          <a:p>
            <a:pPr marL="285750" lvl="1" indent="0">
              <a:lnSpc>
                <a:spcPct val="100000"/>
              </a:lnSpc>
              <a:buNone/>
            </a:pPr>
            <a:r>
              <a:rPr lang="en-US" altLang="zh-CN" sz="1600" dirty="0"/>
              <a:t>  		</a:t>
            </a:r>
            <a:r>
              <a:rPr lang="en-US" altLang="zh-CN" sz="1600" dirty="0" err="1"/>
              <a:t>printf</a:t>
            </a:r>
            <a:r>
              <a:rPr lang="en-US" altLang="zh-CN" sz="1600" dirty="0"/>
              <a:t>("</a:t>
            </a:r>
            <a:r>
              <a:rPr lang="en-US" altLang="zh-CN" sz="1600" dirty="0" smtClean="0"/>
              <a:t>Sunday\n");</a:t>
            </a:r>
            <a:endParaRPr lang="en-US" altLang="zh-CN" sz="1600" dirty="0"/>
          </a:p>
          <a:p>
            <a:pPr marL="285750" lvl="1" indent="0">
              <a:lnSpc>
                <a:spcPct val="100000"/>
              </a:lnSpc>
              <a:buNone/>
            </a:pPr>
            <a:r>
              <a:rPr lang="en-US" altLang="zh-CN" sz="1600" dirty="0"/>
              <a:t>  		</a:t>
            </a:r>
            <a:r>
              <a:rPr lang="en-US" altLang="zh-CN" sz="1600" dirty="0">
                <a:solidFill>
                  <a:srgbClr val="006600"/>
                </a:solidFill>
              </a:rPr>
              <a:t>break;	  </a:t>
            </a:r>
          </a:p>
          <a:p>
            <a:pPr marL="285750" lvl="1" indent="0">
              <a:lnSpc>
                <a:spcPct val="100000"/>
              </a:lnSpc>
              <a:buNone/>
            </a:pPr>
            <a:r>
              <a:rPr lang="en-US" altLang="zh-CN" sz="1600" dirty="0"/>
              <a:t>        default:</a:t>
            </a:r>
          </a:p>
          <a:p>
            <a:pPr marL="285750" lvl="1" indent="0">
              <a:lnSpc>
                <a:spcPct val="100000"/>
              </a:lnSpc>
              <a:buNone/>
            </a:pPr>
            <a:r>
              <a:rPr lang="en-US" altLang="zh-CN" sz="1600" dirty="0"/>
              <a:t>	    </a:t>
            </a:r>
            <a:r>
              <a:rPr lang="en-US" altLang="zh-CN" sz="1600" dirty="0" err="1"/>
              <a:t>printf</a:t>
            </a:r>
            <a:r>
              <a:rPr lang="en-US" altLang="zh-CN" sz="1600" dirty="0"/>
              <a:t>("</a:t>
            </a:r>
            <a:r>
              <a:rPr lang="en-US" altLang="zh-CN" sz="1600" dirty="0" smtClean="0"/>
              <a:t>Error\n");</a:t>
            </a:r>
            <a:endParaRPr lang="en-US" altLang="zh-CN" sz="1600" dirty="0"/>
          </a:p>
          <a:p>
            <a:pPr marL="285750" lvl="1" indent="0">
              <a:lnSpc>
                <a:spcPct val="100000"/>
              </a:lnSpc>
              <a:buNone/>
            </a:pPr>
            <a:r>
              <a:rPr lang="en-US" altLang="zh-CN" sz="1600" dirty="0"/>
              <a:t>  }</a:t>
            </a:r>
          </a:p>
          <a:p>
            <a:pPr marL="285750" lvl="1" indent="0">
              <a:lnSpc>
                <a:spcPct val="100000"/>
              </a:lnSpc>
              <a:buNone/>
            </a:pPr>
            <a:r>
              <a:rPr lang="en-US" altLang="zh-CN" sz="1600" dirty="0"/>
              <a:t>  return 0;</a:t>
            </a:r>
          </a:p>
          <a:p>
            <a:pPr marL="285750" lvl="1" indent="0">
              <a:lnSpc>
                <a:spcPct val="100000"/>
              </a:lnSpc>
              <a:buNone/>
            </a:pPr>
            <a:r>
              <a:rPr lang="en-US" altLang="zh-CN" sz="1600" dirty="0" smtClean="0"/>
              <a:t>}</a:t>
            </a:r>
            <a:endParaRPr lang="en-US" altLang="zh-CN" sz="1600" dirty="0"/>
          </a:p>
          <a:p>
            <a:pPr marL="285750" lvl="1" indent="0">
              <a:lnSpc>
                <a:spcPct val="100000"/>
              </a:lnSpc>
              <a:buNone/>
            </a:pPr>
            <a:endParaRPr lang="en-US" altLang="zh-CN" sz="1600" dirty="0" smtClean="0"/>
          </a:p>
          <a:p>
            <a:pPr marL="285750" lvl="1" indent="0">
              <a:lnSpc>
                <a:spcPct val="100000"/>
              </a:lnSpc>
              <a:buNone/>
            </a:pPr>
            <a:r>
              <a:rPr lang="en-US" altLang="zh-CN" sz="1600" b="1" dirty="0" smtClean="0">
                <a:solidFill>
                  <a:srgbClr val="C00000"/>
                </a:solidFill>
              </a:rPr>
              <a:t>//</a:t>
            </a:r>
            <a:r>
              <a:rPr lang="zh-CN" altLang="en-US" sz="1600" b="1" dirty="0" smtClean="0">
                <a:solidFill>
                  <a:srgbClr val="C00000"/>
                </a:solidFill>
              </a:rPr>
              <a:t>注意</a:t>
            </a:r>
            <a:r>
              <a:rPr lang="en-US" altLang="zh-CN" sz="1600" b="1" dirty="0" smtClean="0">
                <a:solidFill>
                  <a:srgbClr val="C00000"/>
                </a:solidFill>
              </a:rPr>
              <a:t>break</a:t>
            </a:r>
            <a:r>
              <a:rPr lang="zh-CN" altLang="en-US" sz="1600" b="1" dirty="0" smtClean="0">
                <a:solidFill>
                  <a:srgbClr val="C00000"/>
                </a:solidFill>
              </a:rPr>
              <a:t>语句的使用。</a:t>
            </a:r>
            <a:endParaRPr lang="zh-CN" altLang="en-US" sz="1600" b="1" dirty="0">
              <a:solidFill>
                <a:srgbClr val="C00000"/>
              </a:solidFill>
            </a:endParaRPr>
          </a:p>
        </p:txBody>
      </p:sp>
      <p:sp>
        <p:nvSpPr>
          <p:cNvPr id="5" name="圆角矩形标注 4"/>
          <p:cNvSpPr/>
          <p:nvPr/>
        </p:nvSpPr>
        <p:spPr bwMode="auto">
          <a:xfrm>
            <a:off x="4751820" y="1137517"/>
            <a:ext cx="3823855" cy="2194560"/>
          </a:xfrm>
          <a:prstGeom prst="wedgeRoundRectCallout">
            <a:avLst>
              <a:gd name="adj1" fmla="val -20833"/>
              <a:gd name="adj2" fmla="val 50721"/>
              <a:gd name="adj3" fmla="val 16667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285750" marR="0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如果输入</a:t>
            </a:r>
            <a:r>
              <a:rPr kumimoji="0" lang="en-US" altLang="zh-CN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1</a:t>
            </a:r>
            <a:r>
              <a:rPr kumimoji="0" lang="zh-CN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，输出：</a:t>
            </a:r>
            <a:endParaRPr kumimoji="0" lang="en-US" altLang="zh-CN" sz="16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r>
              <a:rPr lang="en-US" altLang="zh-CN" sz="1600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</a:rPr>
              <a:t>   </a:t>
            </a:r>
            <a:r>
              <a:rPr lang="en-US" altLang="zh-CN" sz="1600" dirty="0" smtClean="0">
                <a:solidFill>
                  <a:srgbClr val="000000"/>
                </a:solidFill>
                <a:latin typeface="+mn-lt"/>
                <a:ea typeface="宋体" panose="02010600030101010101" pitchFamily="2" charset="-122"/>
              </a:rPr>
              <a:t>   </a:t>
            </a:r>
            <a:r>
              <a:rPr lang="en-US" altLang="zh-CN" sz="1600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</a:rPr>
              <a:t>Monday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</a:rPr>
              <a:t>    </a:t>
            </a:r>
            <a:r>
              <a:rPr lang="en-US" altLang="zh-CN" sz="1600" dirty="0" smtClean="0">
                <a:solidFill>
                  <a:srgbClr val="000000"/>
                </a:solidFill>
                <a:latin typeface="+mn-lt"/>
                <a:ea typeface="宋体" panose="02010600030101010101" pitchFamily="2" charset="-122"/>
              </a:rPr>
              <a:t>  </a:t>
            </a:r>
            <a:r>
              <a:rPr lang="en-US" altLang="zh-CN" sz="1600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</a:rPr>
              <a:t>Tuesday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</a:rPr>
              <a:t>    </a:t>
            </a:r>
            <a:r>
              <a:rPr lang="en-US" altLang="zh-CN" sz="1600" dirty="0" smtClean="0">
                <a:solidFill>
                  <a:srgbClr val="000000"/>
                </a:solidFill>
                <a:latin typeface="+mn-lt"/>
                <a:ea typeface="宋体" panose="02010600030101010101" pitchFamily="2" charset="-122"/>
              </a:rPr>
              <a:t>  </a:t>
            </a:r>
            <a:r>
              <a:rPr lang="en-US" altLang="zh-CN" sz="1600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</a:rPr>
              <a:t>Wednesday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</a:rPr>
              <a:t>    </a:t>
            </a:r>
            <a:r>
              <a:rPr lang="en-US" altLang="zh-CN" sz="1600" dirty="0" smtClean="0">
                <a:solidFill>
                  <a:srgbClr val="000000"/>
                </a:solidFill>
                <a:latin typeface="+mn-lt"/>
                <a:ea typeface="宋体" panose="02010600030101010101" pitchFamily="2" charset="-122"/>
              </a:rPr>
              <a:t>  Thursday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</a:rPr>
              <a:t>如果输入</a:t>
            </a:r>
            <a:r>
              <a:rPr lang="en-US" altLang="zh-CN" sz="1600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</a:rPr>
              <a:t>3</a:t>
            </a:r>
            <a:r>
              <a:rPr lang="zh-CN" altLang="en-US" sz="1600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</a:rPr>
              <a:t>，输出：</a:t>
            </a:r>
            <a:endParaRPr lang="en-US" altLang="zh-CN" sz="1600" dirty="0">
              <a:solidFill>
                <a:srgbClr val="000000"/>
              </a:solidFill>
              <a:latin typeface="+mn-lt"/>
              <a:ea typeface="宋体" panose="02010600030101010101" pitchFamily="2" charset="-122"/>
            </a:endParaRPr>
          </a:p>
          <a:p>
            <a:r>
              <a:rPr lang="en-US" altLang="zh-CN" sz="1600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</a:rPr>
              <a:t>      Wednesday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</a:rPr>
              <a:t>      Thursday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600" dirty="0">
              <a:solidFill>
                <a:srgbClr val="000000"/>
              </a:solidFill>
              <a:latin typeface="+mn-lt"/>
              <a:ea typeface="宋体" panose="02010600030101010101" pitchFamily="2" charset="-122"/>
            </a:endParaRPr>
          </a:p>
          <a:p>
            <a:pPr marL="285750" marR="0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endParaRPr lang="zh-CN" altLang="en-US" sz="1600" dirty="0">
              <a:solidFill>
                <a:srgbClr val="000000"/>
              </a:solidFill>
              <a:latin typeface="+mn-lt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98993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switch</a:t>
            </a:r>
            <a:r>
              <a:rPr lang="zh-CN" altLang="en-US" dirty="0"/>
              <a:t>语句</a:t>
            </a:r>
            <a:r>
              <a:rPr lang="zh-CN" altLang="en-US" dirty="0" smtClean="0"/>
              <a:t>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5774" y="1135063"/>
            <a:ext cx="3847235" cy="5345112"/>
          </a:xfrm>
          <a:ln w="9525">
            <a:solidFill>
              <a:schemeClr val="tx1"/>
            </a:solidFill>
          </a:ln>
        </p:spPr>
        <p:txBody>
          <a:bodyPr/>
          <a:lstStyle/>
          <a:p>
            <a:pPr indent="-3429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dirty="0">
                <a:solidFill>
                  <a:srgbClr val="000000"/>
                </a:solidFill>
                <a:sym typeface="宋体" panose="02010600030101010101" pitchFamily="2" charset="-122"/>
              </a:rPr>
              <a:t>#include &lt;</a:t>
            </a:r>
            <a:r>
              <a:rPr lang="en-US" altLang="zh-CN" sz="1600" dirty="0" err="1">
                <a:solidFill>
                  <a:srgbClr val="000000"/>
                </a:solidFill>
                <a:sym typeface="宋体" panose="02010600030101010101" pitchFamily="2" charset="-122"/>
              </a:rPr>
              <a:t>stdio.h</a:t>
            </a:r>
            <a:r>
              <a:rPr lang="en-US" altLang="zh-CN" sz="1600" dirty="0">
                <a:solidFill>
                  <a:srgbClr val="000000"/>
                </a:solidFill>
                <a:sym typeface="宋体" panose="02010600030101010101" pitchFamily="2" charset="-122"/>
              </a:rPr>
              <a:t>&gt;</a:t>
            </a:r>
          </a:p>
          <a:p>
            <a:pPr indent="-3429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dirty="0" err="1">
                <a:solidFill>
                  <a:srgbClr val="000000"/>
                </a:solidFill>
                <a:sym typeface="宋体" panose="02010600030101010101" pitchFamily="2" charset="-122"/>
              </a:rPr>
              <a:t>int</a:t>
            </a:r>
            <a:r>
              <a:rPr lang="en-US" altLang="zh-CN" sz="1600" dirty="0">
                <a:solidFill>
                  <a:srgbClr val="000000"/>
                </a:solidFill>
                <a:sym typeface="宋体" panose="02010600030101010101" pitchFamily="2" charset="-122"/>
              </a:rPr>
              <a:t> main(</a:t>
            </a:r>
            <a:r>
              <a:rPr lang="en-US" altLang="zh-CN" sz="1600" dirty="0" err="1">
                <a:solidFill>
                  <a:srgbClr val="000000"/>
                </a:solidFill>
                <a:sym typeface="宋体" panose="02010600030101010101" pitchFamily="2" charset="-122"/>
              </a:rPr>
              <a:t>int</a:t>
            </a:r>
            <a:r>
              <a:rPr lang="en-US" altLang="zh-CN" sz="1600" dirty="0">
                <a:solidFill>
                  <a:srgbClr val="000000"/>
                </a:solidFill>
                <a:sym typeface="宋体" panose="02010600030101010101" pitchFamily="2" charset="-122"/>
              </a:rPr>
              <a:t> </a:t>
            </a:r>
            <a:r>
              <a:rPr lang="en-US" altLang="zh-CN" sz="1600" dirty="0" err="1">
                <a:solidFill>
                  <a:srgbClr val="000000"/>
                </a:solidFill>
                <a:sym typeface="宋体" panose="02010600030101010101" pitchFamily="2" charset="-122"/>
              </a:rPr>
              <a:t>argc</a:t>
            </a:r>
            <a:r>
              <a:rPr lang="en-US" altLang="zh-CN" sz="1600" dirty="0">
                <a:solidFill>
                  <a:srgbClr val="000000"/>
                </a:solidFill>
                <a:sym typeface="宋体" panose="02010600030101010101" pitchFamily="2" charset="-122"/>
              </a:rPr>
              <a:t>, char* </a:t>
            </a:r>
            <a:r>
              <a:rPr lang="en-US" altLang="zh-CN" sz="1600" dirty="0" err="1">
                <a:solidFill>
                  <a:srgbClr val="000000"/>
                </a:solidFill>
                <a:sym typeface="宋体" panose="02010600030101010101" pitchFamily="2" charset="-122"/>
              </a:rPr>
              <a:t>argv</a:t>
            </a:r>
            <a:r>
              <a:rPr lang="en-US" altLang="zh-CN" sz="1600" dirty="0">
                <a:solidFill>
                  <a:srgbClr val="000000"/>
                </a:solidFill>
                <a:sym typeface="宋体" panose="02010600030101010101" pitchFamily="2" charset="-122"/>
              </a:rPr>
              <a:t>[])</a:t>
            </a:r>
          </a:p>
          <a:p>
            <a:pPr indent="-3429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dirty="0">
                <a:solidFill>
                  <a:srgbClr val="000000"/>
                </a:solidFill>
                <a:sym typeface="宋体" panose="02010600030101010101" pitchFamily="2" charset="-122"/>
              </a:rPr>
              <a:t>{</a:t>
            </a:r>
          </a:p>
          <a:p>
            <a:pPr marL="285750" lvl="1" indent="0">
              <a:lnSpc>
                <a:spcPct val="100000"/>
              </a:lnSpc>
              <a:buNone/>
            </a:pPr>
            <a:r>
              <a:rPr lang="en-US" altLang="zh-CN" sz="1600" dirty="0"/>
              <a:t>  </a:t>
            </a:r>
            <a:r>
              <a:rPr lang="en-US" altLang="zh-CN" sz="1600" dirty="0" err="1"/>
              <a:t>int</a:t>
            </a:r>
            <a:r>
              <a:rPr lang="en-US" altLang="zh-CN" sz="1600" dirty="0"/>
              <a:t> today;</a:t>
            </a:r>
          </a:p>
          <a:p>
            <a:pPr marL="285750" lvl="1" indent="0">
              <a:lnSpc>
                <a:spcPct val="100000"/>
              </a:lnSpc>
              <a:buNone/>
            </a:pPr>
            <a:r>
              <a:rPr lang="en-US" altLang="zh-CN" sz="1600" dirty="0"/>
              <a:t>  </a:t>
            </a:r>
            <a:r>
              <a:rPr lang="en-US" altLang="zh-CN" sz="1600" dirty="0" err="1"/>
              <a:t>printf</a:t>
            </a:r>
            <a:r>
              <a:rPr lang="en-US" altLang="zh-CN" sz="1600" dirty="0"/>
              <a:t>("Input today (1-7):");</a:t>
            </a:r>
          </a:p>
          <a:p>
            <a:pPr marL="285750" lvl="1" indent="0">
              <a:lnSpc>
                <a:spcPct val="100000"/>
              </a:lnSpc>
              <a:buNone/>
            </a:pPr>
            <a:r>
              <a:rPr lang="en-US" altLang="zh-CN" sz="1600" dirty="0"/>
              <a:t>  </a:t>
            </a:r>
            <a:r>
              <a:rPr lang="en-US" altLang="zh-CN" sz="1600" dirty="0" err="1"/>
              <a:t>scanf</a:t>
            </a:r>
            <a:r>
              <a:rPr lang="en-US" altLang="zh-CN" sz="1600" dirty="0"/>
              <a:t>("%</a:t>
            </a:r>
            <a:r>
              <a:rPr lang="en-US" altLang="zh-CN" sz="1600" dirty="0" err="1"/>
              <a:t>d",&amp;today</a:t>
            </a:r>
            <a:r>
              <a:rPr lang="en-US" altLang="zh-CN" sz="1600" dirty="0"/>
              <a:t>);</a:t>
            </a:r>
          </a:p>
          <a:p>
            <a:pPr marL="285750" lvl="1" indent="0">
              <a:lnSpc>
                <a:spcPct val="100000"/>
              </a:lnSpc>
              <a:buNone/>
            </a:pPr>
            <a:r>
              <a:rPr lang="en-US" altLang="zh-CN" sz="1600" dirty="0"/>
              <a:t>  switch(today)</a:t>
            </a:r>
          </a:p>
          <a:p>
            <a:pPr marL="285750" lvl="1" indent="0">
              <a:lnSpc>
                <a:spcPct val="100000"/>
              </a:lnSpc>
              <a:buNone/>
            </a:pPr>
            <a:r>
              <a:rPr lang="en-US" altLang="zh-CN" sz="1600" dirty="0"/>
              <a:t>  {</a:t>
            </a:r>
          </a:p>
          <a:p>
            <a:pPr marL="285750" lvl="1" indent="0">
              <a:lnSpc>
                <a:spcPct val="100000"/>
              </a:lnSpc>
              <a:buNone/>
            </a:pPr>
            <a:r>
              <a:rPr lang="en-US" altLang="zh-CN" sz="1600" dirty="0"/>
              <a:t>  	case 1:</a:t>
            </a:r>
          </a:p>
          <a:p>
            <a:pPr marL="285750" lvl="1" indent="0">
              <a:lnSpc>
                <a:spcPct val="100000"/>
              </a:lnSpc>
              <a:buNone/>
            </a:pPr>
            <a:r>
              <a:rPr lang="en-US" altLang="zh-CN" sz="1600" dirty="0"/>
              <a:t>    	case 2:</a:t>
            </a:r>
          </a:p>
          <a:p>
            <a:pPr marL="285750" lvl="1" indent="0">
              <a:lnSpc>
                <a:spcPct val="100000"/>
              </a:lnSpc>
              <a:buNone/>
            </a:pPr>
            <a:r>
              <a:rPr lang="en-US" altLang="zh-CN" sz="1600" dirty="0"/>
              <a:t>  	case 3: </a:t>
            </a:r>
          </a:p>
          <a:p>
            <a:pPr marL="285750" lvl="1" indent="0">
              <a:lnSpc>
                <a:spcPct val="100000"/>
              </a:lnSpc>
              <a:buNone/>
            </a:pPr>
            <a:r>
              <a:rPr lang="en-US" altLang="zh-CN" sz="1600" dirty="0"/>
              <a:t>        case 4: </a:t>
            </a:r>
          </a:p>
          <a:p>
            <a:pPr marL="285750" lvl="1" indent="0">
              <a:lnSpc>
                <a:spcPct val="100000"/>
              </a:lnSpc>
              <a:buNone/>
            </a:pPr>
            <a:r>
              <a:rPr lang="en-US" altLang="zh-CN" sz="1600" dirty="0"/>
              <a:t>        case 5:</a:t>
            </a:r>
          </a:p>
          <a:p>
            <a:pPr marL="285750" lvl="1" indent="0">
              <a:lnSpc>
                <a:spcPct val="100000"/>
              </a:lnSpc>
              <a:buNone/>
            </a:pPr>
            <a:r>
              <a:rPr lang="en-US" altLang="zh-CN" sz="1600" dirty="0"/>
              <a:t>             </a:t>
            </a:r>
            <a:r>
              <a:rPr lang="en-US" altLang="zh-CN" sz="1600" dirty="0" err="1"/>
              <a:t>printf</a:t>
            </a:r>
            <a:r>
              <a:rPr lang="en-US" altLang="zh-CN" sz="1600" dirty="0"/>
              <a:t>(“</a:t>
            </a:r>
            <a:r>
              <a:rPr lang="en-US" altLang="zh-CN" sz="1600" dirty="0">
                <a:solidFill>
                  <a:srgbClr val="006600"/>
                </a:solidFill>
              </a:rPr>
              <a:t>Workdays</a:t>
            </a:r>
            <a:r>
              <a:rPr lang="en-US" altLang="zh-CN" sz="1600" dirty="0"/>
              <a:t>");</a:t>
            </a:r>
          </a:p>
          <a:p>
            <a:pPr marL="285750" lvl="1" indent="0">
              <a:lnSpc>
                <a:spcPct val="100000"/>
              </a:lnSpc>
              <a:buNone/>
            </a:pPr>
            <a:r>
              <a:rPr lang="en-US" altLang="zh-CN" sz="1600" dirty="0"/>
              <a:t>  	</a:t>
            </a:r>
            <a:r>
              <a:rPr lang="en-US" altLang="zh-CN" sz="1600" dirty="0">
                <a:solidFill>
                  <a:srgbClr val="0000CC"/>
                </a:solidFill>
              </a:rPr>
              <a:t>     break;</a:t>
            </a:r>
          </a:p>
          <a:p>
            <a:pPr marL="285750" lvl="1" indent="0">
              <a:lnSpc>
                <a:spcPct val="100000"/>
              </a:lnSpc>
              <a:buNone/>
            </a:pPr>
            <a:r>
              <a:rPr lang="en-US" altLang="zh-CN" sz="1600" dirty="0"/>
              <a:t>        case 6:</a:t>
            </a:r>
          </a:p>
          <a:p>
            <a:pPr marL="285750" lvl="1" indent="0">
              <a:lnSpc>
                <a:spcPct val="100000"/>
              </a:lnSpc>
              <a:buNone/>
            </a:pPr>
            <a:r>
              <a:rPr lang="en-US" altLang="zh-CN" sz="1600" dirty="0"/>
              <a:t>        case 0: </a:t>
            </a:r>
          </a:p>
          <a:p>
            <a:pPr marL="285750" lvl="1" indent="0">
              <a:lnSpc>
                <a:spcPct val="100000"/>
              </a:lnSpc>
              <a:buNone/>
            </a:pPr>
            <a:r>
              <a:rPr lang="en-US" altLang="zh-CN" sz="1600" dirty="0"/>
              <a:t>             </a:t>
            </a:r>
            <a:r>
              <a:rPr lang="en-US" altLang="zh-CN" sz="1600" dirty="0" err="1"/>
              <a:t>printf</a:t>
            </a:r>
            <a:r>
              <a:rPr lang="en-US" altLang="zh-CN" sz="1600" dirty="0"/>
              <a:t>(“</a:t>
            </a:r>
            <a:r>
              <a:rPr lang="en-US" altLang="zh-CN" sz="1600" dirty="0">
                <a:solidFill>
                  <a:srgbClr val="006600"/>
                </a:solidFill>
              </a:rPr>
              <a:t>Weekends</a:t>
            </a:r>
            <a:r>
              <a:rPr lang="en-US" altLang="zh-CN" sz="1600" dirty="0"/>
              <a:t>");</a:t>
            </a:r>
          </a:p>
          <a:p>
            <a:pPr marL="285750" lvl="1" indent="0">
              <a:lnSpc>
                <a:spcPct val="100000"/>
              </a:lnSpc>
              <a:buNone/>
            </a:pPr>
            <a:r>
              <a:rPr lang="en-US" altLang="zh-CN" sz="1600" dirty="0"/>
              <a:t>  	</a:t>
            </a:r>
            <a:r>
              <a:rPr lang="en-US" altLang="zh-CN" sz="1600" dirty="0">
                <a:solidFill>
                  <a:srgbClr val="0000CC"/>
                </a:solidFill>
              </a:rPr>
              <a:t>     break;</a:t>
            </a:r>
          </a:p>
        </p:txBody>
      </p:sp>
      <p:sp>
        <p:nvSpPr>
          <p:cNvPr id="5" name="内容占位符 2"/>
          <p:cNvSpPr txBox="1">
            <a:spLocks/>
          </p:cNvSpPr>
          <p:nvPr/>
        </p:nvSpPr>
        <p:spPr bwMode="auto">
          <a:xfrm>
            <a:off x="4912302" y="1116735"/>
            <a:ext cx="3663373" cy="5345112"/>
          </a:xfrm>
          <a:prstGeom prst="rect">
            <a:avLst/>
          </a:prstGeom>
          <a:noFill/>
          <a:ln w="952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l" defTabSz="685800" rtl="0" fontAlgn="base">
              <a:lnSpc>
                <a:spcPct val="90000"/>
              </a:lnSpc>
              <a:spcBef>
                <a:spcPts val="135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anose="05020102010507070707" pitchFamily="18" charset="2"/>
              <a:buChar char=""/>
              <a:defRPr sz="2400" kern="1200">
                <a:solidFill>
                  <a:srgbClr val="1A93C8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1pPr>
            <a:lvl2pPr marL="628650" indent="-342900" algn="l" defTabSz="685800" rtl="0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SzPct val="80000"/>
              <a:buFont typeface="Wingdings" panose="05000000000000000000" pitchFamily="2" charset="2"/>
              <a:buChar char="ü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2pPr>
            <a:lvl3pPr marL="857250" indent="-17145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Calibri" panose="020F0502020204030204" pitchFamily="34" charset="0"/>
              <a:buChar char="•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3pPr>
            <a:lvl4pPr marL="1200150" indent="-17145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Calibri" panose="020F0502020204030204" pitchFamily="34" charset="0"/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4pPr>
            <a:lvl5pPr marL="1543050" indent="-17145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Calibri" panose="020F0502020204030204" pitchFamily="34" charset="0"/>
              <a:buChar char="•"/>
              <a:defRPr sz="1300" kern="1200">
                <a:solidFill>
                  <a:srgbClr val="7F7F7F"/>
                </a:solidFill>
                <a:latin typeface="+mn-lt"/>
                <a:ea typeface="幼圆" panose="02010509060101010101" pitchFamily="49" charset="-122"/>
                <a:cs typeface="+mn-cs"/>
                <a:sym typeface="宋体" panose="02010600030101010101" pitchFamily="2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1" indent="0">
              <a:lnSpc>
                <a:spcPct val="100000"/>
              </a:lnSpc>
              <a:buNone/>
            </a:pPr>
            <a:r>
              <a:rPr lang="en-US" altLang="zh-CN" sz="1600" dirty="0"/>
              <a:t>  default:</a:t>
            </a:r>
          </a:p>
          <a:p>
            <a:pPr marL="285750" lvl="1" indent="0">
              <a:lnSpc>
                <a:spcPct val="100000"/>
              </a:lnSpc>
              <a:buNone/>
            </a:pPr>
            <a:r>
              <a:rPr lang="en-US" altLang="zh-CN" sz="1600" dirty="0"/>
              <a:t>      </a:t>
            </a:r>
            <a:r>
              <a:rPr lang="en-US" altLang="zh-CN" sz="1600" dirty="0" err="1"/>
              <a:t>printf</a:t>
            </a:r>
            <a:r>
              <a:rPr lang="en-US" altLang="zh-CN" sz="1600" dirty="0"/>
              <a:t>("Error");</a:t>
            </a:r>
          </a:p>
          <a:p>
            <a:pPr marL="285750" lvl="1" indent="0">
              <a:lnSpc>
                <a:spcPct val="100000"/>
              </a:lnSpc>
              <a:buNone/>
            </a:pPr>
            <a:r>
              <a:rPr lang="en-US" altLang="zh-CN" sz="1600" dirty="0"/>
              <a:t>}</a:t>
            </a:r>
          </a:p>
          <a:p>
            <a:pPr marL="285750" lvl="1" indent="0">
              <a:lnSpc>
                <a:spcPct val="100000"/>
              </a:lnSpc>
              <a:buNone/>
            </a:pPr>
            <a:r>
              <a:rPr lang="en-US" altLang="zh-CN" sz="1600" dirty="0"/>
              <a:t> return 0;</a:t>
            </a:r>
          </a:p>
          <a:p>
            <a:pPr marL="285750" lvl="1" indent="0">
              <a:lnSpc>
                <a:spcPct val="100000"/>
              </a:lnSpc>
              <a:buNone/>
            </a:pPr>
            <a:r>
              <a:rPr lang="en-US" altLang="zh-CN" sz="1600" dirty="0"/>
              <a:t>}</a:t>
            </a:r>
            <a:endParaRPr lang="zh-CN" altLang="en-US" sz="1600" dirty="0"/>
          </a:p>
        </p:txBody>
      </p:sp>
      <p:sp>
        <p:nvSpPr>
          <p:cNvPr id="6" name="圆角矩形标注 5"/>
          <p:cNvSpPr/>
          <p:nvPr/>
        </p:nvSpPr>
        <p:spPr bwMode="auto">
          <a:xfrm>
            <a:off x="4333010" y="2710339"/>
            <a:ext cx="4137659" cy="905697"/>
          </a:xfrm>
          <a:prstGeom prst="wedgeRoundRectCallout">
            <a:avLst>
              <a:gd name="adj1" fmla="val -20833"/>
              <a:gd name="adj2" fmla="val 50721"/>
              <a:gd name="adj3" fmla="val 16667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285750" marR="0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</a:rPr>
              <a:t>如果输入</a:t>
            </a:r>
            <a:r>
              <a:rPr lang="en-US" altLang="zh-CN" sz="1600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</a:rPr>
              <a:t>1,2,3,4,5</a:t>
            </a:r>
            <a:r>
              <a:rPr lang="zh-CN" altLang="en-US" sz="1600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</a:rPr>
              <a:t>，均输出：</a:t>
            </a:r>
            <a:r>
              <a:rPr lang="en-US" altLang="zh-CN" sz="1600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</a:rPr>
              <a:t> Workdays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</a:rPr>
              <a:t>如果输入</a:t>
            </a:r>
            <a:r>
              <a:rPr lang="en-US" altLang="zh-CN" sz="1600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</a:rPr>
              <a:t>0,6</a:t>
            </a:r>
            <a:r>
              <a:rPr lang="zh-CN" altLang="en-US" sz="1600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</a:rPr>
              <a:t>，均输出：</a:t>
            </a:r>
            <a:r>
              <a:rPr lang="en-US" altLang="zh-CN" sz="1600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</a:rPr>
              <a:t> Weekends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</a:rPr>
              <a:t>如果输入</a:t>
            </a:r>
            <a:r>
              <a:rPr lang="en-US" altLang="zh-CN" sz="1600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</a:rPr>
              <a:t>0~6</a:t>
            </a:r>
            <a:r>
              <a:rPr lang="zh-CN" altLang="en-US" sz="1600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</a:rPr>
              <a:t>以外的值，输出：</a:t>
            </a:r>
            <a:r>
              <a:rPr lang="en-US" altLang="zh-CN" sz="1600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</a:rPr>
              <a:t>Error</a:t>
            </a:r>
          </a:p>
          <a:p>
            <a:pPr marL="285750" marR="0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endParaRPr lang="zh-CN" altLang="en-US" sz="1600" dirty="0">
              <a:solidFill>
                <a:srgbClr val="000000"/>
              </a:solidFill>
              <a:latin typeface="+mn-lt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92637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switch</a:t>
            </a:r>
            <a:r>
              <a:rPr lang="zh-CN" altLang="en-US" dirty="0"/>
              <a:t>语句</a:t>
            </a:r>
            <a:r>
              <a:rPr lang="en-US" altLang="zh-CN" dirty="0"/>
              <a:t>—</a:t>
            </a:r>
            <a:r>
              <a:rPr lang="zh-CN" altLang="en-US" dirty="0"/>
              <a:t>常量表达式为字符型数据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5775" y="1135063"/>
            <a:ext cx="4055052" cy="5345112"/>
          </a:xfrm>
          <a:ln w="9525">
            <a:solidFill>
              <a:srgbClr val="000000"/>
            </a:solidFill>
          </a:ln>
        </p:spPr>
        <p:txBody>
          <a:bodyPr/>
          <a:lstStyle/>
          <a:p>
            <a:pPr indent="-3429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dirty="0">
                <a:solidFill>
                  <a:srgbClr val="000000"/>
                </a:solidFill>
                <a:sym typeface="宋体" panose="02010600030101010101" pitchFamily="2" charset="-122"/>
              </a:rPr>
              <a:t>#include &lt;</a:t>
            </a:r>
            <a:r>
              <a:rPr lang="en-US" altLang="zh-CN" sz="1600" dirty="0" err="1">
                <a:solidFill>
                  <a:srgbClr val="000000"/>
                </a:solidFill>
                <a:sym typeface="宋体" panose="02010600030101010101" pitchFamily="2" charset="-122"/>
              </a:rPr>
              <a:t>stdio.h</a:t>
            </a:r>
            <a:r>
              <a:rPr lang="en-US" altLang="zh-CN" sz="1600" dirty="0">
                <a:solidFill>
                  <a:srgbClr val="000000"/>
                </a:solidFill>
                <a:sym typeface="宋体" panose="02010600030101010101" pitchFamily="2" charset="-122"/>
              </a:rPr>
              <a:t>&gt;</a:t>
            </a:r>
          </a:p>
          <a:p>
            <a:pPr indent="-3429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dirty="0" err="1">
                <a:solidFill>
                  <a:srgbClr val="000000"/>
                </a:solidFill>
                <a:sym typeface="宋体" panose="02010600030101010101" pitchFamily="2" charset="-122"/>
              </a:rPr>
              <a:t>int</a:t>
            </a:r>
            <a:r>
              <a:rPr lang="en-US" altLang="zh-CN" sz="1600" dirty="0">
                <a:solidFill>
                  <a:srgbClr val="000000"/>
                </a:solidFill>
                <a:sym typeface="宋体" panose="02010600030101010101" pitchFamily="2" charset="-122"/>
              </a:rPr>
              <a:t> main(</a:t>
            </a:r>
            <a:r>
              <a:rPr lang="en-US" altLang="zh-CN" sz="1600" dirty="0" err="1">
                <a:solidFill>
                  <a:srgbClr val="000000"/>
                </a:solidFill>
                <a:sym typeface="宋体" panose="02010600030101010101" pitchFamily="2" charset="-122"/>
              </a:rPr>
              <a:t>int</a:t>
            </a:r>
            <a:r>
              <a:rPr lang="en-US" altLang="zh-CN" sz="1600" dirty="0">
                <a:solidFill>
                  <a:srgbClr val="000000"/>
                </a:solidFill>
                <a:sym typeface="宋体" panose="02010600030101010101" pitchFamily="2" charset="-122"/>
              </a:rPr>
              <a:t> </a:t>
            </a:r>
            <a:r>
              <a:rPr lang="en-US" altLang="zh-CN" sz="1600" dirty="0" err="1">
                <a:solidFill>
                  <a:srgbClr val="000000"/>
                </a:solidFill>
                <a:sym typeface="宋体" panose="02010600030101010101" pitchFamily="2" charset="-122"/>
              </a:rPr>
              <a:t>argc</a:t>
            </a:r>
            <a:r>
              <a:rPr lang="en-US" altLang="zh-CN" sz="1600" dirty="0">
                <a:solidFill>
                  <a:srgbClr val="000000"/>
                </a:solidFill>
                <a:sym typeface="宋体" panose="02010600030101010101" pitchFamily="2" charset="-122"/>
              </a:rPr>
              <a:t>, char* </a:t>
            </a:r>
            <a:r>
              <a:rPr lang="en-US" altLang="zh-CN" sz="1600" dirty="0" err="1">
                <a:solidFill>
                  <a:srgbClr val="000000"/>
                </a:solidFill>
                <a:sym typeface="宋体" panose="02010600030101010101" pitchFamily="2" charset="-122"/>
              </a:rPr>
              <a:t>argv</a:t>
            </a:r>
            <a:r>
              <a:rPr lang="en-US" altLang="zh-CN" sz="1600" dirty="0">
                <a:solidFill>
                  <a:srgbClr val="000000"/>
                </a:solidFill>
                <a:sym typeface="宋体" panose="02010600030101010101" pitchFamily="2" charset="-122"/>
              </a:rPr>
              <a:t>[])</a:t>
            </a:r>
          </a:p>
          <a:p>
            <a:pPr indent="-3429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dirty="0">
                <a:solidFill>
                  <a:srgbClr val="000000"/>
                </a:solidFill>
                <a:sym typeface="宋体" panose="02010600030101010101" pitchFamily="2" charset="-122"/>
              </a:rPr>
              <a:t>{</a:t>
            </a:r>
          </a:p>
          <a:p>
            <a:pPr marL="28575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dirty="0">
                <a:solidFill>
                  <a:srgbClr val="C00000"/>
                </a:solidFill>
              </a:rPr>
              <a:t>  char c;</a:t>
            </a:r>
          </a:p>
          <a:p>
            <a:pPr marL="28575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dirty="0"/>
              <a:t>  </a:t>
            </a:r>
            <a:r>
              <a:rPr lang="en-US" altLang="zh-CN" sz="1600" dirty="0" err="1"/>
              <a:t>printf</a:t>
            </a:r>
            <a:r>
              <a:rPr lang="en-US" altLang="zh-CN" sz="1600" dirty="0"/>
              <a:t>(“Input </a:t>
            </a:r>
            <a:r>
              <a:rPr lang="zh-CN" altLang="en-US" sz="1600" dirty="0"/>
              <a:t>成绩等级</a:t>
            </a:r>
            <a:r>
              <a:rPr lang="en-US" altLang="zh-CN" sz="1600" dirty="0"/>
              <a:t>(A~F):");</a:t>
            </a:r>
          </a:p>
          <a:p>
            <a:pPr marL="28575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b="1" dirty="0">
                <a:solidFill>
                  <a:srgbClr val="006600"/>
                </a:solidFill>
              </a:rPr>
              <a:t>  </a:t>
            </a:r>
            <a:r>
              <a:rPr lang="en-US" altLang="zh-CN" sz="1600" b="1" dirty="0" err="1">
                <a:solidFill>
                  <a:srgbClr val="006600"/>
                </a:solidFill>
              </a:rPr>
              <a:t>fflush</a:t>
            </a:r>
            <a:r>
              <a:rPr lang="en-US" altLang="zh-CN" sz="1600" b="1" dirty="0">
                <a:solidFill>
                  <a:srgbClr val="006600"/>
                </a:solidFill>
              </a:rPr>
              <a:t>(</a:t>
            </a:r>
            <a:r>
              <a:rPr lang="en-US" altLang="zh-CN" sz="1600" b="1" dirty="0" err="1">
                <a:solidFill>
                  <a:srgbClr val="006600"/>
                </a:solidFill>
              </a:rPr>
              <a:t>stdin</a:t>
            </a:r>
            <a:r>
              <a:rPr lang="en-US" altLang="zh-CN" sz="1600" b="1" dirty="0" smtClean="0">
                <a:solidFill>
                  <a:srgbClr val="006600"/>
                </a:solidFill>
              </a:rPr>
              <a:t>); //</a:t>
            </a:r>
            <a:r>
              <a:rPr lang="zh-CN" altLang="en-US" sz="1600" b="1" dirty="0" smtClean="0">
                <a:solidFill>
                  <a:srgbClr val="006600"/>
                </a:solidFill>
              </a:rPr>
              <a:t>此处可去掉</a:t>
            </a:r>
            <a:endParaRPr lang="en-US" altLang="zh-CN" sz="1600" b="1" dirty="0">
              <a:solidFill>
                <a:srgbClr val="006600"/>
              </a:solidFill>
            </a:endParaRPr>
          </a:p>
          <a:p>
            <a:pPr marL="28575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b="1" dirty="0">
                <a:solidFill>
                  <a:srgbClr val="7030A0"/>
                </a:solidFill>
              </a:rPr>
              <a:t>  </a:t>
            </a:r>
            <a:r>
              <a:rPr lang="en-US" altLang="zh-CN" sz="1600" b="1" dirty="0" err="1">
                <a:solidFill>
                  <a:srgbClr val="7030A0"/>
                </a:solidFill>
              </a:rPr>
              <a:t>scanf</a:t>
            </a:r>
            <a:r>
              <a:rPr lang="en-US" altLang="zh-CN" sz="1600" b="1" dirty="0" smtClean="0">
                <a:solidFill>
                  <a:srgbClr val="7030A0"/>
                </a:solidFill>
              </a:rPr>
              <a:t>(“%</a:t>
            </a:r>
            <a:r>
              <a:rPr lang="en-US" altLang="zh-CN" sz="1600" b="1" dirty="0" err="1" smtClean="0">
                <a:solidFill>
                  <a:srgbClr val="7030A0"/>
                </a:solidFill>
              </a:rPr>
              <a:t>c”,&amp;</a:t>
            </a:r>
            <a:r>
              <a:rPr lang="en-US" altLang="zh-CN" sz="1600" b="1" dirty="0" err="1">
                <a:solidFill>
                  <a:srgbClr val="7030A0"/>
                </a:solidFill>
              </a:rPr>
              <a:t>c</a:t>
            </a:r>
            <a:r>
              <a:rPr lang="en-US" altLang="zh-CN" sz="1600" b="1" dirty="0" smtClean="0">
                <a:solidFill>
                  <a:srgbClr val="7030A0"/>
                </a:solidFill>
              </a:rPr>
              <a:t>); //c=</a:t>
            </a:r>
            <a:r>
              <a:rPr lang="en-US" altLang="zh-CN" sz="1600" b="1" dirty="0" err="1" smtClean="0">
                <a:solidFill>
                  <a:srgbClr val="7030A0"/>
                </a:solidFill>
              </a:rPr>
              <a:t>getchar</a:t>
            </a:r>
            <a:r>
              <a:rPr lang="en-US" altLang="zh-CN" sz="1600" b="1" dirty="0" smtClean="0">
                <a:solidFill>
                  <a:srgbClr val="7030A0"/>
                </a:solidFill>
              </a:rPr>
              <a:t>();</a:t>
            </a:r>
            <a:endParaRPr lang="en-US" altLang="zh-CN" sz="1600" b="1" dirty="0">
              <a:solidFill>
                <a:srgbClr val="7030A0"/>
              </a:solidFill>
            </a:endParaRPr>
          </a:p>
          <a:p>
            <a:pPr marL="28575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dirty="0"/>
              <a:t>  </a:t>
            </a:r>
            <a:r>
              <a:rPr lang="en-US" altLang="zh-CN" sz="1600" dirty="0">
                <a:solidFill>
                  <a:srgbClr val="0000CC"/>
                </a:solidFill>
              </a:rPr>
              <a:t>switch(c</a:t>
            </a:r>
            <a:r>
              <a:rPr lang="en-US" altLang="zh-CN" sz="1600" dirty="0"/>
              <a:t>)</a:t>
            </a:r>
          </a:p>
          <a:p>
            <a:pPr marL="28575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dirty="0"/>
              <a:t>  {</a:t>
            </a:r>
          </a:p>
          <a:p>
            <a:pPr marL="28575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dirty="0"/>
              <a:t>  	</a:t>
            </a:r>
            <a:r>
              <a:rPr lang="en-US" altLang="zh-CN" sz="1600" dirty="0">
                <a:solidFill>
                  <a:srgbClr val="C00000"/>
                </a:solidFill>
              </a:rPr>
              <a:t>case ‘A’:</a:t>
            </a:r>
          </a:p>
          <a:p>
            <a:pPr marL="28575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dirty="0">
                <a:solidFill>
                  <a:srgbClr val="C00000"/>
                </a:solidFill>
              </a:rPr>
              <a:t>        case ‘a’:</a:t>
            </a:r>
          </a:p>
          <a:p>
            <a:pPr marL="28575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dirty="0"/>
              <a:t>  		</a:t>
            </a:r>
            <a:r>
              <a:rPr lang="en-US" altLang="zh-CN" sz="1600" dirty="0" err="1"/>
              <a:t>printf</a:t>
            </a:r>
            <a:r>
              <a:rPr lang="en-US" altLang="zh-CN" sz="1600" dirty="0"/>
              <a:t>(“Excellent\n");</a:t>
            </a:r>
          </a:p>
          <a:p>
            <a:pPr marL="28575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dirty="0"/>
              <a:t>  		</a:t>
            </a:r>
            <a:r>
              <a:rPr lang="en-US" altLang="zh-CN" sz="1600" dirty="0">
                <a:solidFill>
                  <a:srgbClr val="006600"/>
                </a:solidFill>
              </a:rPr>
              <a:t>break;</a:t>
            </a:r>
          </a:p>
          <a:p>
            <a:pPr marL="28575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dirty="0"/>
              <a:t>  	</a:t>
            </a:r>
            <a:r>
              <a:rPr lang="en-US" altLang="zh-CN" sz="1600" dirty="0">
                <a:solidFill>
                  <a:srgbClr val="C00000"/>
                </a:solidFill>
              </a:rPr>
              <a:t>case ‘B’:</a:t>
            </a:r>
          </a:p>
          <a:p>
            <a:pPr marL="28575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dirty="0">
                <a:solidFill>
                  <a:srgbClr val="C00000"/>
                </a:solidFill>
              </a:rPr>
              <a:t>        case ‘b’:</a:t>
            </a:r>
          </a:p>
          <a:p>
            <a:pPr marL="28575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dirty="0"/>
              <a:t>  		</a:t>
            </a:r>
            <a:r>
              <a:rPr lang="en-US" altLang="zh-CN" sz="1600" dirty="0" err="1"/>
              <a:t>printf</a:t>
            </a:r>
            <a:r>
              <a:rPr lang="en-US" altLang="zh-CN" sz="1600" dirty="0"/>
              <a:t>(“Good \n");</a:t>
            </a:r>
          </a:p>
          <a:p>
            <a:pPr marL="28575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dirty="0"/>
              <a:t>  		</a:t>
            </a:r>
            <a:r>
              <a:rPr lang="en-US" altLang="zh-CN" sz="1600" dirty="0">
                <a:solidFill>
                  <a:srgbClr val="006600"/>
                </a:solidFill>
              </a:rPr>
              <a:t>break;</a:t>
            </a:r>
          </a:p>
          <a:p>
            <a:pPr marL="28575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dirty="0"/>
              <a:t>	</a:t>
            </a:r>
            <a:endParaRPr lang="zh-CN" altLang="en-US" sz="1600" dirty="0">
              <a:solidFill>
                <a:srgbClr val="006600"/>
              </a:solidFill>
            </a:endParaRPr>
          </a:p>
        </p:txBody>
      </p:sp>
      <p:sp>
        <p:nvSpPr>
          <p:cNvPr id="4" name="内容占位符 2"/>
          <p:cNvSpPr txBox="1">
            <a:spLocks/>
          </p:cNvSpPr>
          <p:nvPr/>
        </p:nvSpPr>
        <p:spPr bwMode="auto">
          <a:xfrm>
            <a:off x="4746048" y="1137517"/>
            <a:ext cx="4055052" cy="5345112"/>
          </a:xfrm>
          <a:prstGeom prst="rect">
            <a:avLst/>
          </a:prstGeom>
          <a:noFill/>
          <a:ln w="9525">
            <a:solidFill>
              <a:srgbClr val="0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l" defTabSz="685800" rtl="0" fontAlgn="base">
              <a:lnSpc>
                <a:spcPct val="90000"/>
              </a:lnSpc>
              <a:spcBef>
                <a:spcPts val="135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anose="05020102010507070707" pitchFamily="18" charset="2"/>
              <a:buChar char=""/>
              <a:defRPr sz="2400" kern="1200">
                <a:solidFill>
                  <a:srgbClr val="1A93C8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1pPr>
            <a:lvl2pPr marL="628650" indent="-342900" algn="l" defTabSz="685800" rtl="0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SzPct val="80000"/>
              <a:buFont typeface="Wingdings" panose="05000000000000000000" pitchFamily="2" charset="2"/>
              <a:buChar char="ü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2pPr>
            <a:lvl3pPr marL="857250" indent="-17145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Calibri" panose="020F0502020204030204" pitchFamily="34" charset="0"/>
              <a:buChar char="•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3pPr>
            <a:lvl4pPr marL="1200150" indent="-17145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Calibri" panose="020F0502020204030204" pitchFamily="34" charset="0"/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4pPr>
            <a:lvl5pPr marL="1543050" indent="-17145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Calibri" panose="020F0502020204030204" pitchFamily="34" charset="0"/>
              <a:buChar char="•"/>
              <a:defRPr sz="1300" kern="1200">
                <a:solidFill>
                  <a:srgbClr val="7F7F7F"/>
                </a:solidFill>
                <a:latin typeface="+mn-lt"/>
                <a:ea typeface="幼圆" panose="02010509060101010101" pitchFamily="49" charset="-122"/>
                <a:cs typeface="+mn-cs"/>
                <a:sym typeface="宋体" panose="02010600030101010101" pitchFamily="2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</a:pPr>
            <a:endParaRPr lang="en-US" altLang="zh-CN" sz="1600" dirty="0"/>
          </a:p>
          <a:p>
            <a:pPr marL="285750" lvl="1" indent="0">
              <a:lnSpc>
                <a:spcPct val="100000"/>
              </a:lnSpc>
              <a:buNone/>
            </a:pPr>
            <a:r>
              <a:rPr lang="en-US" altLang="zh-CN" sz="1600" dirty="0"/>
              <a:t>  		</a:t>
            </a:r>
          </a:p>
          <a:p>
            <a:pPr marL="28575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dirty="0">
                <a:solidFill>
                  <a:srgbClr val="C00000"/>
                </a:solidFill>
              </a:rPr>
              <a:t>case ‘C’:</a:t>
            </a:r>
          </a:p>
          <a:p>
            <a:pPr marL="28575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dirty="0">
                <a:solidFill>
                  <a:srgbClr val="C00000"/>
                </a:solidFill>
              </a:rPr>
              <a:t>case ‘c’:</a:t>
            </a:r>
          </a:p>
          <a:p>
            <a:pPr marL="28575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dirty="0"/>
              <a:t>	</a:t>
            </a:r>
            <a:r>
              <a:rPr lang="en-US" altLang="zh-CN" sz="1600" dirty="0" err="1"/>
              <a:t>printf</a:t>
            </a:r>
            <a:r>
              <a:rPr lang="en-US" altLang="zh-CN" sz="1600" dirty="0"/>
              <a:t>(“Medium\n");</a:t>
            </a:r>
          </a:p>
          <a:p>
            <a:pPr marL="28575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dirty="0"/>
              <a:t>  	</a:t>
            </a:r>
            <a:r>
              <a:rPr lang="en-US" altLang="zh-CN" sz="1600" dirty="0">
                <a:solidFill>
                  <a:srgbClr val="006600"/>
                </a:solidFill>
              </a:rPr>
              <a:t>break;</a:t>
            </a:r>
          </a:p>
          <a:p>
            <a:pPr marL="28575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dirty="0">
                <a:solidFill>
                  <a:srgbClr val="C00000"/>
                </a:solidFill>
              </a:rPr>
              <a:t>case ‘D’:</a:t>
            </a:r>
          </a:p>
          <a:p>
            <a:pPr marL="28575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dirty="0">
                <a:solidFill>
                  <a:srgbClr val="C00000"/>
                </a:solidFill>
              </a:rPr>
              <a:t>case ‘d’:</a:t>
            </a:r>
          </a:p>
          <a:p>
            <a:pPr marL="28575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dirty="0"/>
              <a:t>	</a:t>
            </a:r>
            <a:r>
              <a:rPr lang="en-US" altLang="zh-CN" sz="1600" dirty="0" err="1"/>
              <a:t>printf</a:t>
            </a:r>
            <a:r>
              <a:rPr lang="en-US" altLang="zh-CN" sz="1600" dirty="0"/>
              <a:t>(“Pass\n");</a:t>
            </a:r>
          </a:p>
          <a:p>
            <a:pPr marL="28575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dirty="0"/>
              <a:t>  	</a:t>
            </a:r>
            <a:r>
              <a:rPr lang="en-US" altLang="zh-CN" sz="1600" dirty="0">
                <a:solidFill>
                  <a:srgbClr val="006600"/>
                </a:solidFill>
              </a:rPr>
              <a:t>break;</a:t>
            </a:r>
          </a:p>
          <a:p>
            <a:pPr marL="28575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dirty="0">
                <a:solidFill>
                  <a:srgbClr val="C00000"/>
                </a:solidFill>
              </a:rPr>
              <a:t>case ‘F’:</a:t>
            </a:r>
          </a:p>
          <a:p>
            <a:pPr marL="28575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dirty="0">
                <a:solidFill>
                  <a:srgbClr val="C00000"/>
                </a:solidFill>
              </a:rPr>
              <a:t>case ‘f’:</a:t>
            </a:r>
          </a:p>
          <a:p>
            <a:pPr marL="28575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dirty="0"/>
              <a:t>	</a:t>
            </a:r>
            <a:r>
              <a:rPr lang="en-US" altLang="zh-CN" sz="1600" dirty="0" err="1"/>
              <a:t>printf</a:t>
            </a:r>
            <a:r>
              <a:rPr lang="en-US" altLang="zh-CN" sz="1600" dirty="0"/>
              <a:t>(“Failed \n");</a:t>
            </a:r>
          </a:p>
          <a:p>
            <a:pPr marL="28575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dirty="0"/>
              <a:t>  	</a:t>
            </a:r>
            <a:r>
              <a:rPr lang="en-US" altLang="zh-CN" sz="1600" dirty="0">
                <a:solidFill>
                  <a:srgbClr val="006600"/>
                </a:solidFill>
              </a:rPr>
              <a:t>break;</a:t>
            </a:r>
          </a:p>
          <a:p>
            <a:pPr marL="28575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dirty="0">
                <a:solidFill>
                  <a:srgbClr val="C00000"/>
                </a:solidFill>
              </a:rPr>
              <a:t>default:</a:t>
            </a:r>
          </a:p>
          <a:p>
            <a:pPr marL="28575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dirty="0"/>
              <a:t>      </a:t>
            </a:r>
            <a:r>
              <a:rPr lang="en-US" altLang="zh-CN" sz="1600" dirty="0" err="1"/>
              <a:t>printf</a:t>
            </a:r>
            <a:r>
              <a:rPr lang="en-US" altLang="zh-CN" sz="1600" dirty="0"/>
              <a:t>(“Error\n");</a:t>
            </a:r>
          </a:p>
          <a:p>
            <a:pPr marL="28575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dirty="0"/>
              <a:t>}  //switch</a:t>
            </a:r>
          </a:p>
          <a:p>
            <a:pPr marL="285750" lvl="1" indent="0">
              <a:lnSpc>
                <a:spcPct val="100000"/>
              </a:lnSpc>
              <a:buNone/>
            </a:pPr>
            <a:endParaRPr lang="en-US" altLang="zh-CN" sz="1600" dirty="0"/>
          </a:p>
          <a:p>
            <a:pPr marL="285750" lvl="1" indent="0">
              <a:lnSpc>
                <a:spcPct val="100000"/>
              </a:lnSpc>
              <a:buNone/>
            </a:pPr>
            <a:r>
              <a:rPr lang="en-US" altLang="zh-CN" sz="1600" dirty="0"/>
              <a:t>return 0</a:t>
            </a:r>
          </a:p>
          <a:p>
            <a:pPr indent="-342900">
              <a:lnSpc>
                <a:spcPct val="100000"/>
              </a:lnSpc>
              <a:buNone/>
            </a:pPr>
            <a:r>
              <a:rPr lang="en-US" altLang="zh-CN" sz="1600" dirty="0">
                <a:solidFill>
                  <a:srgbClr val="000000"/>
                </a:solidFill>
                <a:sym typeface="宋体" panose="02010600030101010101" pitchFamily="2" charset="-122"/>
              </a:rPr>
              <a:t>}  //main</a:t>
            </a:r>
            <a:endParaRPr lang="zh-CN" altLang="en-US" sz="1600" dirty="0">
              <a:solidFill>
                <a:srgbClr val="000000"/>
              </a:solidFill>
              <a:sym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59135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2" name="Text Box 4"/>
          <p:cNvSpPr txBox="1">
            <a:spLocks noChangeArrowheads="1"/>
          </p:cNvSpPr>
          <p:nvPr/>
        </p:nvSpPr>
        <p:spPr bwMode="auto">
          <a:xfrm>
            <a:off x="596106" y="337227"/>
            <a:ext cx="3590727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b="1" dirty="0">
                <a:solidFill>
                  <a:srgbClr val="7030A0"/>
                </a:solidFill>
                <a:latin typeface="+mn-lt"/>
                <a:ea typeface="+mn-ea"/>
              </a:rPr>
              <a:t>关系运算符</a:t>
            </a:r>
            <a:r>
              <a:rPr lang="zh-CN" altLang="en-US" sz="2800" b="1" dirty="0" smtClean="0">
                <a:solidFill>
                  <a:srgbClr val="1A93C8"/>
                </a:solidFill>
                <a:latin typeface="+mn-lt"/>
                <a:ea typeface="+mn-ea"/>
                <a:cs typeface="+mj-cs"/>
              </a:rPr>
              <a:t>的优先级</a:t>
            </a:r>
            <a:r>
              <a:rPr lang="zh-CN" altLang="en-US" sz="2800" b="1" dirty="0">
                <a:solidFill>
                  <a:srgbClr val="1A93C8"/>
                </a:solidFill>
                <a:latin typeface="+mn-lt"/>
                <a:ea typeface="+mn-ea"/>
                <a:cs typeface="+mj-cs"/>
              </a:rPr>
              <a:t>：</a:t>
            </a:r>
          </a:p>
        </p:txBody>
      </p:sp>
      <p:sp>
        <p:nvSpPr>
          <p:cNvPr id="22533" name="Text Box 5"/>
          <p:cNvSpPr txBox="1">
            <a:spLocks noChangeArrowheads="1"/>
          </p:cNvSpPr>
          <p:nvPr/>
        </p:nvSpPr>
        <p:spPr bwMode="auto">
          <a:xfrm>
            <a:off x="496157" y="1463675"/>
            <a:ext cx="7968221" cy="35394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000" dirty="0">
                <a:solidFill>
                  <a:srgbClr val="000000"/>
                </a:solidFill>
                <a:latin typeface="+mn-lt"/>
                <a:ea typeface="+mn-ea"/>
              </a:rPr>
              <a:t>初等运算符	   </a:t>
            </a:r>
            <a:r>
              <a:rPr lang="en-US" altLang="zh-CN" sz="2000" dirty="0">
                <a:solidFill>
                  <a:srgbClr val="000000"/>
                </a:solidFill>
                <a:latin typeface="+mn-lt"/>
                <a:ea typeface="+mn-ea"/>
              </a:rPr>
              <a:t>[  ]</a:t>
            </a:r>
            <a:r>
              <a:rPr lang="zh-CN" altLang="en-US" sz="2000" dirty="0">
                <a:solidFill>
                  <a:srgbClr val="000000"/>
                </a:solidFill>
                <a:latin typeface="+mn-lt"/>
                <a:ea typeface="+mn-ea"/>
              </a:rPr>
              <a:t> 、</a:t>
            </a:r>
            <a:r>
              <a:rPr lang="en-US" altLang="zh-CN" sz="2000" dirty="0">
                <a:solidFill>
                  <a:srgbClr val="FF0000"/>
                </a:solidFill>
                <a:latin typeface="+mn-lt"/>
                <a:ea typeface="+mn-ea"/>
              </a:rPr>
              <a:t>(  )</a:t>
            </a:r>
            <a:r>
              <a:rPr lang="zh-CN" altLang="en-US" sz="2000" dirty="0">
                <a:solidFill>
                  <a:srgbClr val="000000"/>
                </a:solidFill>
                <a:latin typeface="+mn-lt"/>
                <a:ea typeface="+mn-ea"/>
              </a:rPr>
              <a:t>、</a:t>
            </a:r>
            <a:r>
              <a:rPr lang="en-US" altLang="zh-CN" sz="2000" dirty="0">
                <a:solidFill>
                  <a:srgbClr val="000000"/>
                </a:solidFill>
                <a:latin typeface="+mn-lt"/>
                <a:ea typeface="+mn-ea"/>
              </a:rPr>
              <a:t>• </a:t>
            </a:r>
            <a:r>
              <a:rPr lang="zh-CN" altLang="en-US" sz="2000" dirty="0">
                <a:solidFill>
                  <a:srgbClr val="000000"/>
                </a:solidFill>
                <a:latin typeface="+mn-lt"/>
                <a:ea typeface="+mn-ea"/>
                <a:sym typeface="Symbol" pitchFamily="18" charset="2"/>
              </a:rPr>
              <a:t>、</a:t>
            </a:r>
            <a:r>
              <a:rPr lang="en-US" altLang="zh-CN" sz="2000" b="1" dirty="0">
                <a:latin typeface="+mn-lt"/>
                <a:ea typeface="+mn-ea"/>
                <a:sym typeface="Symbol" pitchFamily="18" charset="2"/>
              </a:rPr>
              <a:t>-&gt;</a:t>
            </a:r>
            <a:endParaRPr lang="en-US" altLang="zh-CN" sz="2000" dirty="0">
              <a:solidFill>
                <a:srgbClr val="000000"/>
              </a:solidFill>
              <a:latin typeface="+mn-lt"/>
              <a:ea typeface="+mn-ea"/>
              <a:sym typeface="Symbol" pitchFamily="18" charset="2"/>
            </a:endParaRPr>
          </a:p>
          <a:p>
            <a:pPr>
              <a:spcBef>
                <a:spcPct val="50000"/>
              </a:spcBef>
            </a:pPr>
            <a:r>
              <a:rPr lang="zh-CN" altLang="en-US" sz="2000" dirty="0">
                <a:solidFill>
                  <a:srgbClr val="000000"/>
                </a:solidFill>
                <a:latin typeface="+mn-lt"/>
                <a:ea typeface="+mn-ea"/>
              </a:rPr>
              <a:t>单目运算符	</a:t>
            </a:r>
            <a:r>
              <a:rPr lang="zh-CN" altLang="en-US" dirty="0">
                <a:solidFill>
                  <a:srgbClr val="000000"/>
                </a:solidFill>
                <a:latin typeface="+mn-lt"/>
                <a:ea typeface="+mn-ea"/>
              </a:rPr>
              <a:t>    ！、</a:t>
            </a:r>
            <a:r>
              <a:rPr lang="en-US" altLang="zh-CN" b="1" dirty="0">
                <a:solidFill>
                  <a:srgbClr val="7030A0"/>
                </a:solidFill>
                <a:latin typeface="+mn-lt"/>
                <a:ea typeface="+mn-ea"/>
              </a:rPr>
              <a:t>+ +</a:t>
            </a:r>
            <a:r>
              <a:rPr lang="zh-CN" altLang="en-US" b="1" dirty="0">
                <a:solidFill>
                  <a:srgbClr val="7030A0"/>
                </a:solidFill>
                <a:latin typeface="+mn-lt"/>
                <a:ea typeface="+mn-ea"/>
              </a:rPr>
              <a:t>、</a:t>
            </a:r>
            <a:r>
              <a:rPr lang="en-US" altLang="zh-CN" b="1" dirty="0">
                <a:solidFill>
                  <a:srgbClr val="7030A0"/>
                </a:solidFill>
                <a:latin typeface="+mn-lt"/>
                <a:ea typeface="+mn-ea"/>
              </a:rPr>
              <a:t>– –</a:t>
            </a:r>
            <a:r>
              <a:rPr lang="zh-CN" altLang="en-US" dirty="0">
                <a:solidFill>
                  <a:srgbClr val="000000"/>
                </a:solidFill>
                <a:latin typeface="+mn-lt"/>
                <a:ea typeface="+mn-ea"/>
              </a:rPr>
              <a:t>、</a:t>
            </a:r>
            <a:r>
              <a:rPr lang="en-US" altLang="zh-CN" dirty="0">
                <a:solidFill>
                  <a:srgbClr val="C00000"/>
                </a:solidFill>
                <a:latin typeface="+mn-lt"/>
                <a:ea typeface="+mn-ea"/>
              </a:rPr>
              <a:t>+(</a:t>
            </a:r>
            <a:r>
              <a:rPr lang="zh-CN" altLang="en-US" dirty="0">
                <a:solidFill>
                  <a:srgbClr val="C00000"/>
                </a:solidFill>
                <a:latin typeface="+mn-lt"/>
                <a:ea typeface="+mn-ea"/>
              </a:rPr>
              <a:t>正</a:t>
            </a:r>
            <a:r>
              <a:rPr lang="en-US" altLang="zh-CN" dirty="0">
                <a:solidFill>
                  <a:srgbClr val="C00000"/>
                </a:solidFill>
                <a:latin typeface="+mn-lt"/>
                <a:ea typeface="+mn-ea"/>
              </a:rPr>
              <a:t>) </a:t>
            </a:r>
            <a:r>
              <a:rPr lang="zh-CN" altLang="en-US" dirty="0">
                <a:solidFill>
                  <a:srgbClr val="C00000"/>
                </a:solidFill>
                <a:latin typeface="+mn-lt"/>
                <a:ea typeface="+mn-ea"/>
              </a:rPr>
              <a:t>、 </a:t>
            </a:r>
            <a:r>
              <a:rPr lang="en-US" altLang="zh-CN" dirty="0">
                <a:solidFill>
                  <a:srgbClr val="C00000"/>
                </a:solidFill>
                <a:latin typeface="+mn-lt"/>
                <a:ea typeface="+mn-ea"/>
              </a:rPr>
              <a:t>–(</a:t>
            </a:r>
            <a:r>
              <a:rPr lang="zh-CN" altLang="en-US" dirty="0">
                <a:solidFill>
                  <a:srgbClr val="C00000"/>
                </a:solidFill>
                <a:latin typeface="+mn-lt"/>
                <a:ea typeface="+mn-ea"/>
              </a:rPr>
              <a:t>负</a:t>
            </a:r>
            <a:r>
              <a:rPr lang="en-US" altLang="zh-CN" dirty="0">
                <a:solidFill>
                  <a:srgbClr val="C00000"/>
                </a:solidFill>
                <a:latin typeface="+mn-lt"/>
                <a:ea typeface="+mn-ea"/>
              </a:rPr>
              <a:t>) </a:t>
            </a:r>
            <a:r>
              <a:rPr lang="zh-CN" altLang="en-US" dirty="0">
                <a:solidFill>
                  <a:srgbClr val="000000"/>
                </a:solidFill>
                <a:latin typeface="+mn-lt"/>
                <a:ea typeface="+mn-ea"/>
              </a:rPr>
              <a:t>、</a:t>
            </a:r>
            <a:r>
              <a:rPr lang="en-US" altLang="zh-CN" dirty="0">
                <a:solidFill>
                  <a:srgbClr val="000000"/>
                </a:solidFill>
                <a:latin typeface="+mn-lt"/>
                <a:ea typeface="+mn-ea"/>
              </a:rPr>
              <a:t>*(</a:t>
            </a:r>
            <a:r>
              <a:rPr lang="zh-CN" altLang="en-US" dirty="0">
                <a:solidFill>
                  <a:srgbClr val="000000"/>
                </a:solidFill>
                <a:latin typeface="+mn-lt"/>
                <a:ea typeface="+mn-ea"/>
              </a:rPr>
              <a:t>指针</a:t>
            </a:r>
            <a:r>
              <a:rPr lang="en-US" altLang="zh-CN" dirty="0">
                <a:solidFill>
                  <a:srgbClr val="000000"/>
                </a:solidFill>
                <a:latin typeface="+mn-lt"/>
                <a:ea typeface="+mn-ea"/>
              </a:rPr>
              <a:t>)</a:t>
            </a:r>
            <a:r>
              <a:rPr lang="zh-CN" altLang="en-US" dirty="0">
                <a:solidFill>
                  <a:srgbClr val="000000"/>
                </a:solidFill>
                <a:latin typeface="+mn-lt"/>
                <a:ea typeface="+mn-ea"/>
              </a:rPr>
              <a:t>、</a:t>
            </a:r>
            <a:r>
              <a:rPr lang="en-US" altLang="zh-CN" dirty="0">
                <a:solidFill>
                  <a:srgbClr val="000000"/>
                </a:solidFill>
                <a:latin typeface="+mn-lt"/>
                <a:ea typeface="+mn-ea"/>
              </a:rPr>
              <a:t>&amp;(</a:t>
            </a:r>
            <a:r>
              <a:rPr lang="zh-CN" altLang="en-US" dirty="0">
                <a:solidFill>
                  <a:srgbClr val="000000"/>
                </a:solidFill>
                <a:latin typeface="+mn-lt"/>
                <a:ea typeface="+mn-ea"/>
              </a:rPr>
              <a:t>地址</a:t>
            </a:r>
            <a:r>
              <a:rPr lang="en-US" altLang="zh-CN" dirty="0">
                <a:solidFill>
                  <a:srgbClr val="000000"/>
                </a:solidFill>
                <a:latin typeface="+mn-lt"/>
                <a:ea typeface="+mn-ea"/>
              </a:rPr>
              <a:t>) </a:t>
            </a:r>
            <a:r>
              <a:rPr lang="zh-CN" altLang="en-US" dirty="0">
                <a:solidFill>
                  <a:srgbClr val="000000"/>
                </a:solidFill>
                <a:latin typeface="+mn-lt"/>
                <a:ea typeface="+mn-ea"/>
              </a:rPr>
              <a:t>、</a:t>
            </a:r>
            <a:r>
              <a:rPr lang="en-US" altLang="zh-CN" dirty="0">
                <a:solidFill>
                  <a:srgbClr val="000000"/>
                </a:solidFill>
                <a:latin typeface="+mn-lt"/>
                <a:ea typeface="+mn-ea"/>
              </a:rPr>
              <a:t>(</a:t>
            </a:r>
            <a:r>
              <a:rPr lang="zh-CN" altLang="en-US" dirty="0">
                <a:solidFill>
                  <a:srgbClr val="000000"/>
                </a:solidFill>
                <a:latin typeface="+mn-lt"/>
                <a:ea typeface="+mn-ea"/>
              </a:rPr>
              <a:t>类型</a:t>
            </a:r>
            <a:r>
              <a:rPr lang="en-US" altLang="zh-CN" dirty="0">
                <a:solidFill>
                  <a:srgbClr val="000000"/>
                </a:solidFill>
                <a:latin typeface="+mn-lt"/>
                <a:ea typeface="+mn-ea"/>
              </a:rPr>
              <a:t>)</a:t>
            </a:r>
          </a:p>
          <a:p>
            <a:pPr>
              <a:spcBef>
                <a:spcPct val="50000"/>
              </a:spcBef>
            </a:pPr>
            <a:r>
              <a:rPr lang="zh-CN" altLang="en-US" sz="2000" dirty="0">
                <a:solidFill>
                  <a:srgbClr val="080808"/>
                </a:solidFill>
                <a:latin typeface="+mn-lt"/>
                <a:ea typeface="+mn-ea"/>
              </a:rPr>
              <a:t>算术运算符	    </a:t>
            </a:r>
            <a:r>
              <a:rPr lang="zh-CN" altLang="en-US" sz="2000" dirty="0">
                <a:solidFill>
                  <a:srgbClr val="080808"/>
                </a:solidFill>
                <a:latin typeface="+mn-lt"/>
                <a:ea typeface="+mn-ea"/>
                <a:sym typeface="Symbol" pitchFamily="18" charset="2"/>
              </a:rPr>
              <a:t></a:t>
            </a:r>
            <a:r>
              <a:rPr lang="zh-CN" altLang="en-US" sz="2000" dirty="0">
                <a:solidFill>
                  <a:srgbClr val="080808"/>
                </a:solidFill>
                <a:latin typeface="+mn-lt"/>
                <a:ea typeface="+mn-ea"/>
              </a:rPr>
              <a:t>、</a:t>
            </a:r>
            <a:r>
              <a:rPr lang="en-US" altLang="zh-CN" sz="2000" dirty="0">
                <a:solidFill>
                  <a:srgbClr val="080808"/>
                </a:solidFill>
                <a:latin typeface="+mn-lt"/>
                <a:ea typeface="+mn-ea"/>
              </a:rPr>
              <a:t>/ </a:t>
            </a:r>
            <a:r>
              <a:rPr lang="zh-CN" altLang="en-US" sz="2000" dirty="0">
                <a:solidFill>
                  <a:srgbClr val="080808"/>
                </a:solidFill>
                <a:latin typeface="+mn-lt"/>
                <a:ea typeface="+mn-ea"/>
              </a:rPr>
              <a:t>、</a:t>
            </a:r>
            <a:r>
              <a:rPr lang="en-US" altLang="zh-CN" sz="2000" dirty="0">
                <a:solidFill>
                  <a:srgbClr val="080808"/>
                </a:solidFill>
                <a:latin typeface="+mn-lt"/>
                <a:ea typeface="+mn-ea"/>
              </a:rPr>
              <a:t>% </a:t>
            </a:r>
            <a:r>
              <a:rPr lang="zh-CN" altLang="en-US" sz="2000" dirty="0">
                <a:solidFill>
                  <a:srgbClr val="080808"/>
                </a:solidFill>
                <a:latin typeface="+mn-lt"/>
                <a:ea typeface="+mn-ea"/>
              </a:rPr>
              <a:t>，</a:t>
            </a:r>
            <a:r>
              <a:rPr lang="en-US" altLang="zh-CN" sz="2000" dirty="0">
                <a:solidFill>
                  <a:srgbClr val="080808"/>
                </a:solidFill>
                <a:latin typeface="+mn-lt"/>
                <a:ea typeface="+mn-ea"/>
              </a:rPr>
              <a:t>+</a:t>
            </a:r>
            <a:r>
              <a:rPr lang="zh-CN" altLang="en-US" sz="2000" dirty="0">
                <a:solidFill>
                  <a:srgbClr val="080808"/>
                </a:solidFill>
                <a:latin typeface="+mn-lt"/>
                <a:ea typeface="+mn-ea"/>
              </a:rPr>
              <a:t>、 </a:t>
            </a:r>
            <a:r>
              <a:rPr lang="en-US" altLang="zh-CN" sz="2000" dirty="0">
                <a:solidFill>
                  <a:srgbClr val="080808"/>
                </a:solidFill>
                <a:latin typeface="+mn-lt"/>
                <a:ea typeface="+mn-ea"/>
              </a:rPr>
              <a:t>–</a:t>
            </a:r>
          </a:p>
          <a:p>
            <a:pPr>
              <a:spcBef>
                <a:spcPct val="50000"/>
              </a:spcBef>
            </a:pPr>
            <a:r>
              <a:rPr lang="zh-CN" altLang="en-US" sz="2000" b="1" dirty="0">
                <a:solidFill>
                  <a:srgbClr val="C00000"/>
                </a:solidFill>
                <a:latin typeface="+mn-lt"/>
                <a:ea typeface="+mn-ea"/>
              </a:rPr>
              <a:t>关系运算符</a:t>
            </a:r>
            <a:r>
              <a:rPr lang="zh-CN" altLang="en-US" sz="2000" b="1" dirty="0">
                <a:solidFill>
                  <a:srgbClr val="000000"/>
                </a:solidFill>
                <a:latin typeface="+mn-lt"/>
                <a:ea typeface="+mn-ea"/>
              </a:rPr>
              <a:t>	</a:t>
            </a:r>
            <a:r>
              <a:rPr lang="zh-CN" altLang="en-US" sz="2000" b="1" dirty="0">
                <a:solidFill>
                  <a:srgbClr val="FF0000"/>
                </a:solidFill>
                <a:latin typeface="+mn-lt"/>
                <a:ea typeface="+mn-ea"/>
              </a:rPr>
              <a:t>    </a:t>
            </a:r>
            <a:r>
              <a:rPr lang="en-US" altLang="zh-CN" sz="2000" b="1" dirty="0">
                <a:solidFill>
                  <a:srgbClr val="FF0000"/>
                </a:solidFill>
                <a:latin typeface="+mn-lt"/>
                <a:ea typeface="+mn-ea"/>
              </a:rPr>
              <a:t>&lt;</a:t>
            </a:r>
            <a:r>
              <a:rPr lang="zh-CN" altLang="en-US" sz="2000" b="1" dirty="0">
                <a:solidFill>
                  <a:srgbClr val="FF0000"/>
                </a:solidFill>
                <a:latin typeface="+mn-lt"/>
                <a:ea typeface="+mn-ea"/>
              </a:rPr>
              <a:t>、</a:t>
            </a:r>
            <a:r>
              <a:rPr lang="en-US" altLang="zh-CN" sz="2000" b="1" dirty="0">
                <a:solidFill>
                  <a:srgbClr val="FF0000"/>
                </a:solidFill>
                <a:latin typeface="+mn-lt"/>
                <a:ea typeface="+mn-ea"/>
              </a:rPr>
              <a:t>&gt;</a:t>
            </a:r>
            <a:r>
              <a:rPr lang="zh-CN" altLang="en-US" sz="2000" b="1" dirty="0">
                <a:solidFill>
                  <a:srgbClr val="FF0000"/>
                </a:solidFill>
                <a:latin typeface="+mn-lt"/>
                <a:ea typeface="+mn-ea"/>
              </a:rPr>
              <a:t>、</a:t>
            </a:r>
            <a:r>
              <a:rPr lang="en-US" altLang="zh-CN" sz="2000" b="1" dirty="0">
                <a:solidFill>
                  <a:srgbClr val="FF0000"/>
                </a:solidFill>
                <a:latin typeface="+mn-lt"/>
                <a:ea typeface="+mn-ea"/>
              </a:rPr>
              <a:t>&lt;=</a:t>
            </a:r>
            <a:r>
              <a:rPr lang="zh-CN" altLang="en-US" sz="2000" b="1" dirty="0">
                <a:solidFill>
                  <a:srgbClr val="FF0000"/>
                </a:solidFill>
                <a:latin typeface="+mn-lt"/>
                <a:ea typeface="+mn-ea"/>
              </a:rPr>
              <a:t>、</a:t>
            </a:r>
            <a:r>
              <a:rPr lang="en-US" altLang="zh-CN" sz="2000" b="1" dirty="0">
                <a:solidFill>
                  <a:srgbClr val="FF0000"/>
                </a:solidFill>
                <a:latin typeface="+mn-lt"/>
                <a:ea typeface="+mn-ea"/>
              </a:rPr>
              <a:t>&gt;= </a:t>
            </a:r>
            <a:r>
              <a:rPr lang="zh-CN" altLang="en-US" sz="2000" b="1" dirty="0">
                <a:solidFill>
                  <a:srgbClr val="FF0000"/>
                </a:solidFill>
                <a:latin typeface="+mn-lt"/>
                <a:ea typeface="+mn-ea"/>
              </a:rPr>
              <a:t>，</a:t>
            </a:r>
            <a:r>
              <a:rPr lang="en-US" altLang="zh-CN" sz="2000" b="1" dirty="0">
                <a:solidFill>
                  <a:srgbClr val="FF0000"/>
                </a:solidFill>
                <a:latin typeface="+mn-lt"/>
                <a:ea typeface="+mn-ea"/>
              </a:rPr>
              <a:t>= =</a:t>
            </a:r>
            <a:r>
              <a:rPr lang="zh-CN" altLang="en-US" sz="2000" b="1" dirty="0">
                <a:solidFill>
                  <a:srgbClr val="FF0000"/>
                </a:solidFill>
                <a:latin typeface="+mn-lt"/>
                <a:ea typeface="+mn-ea"/>
              </a:rPr>
              <a:t>、</a:t>
            </a:r>
            <a:r>
              <a:rPr lang="en-US" altLang="zh-CN" sz="2000" b="1" dirty="0">
                <a:solidFill>
                  <a:srgbClr val="FF0000"/>
                </a:solidFill>
                <a:latin typeface="+mn-lt"/>
                <a:ea typeface="+mn-ea"/>
              </a:rPr>
              <a:t>! =</a:t>
            </a:r>
          </a:p>
          <a:p>
            <a:pPr>
              <a:spcBef>
                <a:spcPct val="50000"/>
              </a:spcBef>
            </a:pPr>
            <a:r>
              <a:rPr lang="zh-CN" altLang="en-US" sz="2000" dirty="0">
                <a:solidFill>
                  <a:srgbClr val="000000"/>
                </a:solidFill>
                <a:latin typeface="+mn-lt"/>
                <a:ea typeface="+mn-ea"/>
              </a:rPr>
              <a:t>逻辑运算符	    </a:t>
            </a:r>
            <a:r>
              <a:rPr lang="en-US" altLang="zh-CN" sz="2000" dirty="0">
                <a:solidFill>
                  <a:srgbClr val="000000"/>
                </a:solidFill>
                <a:latin typeface="+mn-lt"/>
                <a:ea typeface="+mn-ea"/>
              </a:rPr>
              <a:t>&amp;&amp;</a:t>
            </a:r>
            <a:r>
              <a:rPr lang="zh-CN" altLang="en-US" sz="2000" dirty="0">
                <a:solidFill>
                  <a:srgbClr val="000000"/>
                </a:solidFill>
                <a:latin typeface="+mn-lt"/>
                <a:ea typeface="+mn-ea"/>
              </a:rPr>
              <a:t>、</a:t>
            </a:r>
            <a:r>
              <a:rPr lang="en-US" altLang="zh-CN" sz="2000" dirty="0">
                <a:solidFill>
                  <a:srgbClr val="000000"/>
                </a:solidFill>
                <a:latin typeface="+mn-lt"/>
                <a:ea typeface="+mn-ea"/>
              </a:rPr>
              <a:t>¦¦</a:t>
            </a:r>
          </a:p>
          <a:p>
            <a:pPr>
              <a:spcBef>
                <a:spcPct val="50000"/>
              </a:spcBef>
            </a:pPr>
            <a:r>
              <a:rPr lang="zh-CN" altLang="en-US" sz="2000" dirty="0">
                <a:solidFill>
                  <a:srgbClr val="000000"/>
                </a:solidFill>
                <a:latin typeface="+mn-lt"/>
                <a:ea typeface="+mn-ea"/>
              </a:rPr>
              <a:t>条件运算符	    </a:t>
            </a:r>
            <a:r>
              <a:rPr lang="en-US" altLang="zh-CN" sz="2000" dirty="0">
                <a:solidFill>
                  <a:srgbClr val="000000"/>
                </a:solidFill>
                <a:latin typeface="+mn-lt"/>
                <a:ea typeface="+mn-ea"/>
              </a:rPr>
              <a:t>?  :</a:t>
            </a:r>
          </a:p>
          <a:p>
            <a:pPr>
              <a:spcBef>
                <a:spcPct val="50000"/>
              </a:spcBef>
            </a:pPr>
            <a:r>
              <a:rPr lang="zh-CN" altLang="en-US" sz="2000" dirty="0">
                <a:solidFill>
                  <a:srgbClr val="080808"/>
                </a:solidFill>
                <a:latin typeface="+mn-lt"/>
                <a:ea typeface="+mn-ea"/>
              </a:rPr>
              <a:t>赋值运算符	    </a:t>
            </a:r>
            <a:r>
              <a:rPr lang="en-US" altLang="zh-CN" sz="2000" dirty="0">
                <a:solidFill>
                  <a:srgbClr val="080808"/>
                </a:solidFill>
                <a:latin typeface="+mn-lt"/>
                <a:ea typeface="+mn-ea"/>
              </a:rPr>
              <a:t>=</a:t>
            </a:r>
            <a:r>
              <a:rPr lang="zh-CN" altLang="en-US" sz="2000" dirty="0">
                <a:solidFill>
                  <a:srgbClr val="080808"/>
                </a:solidFill>
                <a:latin typeface="+mn-lt"/>
                <a:ea typeface="+mn-ea"/>
              </a:rPr>
              <a:t>、</a:t>
            </a:r>
            <a:r>
              <a:rPr lang="zh-CN" altLang="en-US" sz="2000" dirty="0">
                <a:solidFill>
                  <a:srgbClr val="080808"/>
                </a:solidFill>
                <a:latin typeface="+mn-lt"/>
                <a:ea typeface="+mn-ea"/>
                <a:sym typeface="Symbol" pitchFamily="18" charset="2"/>
              </a:rPr>
              <a:t></a:t>
            </a:r>
            <a:r>
              <a:rPr lang="en-US" altLang="zh-CN" sz="2000" dirty="0">
                <a:solidFill>
                  <a:srgbClr val="080808"/>
                </a:solidFill>
                <a:latin typeface="+mn-lt"/>
                <a:ea typeface="+mn-ea"/>
              </a:rPr>
              <a:t>=</a:t>
            </a:r>
            <a:r>
              <a:rPr lang="zh-CN" altLang="en-US" sz="2000" dirty="0">
                <a:solidFill>
                  <a:srgbClr val="080808"/>
                </a:solidFill>
                <a:latin typeface="+mn-lt"/>
                <a:ea typeface="+mn-ea"/>
              </a:rPr>
              <a:t>、</a:t>
            </a:r>
            <a:r>
              <a:rPr lang="en-US" altLang="zh-CN" sz="2000" dirty="0">
                <a:solidFill>
                  <a:srgbClr val="080808"/>
                </a:solidFill>
                <a:latin typeface="+mn-lt"/>
                <a:ea typeface="+mn-ea"/>
              </a:rPr>
              <a:t>/=</a:t>
            </a:r>
            <a:r>
              <a:rPr lang="zh-CN" altLang="en-US" sz="2000" dirty="0">
                <a:solidFill>
                  <a:srgbClr val="080808"/>
                </a:solidFill>
                <a:latin typeface="+mn-lt"/>
                <a:ea typeface="+mn-ea"/>
              </a:rPr>
              <a:t>、</a:t>
            </a:r>
            <a:r>
              <a:rPr lang="en-US" altLang="zh-CN" sz="2000" dirty="0">
                <a:solidFill>
                  <a:srgbClr val="080808"/>
                </a:solidFill>
                <a:latin typeface="+mn-lt"/>
                <a:ea typeface="+mn-ea"/>
              </a:rPr>
              <a:t>%= </a:t>
            </a:r>
            <a:r>
              <a:rPr lang="zh-CN" altLang="en-US" sz="2000" dirty="0">
                <a:solidFill>
                  <a:srgbClr val="080808"/>
                </a:solidFill>
                <a:latin typeface="+mn-lt"/>
                <a:ea typeface="+mn-ea"/>
              </a:rPr>
              <a:t>、</a:t>
            </a:r>
            <a:r>
              <a:rPr lang="en-US" altLang="zh-CN" sz="2000" dirty="0">
                <a:solidFill>
                  <a:srgbClr val="080808"/>
                </a:solidFill>
                <a:latin typeface="+mn-lt"/>
                <a:ea typeface="+mn-ea"/>
              </a:rPr>
              <a:t>+=</a:t>
            </a:r>
            <a:r>
              <a:rPr lang="zh-CN" altLang="en-US" sz="2000" dirty="0">
                <a:solidFill>
                  <a:srgbClr val="080808"/>
                </a:solidFill>
                <a:latin typeface="+mn-lt"/>
                <a:ea typeface="+mn-ea"/>
              </a:rPr>
              <a:t>、 </a:t>
            </a:r>
            <a:r>
              <a:rPr lang="en-US" altLang="zh-CN" sz="2000" dirty="0">
                <a:solidFill>
                  <a:srgbClr val="080808"/>
                </a:solidFill>
                <a:latin typeface="+mn-lt"/>
                <a:ea typeface="+mn-ea"/>
              </a:rPr>
              <a:t>–=</a:t>
            </a:r>
          </a:p>
          <a:p>
            <a:pPr>
              <a:spcBef>
                <a:spcPct val="50000"/>
              </a:spcBef>
            </a:pPr>
            <a:r>
              <a:rPr lang="zh-CN" altLang="en-US" sz="2000" dirty="0">
                <a:solidFill>
                  <a:srgbClr val="000000"/>
                </a:solidFill>
                <a:latin typeface="+mn-lt"/>
                <a:ea typeface="+mn-ea"/>
              </a:rPr>
              <a:t>逗号运算符	   </a:t>
            </a:r>
            <a:r>
              <a:rPr lang="en-US" altLang="zh-CN" sz="2000" dirty="0">
                <a:solidFill>
                  <a:srgbClr val="000000"/>
                </a:solidFill>
                <a:latin typeface="+mn-lt"/>
                <a:ea typeface="+mn-ea"/>
              </a:rPr>
              <a:t>,</a:t>
            </a:r>
          </a:p>
        </p:txBody>
      </p:sp>
      <p:sp>
        <p:nvSpPr>
          <p:cNvPr id="22541" name="Line 13"/>
          <p:cNvSpPr>
            <a:spLocks noChangeShapeType="1"/>
          </p:cNvSpPr>
          <p:nvPr/>
        </p:nvSpPr>
        <p:spPr bwMode="auto">
          <a:xfrm flipV="1">
            <a:off x="2067355" y="1537816"/>
            <a:ext cx="0" cy="3377761"/>
          </a:xfrm>
          <a:prstGeom prst="line">
            <a:avLst/>
          </a:prstGeom>
          <a:noFill/>
          <a:ln w="57150">
            <a:solidFill>
              <a:srgbClr val="0303DF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endParaRPr lang="zh-CN" altLang="en-US" sz="240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96157" y="5338119"/>
            <a:ext cx="81041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0303DF"/>
                </a:solidFill>
                <a:latin typeface="+mn-ea"/>
                <a:ea typeface="+mn-ea"/>
              </a:rPr>
              <a:t>小括号</a:t>
            </a:r>
            <a:r>
              <a:rPr lang="en-US" altLang="zh-CN" sz="2000" b="1" dirty="0">
                <a:solidFill>
                  <a:srgbClr val="0303DF"/>
                </a:solidFill>
                <a:latin typeface="+mn-ea"/>
                <a:ea typeface="+mn-ea"/>
              </a:rPr>
              <a:t>()</a:t>
            </a:r>
            <a:r>
              <a:rPr lang="zh-CN" altLang="en-US" sz="2000" b="1" dirty="0">
                <a:solidFill>
                  <a:srgbClr val="0303DF"/>
                </a:solidFill>
                <a:latin typeface="+mn-ea"/>
                <a:ea typeface="+mn-ea"/>
              </a:rPr>
              <a:t>的优先级很高，编程时最好利用</a:t>
            </a:r>
            <a:r>
              <a:rPr lang="en-US" altLang="zh-CN" sz="2000" b="1" dirty="0">
                <a:solidFill>
                  <a:srgbClr val="0303DF"/>
                </a:solidFill>
                <a:latin typeface="+mn-ea"/>
                <a:ea typeface="+mn-ea"/>
              </a:rPr>
              <a:t>()</a:t>
            </a:r>
            <a:r>
              <a:rPr lang="zh-CN" altLang="en-US" sz="2000" b="1" dirty="0">
                <a:solidFill>
                  <a:srgbClr val="0303DF"/>
                </a:solidFill>
                <a:latin typeface="+mn-ea"/>
                <a:ea typeface="+mn-ea"/>
              </a:rPr>
              <a:t>定义清晰的执行顺序，并提高程序的可读性；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862051" y="1105592"/>
            <a:ext cx="581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7030A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高</a:t>
            </a:r>
            <a:endParaRPr lang="zh-CN" altLang="en-US" dirty="0">
              <a:solidFill>
                <a:srgbClr val="7030A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38710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400" dirty="0" smtClean="0">
                <a:solidFill>
                  <a:srgbClr val="7030A0"/>
                </a:solidFill>
              </a:rPr>
              <a:t>自学：</a:t>
            </a:r>
            <a:r>
              <a:rPr lang="zh-CN" altLang="en-US" sz="2400" dirty="0" smtClean="0"/>
              <a:t>在</a:t>
            </a:r>
            <a:r>
              <a:rPr lang="en-US" altLang="zh-CN" sz="2400" dirty="0"/>
              <a:t>switch</a:t>
            </a:r>
            <a:r>
              <a:rPr lang="zh-CN" altLang="en-US" sz="2400" dirty="0"/>
              <a:t>中使用枚举类型变量</a:t>
            </a:r>
            <a:r>
              <a:rPr lang="en-US" altLang="zh-CN" sz="2400" dirty="0"/>
              <a:t>:</a:t>
            </a:r>
            <a:r>
              <a:rPr lang="zh-CN" altLang="en-US" sz="2400" dirty="0" smtClean="0">
                <a:solidFill>
                  <a:srgbClr val="7030A0"/>
                </a:solidFill>
              </a:rPr>
              <a:t>参见枚举</a:t>
            </a:r>
            <a:r>
              <a:rPr lang="zh-CN" altLang="en-US" sz="2400" dirty="0">
                <a:solidFill>
                  <a:srgbClr val="7030A0"/>
                </a:solidFill>
              </a:rPr>
              <a:t>类型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70164" y="1135063"/>
            <a:ext cx="5372100" cy="5345112"/>
          </a:xfrm>
          <a:ln w="9525">
            <a:solidFill>
              <a:srgbClr val="000000"/>
            </a:solidFill>
          </a:ln>
        </p:spPr>
        <p:txBody>
          <a:bodyPr/>
          <a:lstStyle/>
          <a:p>
            <a:pPr indent="-3429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dirty="0">
                <a:solidFill>
                  <a:srgbClr val="000000"/>
                </a:solidFill>
                <a:sym typeface="宋体" panose="02010600030101010101" pitchFamily="2" charset="-122"/>
              </a:rPr>
              <a:t>#include &lt;</a:t>
            </a:r>
            <a:r>
              <a:rPr lang="en-US" altLang="zh-CN" sz="1600" dirty="0" err="1">
                <a:solidFill>
                  <a:srgbClr val="000000"/>
                </a:solidFill>
                <a:sym typeface="宋体" panose="02010600030101010101" pitchFamily="2" charset="-122"/>
              </a:rPr>
              <a:t>stdio.h</a:t>
            </a:r>
            <a:r>
              <a:rPr lang="en-US" altLang="zh-CN" sz="1600" dirty="0">
                <a:solidFill>
                  <a:srgbClr val="000000"/>
                </a:solidFill>
                <a:sym typeface="宋体" panose="02010600030101010101" pitchFamily="2" charset="-122"/>
              </a:rPr>
              <a:t>&gt;</a:t>
            </a:r>
          </a:p>
          <a:p>
            <a:pPr indent="-3429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dirty="0" err="1">
                <a:solidFill>
                  <a:srgbClr val="000000"/>
                </a:solidFill>
                <a:sym typeface="宋体" panose="02010600030101010101" pitchFamily="2" charset="-122"/>
              </a:rPr>
              <a:t>int</a:t>
            </a:r>
            <a:r>
              <a:rPr lang="en-US" altLang="zh-CN" sz="1600" dirty="0">
                <a:solidFill>
                  <a:srgbClr val="000000"/>
                </a:solidFill>
                <a:sym typeface="宋体" panose="02010600030101010101" pitchFamily="2" charset="-122"/>
              </a:rPr>
              <a:t> main(</a:t>
            </a:r>
            <a:r>
              <a:rPr lang="en-US" altLang="zh-CN" sz="1600" dirty="0" err="1">
                <a:solidFill>
                  <a:srgbClr val="000000"/>
                </a:solidFill>
                <a:sym typeface="宋体" panose="02010600030101010101" pitchFamily="2" charset="-122"/>
              </a:rPr>
              <a:t>int</a:t>
            </a:r>
            <a:r>
              <a:rPr lang="en-US" altLang="zh-CN" sz="1600" dirty="0">
                <a:solidFill>
                  <a:srgbClr val="000000"/>
                </a:solidFill>
                <a:sym typeface="宋体" panose="02010600030101010101" pitchFamily="2" charset="-122"/>
              </a:rPr>
              <a:t> </a:t>
            </a:r>
            <a:r>
              <a:rPr lang="en-US" altLang="zh-CN" sz="1600" dirty="0" err="1">
                <a:solidFill>
                  <a:srgbClr val="000000"/>
                </a:solidFill>
                <a:sym typeface="宋体" panose="02010600030101010101" pitchFamily="2" charset="-122"/>
              </a:rPr>
              <a:t>argc</a:t>
            </a:r>
            <a:r>
              <a:rPr lang="en-US" altLang="zh-CN" sz="1600" dirty="0">
                <a:solidFill>
                  <a:srgbClr val="000000"/>
                </a:solidFill>
                <a:sym typeface="宋体" panose="02010600030101010101" pitchFamily="2" charset="-122"/>
              </a:rPr>
              <a:t>, char* </a:t>
            </a:r>
            <a:r>
              <a:rPr lang="en-US" altLang="zh-CN" sz="1600" dirty="0" err="1">
                <a:solidFill>
                  <a:srgbClr val="000000"/>
                </a:solidFill>
                <a:sym typeface="宋体" panose="02010600030101010101" pitchFamily="2" charset="-122"/>
              </a:rPr>
              <a:t>argv</a:t>
            </a:r>
            <a:r>
              <a:rPr lang="en-US" altLang="zh-CN" sz="1600" dirty="0">
                <a:solidFill>
                  <a:srgbClr val="000000"/>
                </a:solidFill>
                <a:sym typeface="宋体" panose="02010600030101010101" pitchFamily="2" charset="-122"/>
              </a:rPr>
              <a:t>[])</a:t>
            </a:r>
          </a:p>
          <a:p>
            <a:pPr indent="-3429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dirty="0">
                <a:solidFill>
                  <a:srgbClr val="000000"/>
                </a:solidFill>
                <a:sym typeface="宋体" panose="02010600030101010101" pitchFamily="2" charset="-122"/>
              </a:rPr>
              <a:t>{    </a:t>
            </a:r>
          </a:p>
          <a:p>
            <a:pPr indent="-3429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dirty="0">
                <a:solidFill>
                  <a:srgbClr val="000000"/>
                </a:solidFill>
                <a:sym typeface="宋体" panose="02010600030101010101" pitchFamily="2" charset="-122"/>
              </a:rPr>
              <a:t>      </a:t>
            </a:r>
            <a:r>
              <a:rPr lang="en-US" altLang="zh-CN" sz="1600" dirty="0">
                <a:solidFill>
                  <a:srgbClr val="C00000"/>
                </a:solidFill>
              </a:rPr>
              <a:t>//</a:t>
            </a:r>
            <a:r>
              <a:rPr lang="zh-CN" altLang="en-US" sz="1600" dirty="0">
                <a:solidFill>
                  <a:srgbClr val="C00000"/>
                </a:solidFill>
              </a:rPr>
              <a:t>定义枚举类型</a:t>
            </a:r>
            <a:r>
              <a:rPr lang="en-US" altLang="zh-CN" sz="1600" dirty="0" err="1">
                <a:solidFill>
                  <a:srgbClr val="C00000"/>
                </a:solidFill>
              </a:rPr>
              <a:t>WeekDay</a:t>
            </a:r>
            <a:r>
              <a:rPr lang="zh-CN" altLang="en-US" sz="1600" dirty="0">
                <a:solidFill>
                  <a:srgbClr val="C00000"/>
                </a:solidFill>
              </a:rPr>
              <a:t>，</a:t>
            </a:r>
            <a:r>
              <a:rPr lang="zh-CN" altLang="en-US" sz="1600" dirty="0">
                <a:solidFill>
                  <a:srgbClr val="006600"/>
                </a:solidFill>
              </a:rPr>
              <a:t>默认</a:t>
            </a:r>
            <a:r>
              <a:rPr lang="zh-CN" altLang="en-US" sz="1600" dirty="0">
                <a:solidFill>
                  <a:srgbClr val="C00000"/>
                </a:solidFill>
              </a:rPr>
              <a:t>枚举元素编号从</a:t>
            </a:r>
            <a:r>
              <a:rPr lang="en-US" altLang="zh-CN" sz="1600" dirty="0">
                <a:solidFill>
                  <a:srgbClr val="C00000"/>
                </a:solidFill>
              </a:rPr>
              <a:t>0</a:t>
            </a:r>
            <a:r>
              <a:rPr lang="zh-CN" altLang="en-US" sz="1600" dirty="0">
                <a:solidFill>
                  <a:srgbClr val="C00000"/>
                </a:solidFill>
              </a:rPr>
              <a:t>开始</a:t>
            </a:r>
            <a:endParaRPr lang="en-US" altLang="zh-CN" sz="1600" dirty="0">
              <a:solidFill>
                <a:srgbClr val="C00000"/>
              </a:solidFill>
            </a:endParaRPr>
          </a:p>
          <a:p>
            <a:pPr marL="285750" lvl="1" indent="0">
              <a:lnSpc>
                <a:spcPct val="100000"/>
              </a:lnSpc>
              <a:buNone/>
            </a:pPr>
            <a:r>
              <a:rPr lang="en-US" altLang="zh-CN" sz="1600" dirty="0" err="1">
                <a:solidFill>
                  <a:srgbClr val="0000FF"/>
                </a:solidFill>
              </a:rPr>
              <a:t>enum</a:t>
            </a:r>
            <a:r>
              <a:rPr lang="en-US" altLang="zh-CN" sz="1600" dirty="0">
                <a:solidFill>
                  <a:srgbClr val="0000FF"/>
                </a:solidFill>
              </a:rPr>
              <a:t> </a:t>
            </a:r>
            <a:r>
              <a:rPr lang="en-US" altLang="zh-CN" sz="1600" dirty="0" err="1">
                <a:solidFill>
                  <a:srgbClr val="0000FF"/>
                </a:solidFill>
              </a:rPr>
              <a:t>WeekDay</a:t>
            </a:r>
            <a:r>
              <a:rPr lang="en-US" altLang="zh-CN" sz="1600" dirty="0">
                <a:solidFill>
                  <a:srgbClr val="0000FF"/>
                </a:solidFill>
              </a:rPr>
              <a:t> {</a:t>
            </a:r>
            <a:r>
              <a:rPr lang="en-US" altLang="zh-CN" sz="1600" dirty="0" err="1">
                <a:solidFill>
                  <a:srgbClr val="0000FF"/>
                </a:solidFill>
              </a:rPr>
              <a:t>sun,mon,tue,wed,thu,fri,sat</a:t>
            </a:r>
            <a:r>
              <a:rPr lang="en-US" altLang="zh-CN" sz="1600" dirty="0">
                <a:solidFill>
                  <a:srgbClr val="0000FF"/>
                </a:solidFill>
              </a:rPr>
              <a:t>};    </a:t>
            </a:r>
          </a:p>
          <a:p>
            <a:pPr marL="285750" lvl="1" indent="0">
              <a:lnSpc>
                <a:spcPct val="100000"/>
              </a:lnSpc>
              <a:buNone/>
            </a:pPr>
            <a:r>
              <a:rPr lang="en-US" altLang="zh-CN" sz="1600" dirty="0" err="1"/>
              <a:t>enum</a:t>
            </a:r>
            <a:r>
              <a:rPr lang="en-US" altLang="zh-CN" sz="1600" dirty="0"/>
              <a:t> </a:t>
            </a:r>
            <a:r>
              <a:rPr lang="en-US" altLang="zh-CN" sz="1600" dirty="0" err="1">
                <a:solidFill>
                  <a:srgbClr val="006600"/>
                </a:solidFill>
              </a:rPr>
              <a:t>WeekDay</a:t>
            </a:r>
            <a:r>
              <a:rPr lang="en-US" altLang="zh-CN" sz="1600" dirty="0">
                <a:solidFill>
                  <a:srgbClr val="006600"/>
                </a:solidFill>
              </a:rPr>
              <a:t> </a:t>
            </a:r>
            <a:r>
              <a:rPr lang="en-US" altLang="zh-CN" sz="1600" dirty="0">
                <a:solidFill>
                  <a:srgbClr val="C00000"/>
                </a:solidFill>
              </a:rPr>
              <a:t>day</a:t>
            </a:r>
            <a:r>
              <a:rPr lang="en-US" altLang="zh-CN" sz="1600" dirty="0">
                <a:solidFill>
                  <a:srgbClr val="006600"/>
                </a:solidFill>
              </a:rPr>
              <a:t>=</a:t>
            </a:r>
            <a:r>
              <a:rPr lang="en-US" altLang="zh-CN" sz="1600" dirty="0" err="1">
                <a:solidFill>
                  <a:srgbClr val="006600"/>
                </a:solidFill>
              </a:rPr>
              <a:t>tue</a:t>
            </a:r>
            <a:r>
              <a:rPr lang="en-US" altLang="zh-CN" sz="1600" dirty="0">
                <a:solidFill>
                  <a:srgbClr val="006600"/>
                </a:solidFill>
              </a:rPr>
              <a:t>;  //day</a:t>
            </a:r>
            <a:r>
              <a:rPr lang="zh-CN" altLang="en-US" sz="1600" dirty="0">
                <a:solidFill>
                  <a:srgbClr val="006600"/>
                </a:solidFill>
              </a:rPr>
              <a:t>只能取枚举的元素中的值</a:t>
            </a:r>
            <a:endParaRPr lang="en-US" altLang="zh-CN" sz="1600" dirty="0">
              <a:solidFill>
                <a:srgbClr val="006600"/>
              </a:solidFill>
            </a:endParaRPr>
          </a:p>
          <a:p>
            <a:pPr marL="285750" lvl="1" indent="0">
              <a:lnSpc>
                <a:spcPct val="100000"/>
              </a:lnSpc>
              <a:buNone/>
            </a:pPr>
            <a:r>
              <a:rPr lang="en-US" altLang="zh-CN" sz="1600" dirty="0"/>
              <a:t>  switch(</a:t>
            </a:r>
            <a:r>
              <a:rPr lang="en-US" altLang="zh-CN" sz="1600" b="1" dirty="0">
                <a:solidFill>
                  <a:srgbClr val="FF0000"/>
                </a:solidFill>
              </a:rPr>
              <a:t>day</a:t>
            </a:r>
            <a:r>
              <a:rPr lang="en-US" altLang="zh-CN" sz="1600" dirty="0"/>
              <a:t>)    //day</a:t>
            </a:r>
            <a:r>
              <a:rPr lang="zh-CN" altLang="en-US" sz="1600" dirty="0"/>
              <a:t>的值可以取：</a:t>
            </a:r>
            <a:r>
              <a:rPr lang="en-US" altLang="zh-CN" sz="1600" dirty="0"/>
              <a:t>0,1,2,3,4,5,6</a:t>
            </a:r>
          </a:p>
          <a:p>
            <a:pPr marL="285750" lvl="1" indent="0">
              <a:lnSpc>
                <a:spcPct val="100000"/>
              </a:lnSpc>
              <a:buNone/>
            </a:pPr>
            <a:r>
              <a:rPr lang="en-US" altLang="zh-CN" sz="1600" dirty="0"/>
              <a:t>  {</a:t>
            </a:r>
          </a:p>
          <a:p>
            <a:pPr marL="285750" lvl="1" indent="0">
              <a:lnSpc>
                <a:spcPct val="100000"/>
              </a:lnSpc>
              <a:buNone/>
            </a:pPr>
            <a:r>
              <a:rPr lang="en-US" altLang="zh-CN" sz="1600" dirty="0"/>
              <a:t>  	case </a:t>
            </a:r>
            <a:r>
              <a:rPr lang="en-US" altLang="zh-CN" sz="1600" dirty="0" err="1"/>
              <a:t>mon</a:t>
            </a:r>
            <a:r>
              <a:rPr lang="en-US" altLang="zh-CN" sz="1600" dirty="0"/>
              <a:t>:   </a:t>
            </a:r>
            <a:r>
              <a:rPr lang="en-US" altLang="zh-CN" sz="1600" dirty="0">
                <a:solidFill>
                  <a:srgbClr val="0000CC"/>
                </a:solidFill>
              </a:rPr>
              <a:t>//case 1</a:t>
            </a:r>
          </a:p>
          <a:p>
            <a:pPr marL="285750" lvl="1" indent="0">
              <a:lnSpc>
                <a:spcPct val="100000"/>
              </a:lnSpc>
              <a:buNone/>
            </a:pPr>
            <a:r>
              <a:rPr lang="en-US" altLang="zh-CN" sz="1600" dirty="0"/>
              <a:t>  		</a:t>
            </a:r>
            <a:r>
              <a:rPr lang="en-US" altLang="zh-CN" sz="1600" dirty="0" err="1"/>
              <a:t>printf</a:t>
            </a:r>
            <a:r>
              <a:rPr lang="en-US" altLang="zh-CN" sz="1600" dirty="0"/>
              <a:t>("Monday");</a:t>
            </a:r>
          </a:p>
          <a:p>
            <a:pPr marL="285750" lvl="1" indent="0">
              <a:lnSpc>
                <a:spcPct val="100000"/>
              </a:lnSpc>
              <a:buNone/>
            </a:pPr>
            <a:r>
              <a:rPr lang="en-US" altLang="zh-CN" sz="1600" dirty="0"/>
              <a:t>  		</a:t>
            </a:r>
            <a:r>
              <a:rPr lang="en-US" altLang="zh-CN" sz="1600" dirty="0">
                <a:solidFill>
                  <a:srgbClr val="0000CC"/>
                </a:solidFill>
              </a:rPr>
              <a:t>break;</a:t>
            </a:r>
          </a:p>
          <a:p>
            <a:pPr marL="285750" lvl="1" indent="0">
              <a:lnSpc>
                <a:spcPct val="100000"/>
              </a:lnSpc>
              <a:buNone/>
            </a:pPr>
            <a:r>
              <a:rPr lang="en-US" altLang="zh-CN" sz="1600" dirty="0"/>
              <a:t>  	case </a:t>
            </a:r>
            <a:r>
              <a:rPr lang="en-US" altLang="zh-CN" sz="1600" dirty="0" err="1"/>
              <a:t>tue</a:t>
            </a:r>
            <a:r>
              <a:rPr lang="en-US" altLang="zh-CN" sz="1600" dirty="0"/>
              <a:t>:   //case 2</a:t>
            </a:r>
          </a:p>
          <a:p>
            <a:pPr marL="285750" lvl="1" indent="0">
              <a:lnSpc>
                <a:spcPct val="100000"/>
              </a:lnSpc>
              <a:buNone/>
            </a:pPr>
            <a:r>
              <a:rPr lang="en-US" altLang="zh-CN" sz="1600" dirty="0"/>
              <a:t>  		</a:t>
            </a:r>
            <a:r>
              <a:rPr lang="en-US" altLang="zh-CN" sz="1600" dirty="0" err="1"/>
              <a:t>printf</a:t>
            </a:r>
            <a:r>
              <a:rPr lang="en-US" altLang="zh-CN" sz="1600" dirty="0"/>
              <a:t>("Tuesday");</a:t>
            </a:r>
          </a:p>
          <a:p>
            <a:pPr marL="285750" lvl="1" indent="0">
              <a:lnSpc>
                <a:spcPct val="100000"/>
              </a:lnSpc>
              <a:buNone/>
            </a:pPr>
            <a:r>
              <a:rPr lang="en-US" altLang="zh-CN" sz="1600" dirty="0"/>
              <a:t>  		</a:t>
            </a:r>
            <a:r>
              <a:rPr lang="en-US" altLang="zh-CN" sz="1600" dirty="0">
                <a:solidFill>
                  <a:srgbClr val="0000CC"/>
                </a:solidFill>
              </a:rPr>
              <a:t>break;</a:t>
            </a:r>
          </a:p>
          <a:p>
            <a:pPr marL="285750" lvl="1" indent="0">
              <a:lnSpc>
                <a:spcPct val="100000"/>
              </a:lnSpc>
              <a:buNone/>
            </a:pPr>
            <a:r>
              <a:rPr lang="en-US" altLang="zh-CN" sz="1600" dirty="0"/>
              <a:t>	case wed:   //case 3</a:t>
            </a:r>
          </a:p>
          <a:p>
            <a:pPr marL="285750" lvl="1" indent="0">
              <a:lnSpc>
                <a:spcPct val="100000"/>
              </a:lnSpc>
              <a:buNone/>
            </a:pPr>
            <a:r>
              <a:rPr lang="en-US" altLang="zh-CN" sz="1600" dirty="0"/>
              <a:t>  		</a:t>
            </a:r>
            <a:r>
              <a:rPr lang="en-US" altLang="zh-CN" sz="1600" dirty="0" err="1"/>
              <a:t>printf</a:t>
            </a:r>
            <a:r>
              <a:rPr lang="en-US" altLang="zh-CN" sz="1600" dirty="0"/>
              <a:t>("Wednesday");</a:t>
            </a:r>
          </a:p>
          <a:p>
            <a:pPr marL="285750" lvl="1" indent="0">
              <a:lnSpc>
                <a:spcPct val="100000"/>
              </a:lnSpc>
              <a:buNone/>
            </a:pPr>
            <a:r>
              <a:rPr lang="en-US" altLang="zh-CN" sz="1600" dirty="0"/>
              <a:t>  		break;</a:t>
            </a:r>
          </a:p>
          <a:p>
            <a:pPr marL="285750" lvl="1" indent="0">
              <a:lnSpc>
                <a:spcPct val="100000"/>
              </a:lnSpc>
              <a:buNone/>
            </a:pPr>
            <a:r>
              <a:rPr lang="en-US" altLang="zh-CN" sz="1600" dirty="0"/>
              <a:t>        case </a:t>
            </a:r>
            <a:r>
              <a:rPr lang="en-US" altLang="zh-CN" sz="1600" dirty="0" err="1"/>
              <a:t>thu</a:t>
            </a:r>
            <a:r>
              <a:rPr lang="en-US" altLang="zh-CN" sz="1600" dirty="0"/>
              <a:t>:    //case 4</a:t>
            </a:r>
          </a:p>
          <a:p>
            <a:pPr marL="285750" lvl="1" indent="0">
              <a:lnSpc>
                <a:spcPct val="100000"/>
              </a:lnSpc>
              <a:buNone/>
            </a:pPr>
            <a:r>
              <a:rPr lang="en-US" altLang="zh-CN" sz="1600" dirty="0"/>
              <a:t>  		</a:t>
            </a:r>
            <a:r>
              <a:rPr lang="en-US" altLang="zh-CN" sz="1600" dirty="0" err="1"/>
              <a:t>printf</a:t>
            </a:r>
            <a:r>
              <a:rPr lang="en-US" altLang="zh-CN" sz="1600" dirty="0"/>
              <a:t>("Thursday");</a:t>
            </a:r>
          </a:p>
          <a:p>
            <a:pPr marL="285750" lvl="1" indent="0">
              <a:lnSpc>
                <a:spcPct val="100000"/>
              </a:lnSpc>
              <a:buNone/>
            </a:pPr>
            <a:r>
              <a:rPr lang="en-US" altLang="zh-CN" sz="1600" dirty="0"/>
              <a:t>  		break;	 </a:t>
            </a:r>
            <a:endParaRPr lang="zh-CN" altLang="en-US" sz="1600" dirty="0"/>
          </a:p>
        </p:txBody>
      </p:sp>
      <p:sp>
        <p:nvSpPr>
          <p:cNvPr id="4" name="内容占位符 2"/>
          <p:cNvSpPr txBox="1">
            <a:spLocks/>
          </p:cNvSpPr>
          <p:nvPr/>
        </p:nvSpPr>
        <p:spPr bwMode="auto">
          <a:xfrm>
            <a:off x="5746172" y="1137517"/>
            <a:ext cx="3054927" cy="5345112"/>
          </a:xfrm>
          <a:prstGeom prst="rect">
            <a:avLst/>
          </a:prstGeom>
          <a:noFill/>
          <a:ln w="9525">
            <a:solidFill>
              <a:srgbClr val="0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l" defTabSz="685800" rtl="0" fontAlgn="base">
              <a:lnSpc>
                <a:spcPct val="90000"/>
              </a:lnSpc>
              <a:spcBef>
                <a:spcPts val="135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anose="05020102010507070707" pitchFamily="18" charset="2"/>
              <a:buChar char=""/>
              <a:defRPr sz="2400" kern="1200">
                <a:solidFill>
                  <a:srgbClr val="1A93C8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1pPr>
            <a:lvl2pPr marL="628650" indent="-342900" algn="l" defTabSz="685800" rtl="0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SzPct val="80000"/>
              <a:buFont typeface="Wingdings" panose="05000000000000000000" pitchFamily="2" charset="2"/>
              <a:buChar char="ü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2pPr>
            <a:lvl3pPr marL="857250" indent="-17145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Calibri" panose="020F0502020204030204" pitchFamily="34" charset="0"/>
              <a:buChar char="•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3pPr>
            <a:lvl4pPr marL="1200150" indent="-17145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Calibri" panose="020F0502020204030204" pitchFamily="34" charset="0"/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4pPr>
            <a:lvl5pPr marL="1543050" indent="-17145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Calibri" panose="020F0502020204030204" pitchFamily="34" charset="0"/>
              <a:buChar char="•"/>
              <a:defRPr sz="1300" kern="1200">
                <a:solidFill>
                  <a:srgbClr val="7F7F7F"/>
                </a:solidFill>
                <a:latin typeface="+mn-lt"/>
                <a:ea typeface="幼圆" panose="02010509060101010101" pitchFamily="49" charset="-122"/>
                <a:cs typeface="+mn-cs"/>
                <a:sym typeface="宋体" panose="02010600030101010101" pitchFamily="2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</a:pPr>
            <a:endParaRPr lang="en-US" altLang="zh-CN" sz="1600" dirty="0"/>
          </a:p>
          <a:p>
            <a:pPr marL="285750" lvl="1" indent="0">
              <a:lnSpc>
                <a:spcPct val="100000"/>
              </a:lnSpc>
              <a:buNone/>
            </a:pPr>
            <a:r>
              <a:rPr lang="en-US" altLang="zh-CN" sz="1600" dirty="0"/>
              <a:t>  		</a:t>
            </a:r>
          </a:p>
          <a:p>
            <a:pPr marL="285750" lvl="1" indent="0">
              <a:lnSpc>
                <a:spcPct val="100000"/>
              </a:lnSpc>
              <a:buNone/>
            </a:pPr>
            <a:r>
              <a:rPr lang="en-US" altLang="zh-CN" sz="1600" dirty="0"/>
              <a:t>        case </a:t>
            </a:r>
            <a:r>
              <a:rPr lang="en-US" altLang="zh-CN" sz="1600" dirty="0" err="1"/>
              <a:t>fri</a:t>
            </a:r>
            <a:r>
              <a:rPr lang="en-US" altLang="zh-CN" sz="1600" dirty="0"/>
              <a:t>:   //case 5</a:t>
            </a:r>
          </a:p>
          <a:p>
            <a:pPr marL="285750" lvl="1" indent="0">
              <a:lnSpc>
                <a:spcPct val="100000"/>
              </a:lnSpc>
              <a:buNone/>
            </a:pPr>
            <a:r>
              <a:rPr lang="en-US" altLang="zh-CN" sz="1600" dirty="0"/>
              <a:t>  		</a:t>
            </a:r>
            <a:r>
              <a:rPr lang="en-US" altLang="zh-CN" sz="1600" dirty="0" err="1"/>
              <a:t>printf</a:t>
            </a:r>
            <a:r>
              <a:rPr lang="en-US" altLang="zh-CN" sz="1600" dirty="0"/>
              <a:t>("Friday");</a:t>
            </a:r>
          </a:p>
          <a:p>
            <a:pPr marL="285750" lvl="1" indent="0">
              <a:lnSpc>
                <a:spcPct val="100000"/>
              </a:lnSpc>
              <a:buNone/>
            </a:pPr>
            <a:r>
              <a:rPr lang="en-US" altLang="zh-CN" sz="1600" dirty="0"/>
              <a:t>  		break;	  	</a:t>
            </a:r>
          </a:p>
          <a:p>
            <a:pPr marL="285750" lvl="1" indent="0">
              <a:lnSpc>
                <a:spcPct val="100000"/>
              </a:lnSpc>
              <a:buNone/>
            </a:pPr>
            <a:r>
              <a:rPr lang="en-US" altLang="zh-CN" sz="1600" dirty="0"/>
              <a:t>  	case sat:   //case 6</a:t>
            </a:r>
          </a:p>
          <a:p>
            <a:pPr marL="285750" lvl="1" indent="0">
              <a:lnSpc>
                <a:spcPct val="100000"/>
              </a:lnSpc>
              <a:buNone/>
            </a:pPr>
            <a:r>
              <a:rPr lang="en-US" altLang="zh-CN" sz="1600" dirty="0"/>
              <a:t>  		</a:t>
            </a:r>
            <a:r>
              <a:rPr lang="en-US" altLang="zh-CN" sz="1600" dirty="0" err="1"/>
              <a:t>printf</a:t>
            </a:r>
            <a:r>
              <a:rPr lang="en-US" altLang="zh-CN" sz="1600" dirty="0"/>
              <a:t>("</a:t>
            </a:r>
            <a:r>
              <a:rPr lang="en-US" altLang="zh-CN" sz="1600" dirty="0" err="1"/>
              <a:t>Satday</a:t>
            </a:r>
            <a:r>
              <a:rPr lang="en-US" altLang="zh-CN" sz="1600" dirty="0"/>
              <a:t>");</a:t>
            </a:r>
          </a:p>
          <a:p>
            <a:pPr marL="285750" lvl="1" indent="0">
              <a:lnSpc>
                <a:spcPct val="100000"/>
              </a:lnSpc>
              <a:buNone/>
            </a:pPr>
            <a:r>
              <a:rPr lang="en-US" altLang="zh-CN" sz="1600" dirty="0"/>
              <a:t>  		break;</a:t>
            </a:r>
          </a:p>
          <a:p>
            <a:pPr marL="285750" lvl="1" indent="0">
              <a:lnSpc>
                <a:spcPct val="100000"/>
              </a:lnSpc>
              <a:buNone/>
            </a:pPr>
            <a:r>
              <a:rPr lang="en-US" altLang="zh-CN" sz="1600" dirty="0"/>
              <a:t>  	case sun:    </a:t>
            </a:r>
            <a:r>
              <a:rPr lang="en-US" altLang="zh-CN" sz="1600" dirty="0">
                <a:solidFill>
                  <a:srgbClr val="0000CC"/>
                </a:solidFill>
              </a:rPr>
              <a:t>//case 0</a:t>
            </a:r>
          </a:p>
          <a:p>
            <a:pPr marL="285750" lvl="1" indent="0">
              <a:lnSpc>
                <a:spcPct val="100000"/>
              </a:lnSpc>
              <a:buNone/>
            </a:pPr>
            <a:r>
              <a:rPr lang="en-US" altLang="zh-CN" sz="1600" dirty="0"/>
              <a:t>  		</a:t>
            </a:r>
            <a:r>
              <a:rPr lang="en-US" altLang="zh-CN" sz="1600" dirty="0" err="1"/>
              <a:t>printf</a:t>
            </a:r>
            <a:r>
              <a:rPr lang="en-US" altLang="zh-CN" sz="1600" dirty="0"/>
              <a:t>("Sunday");</a:t>
            </a:r>
          </a:p>
          <a:p>
            <a:pPr marL="285750" lvl="1" indent="0">
              <a:lnSpc>
                <a:spcPct val="100000"/>
              </a:lnSpc>
              <a:buNone/>
            </a:pPr>
            <a:r>
              <a:rPr lang="en-US" altLang="zh-CN" sz="1600" dirty="0"/>
              <a:t>  		break;	  </a:t>
            </a:r>
          </a:p>
          <a:p>
            <a:pPr marL="285750" lvl="1" indent="0">
              <a:lnSpc>
                <a:spcPct val="100000"/>
              </a:lnSpc>
              <a:buNone/>
            </a:pPr>
            <a:r>
              <a:rPr lang="en-US" altLang="zh-CN" sz="1600" dirty="0"/>
              <a:t>        default:</a:t>
            </a:r>
          </a:p>
          <a:p>
            <a:pPr marL="285750" lvl="1" indent="0">
              <a:lnSpc>
                <a:spcPct val="100000"/>
              </a:lnSpc>
              <a:buNone/>
            </a:pPr>
            <a:r>
              <a:rPr lang="en-US" altLang="zh-CN" sz="1600" dirty="0"/>
              <a:t>	    </a:t>
            </a:r>
            <a:r>
              <a:rPr lang="en-US" altLang="zh-CN" sz="1600" dirty="0" err="1"/>
              <a:t>printf</a:t>
            </a:r>
            <a:r>
              <a:rPr lang="en-US" altLang="zh-CN" sz="1600" dirty="0"/>
              <a:t>("Error");</a:t>
            </a:r>
          </a:p>
          <a:p>
            <a:pPr marL="285750" lvl="1" indent="0">
              <a:lnSpc>
                <a:spcPct val="100000"/>
              </a:lnSpc>
              <a:buNone/>
            </a:pPr>
            <a:r>
              <a:rPr lang="en-US" altLang="zh-CN" sz="1600" dirty="0"/>
              <a:t>  }</a:t>
            </a:r>
          </a:p>
          <a:p>
            <a:pPr marL="285750" lvl="1" indent="0">
              <a:lnSpc>
                <a:spcPct val="100000"/>
              </a:lnSpc>
              <a:buNone/>
            </a:pPr>
            <a:r>
              <a:rPr lang="en-US" altLang="zh-CN" sz="1600" dirty="0"/>
              <a:t>  return 0;</a:t>
            </a:r>
          </a:p>
          <a:p>
            <a:pPr marL="285750" lvl="1" indent="0">
              <a:lnSpc>
                <a:spcPct val="100000"/>
              </a:lnSpc>
              <a:buNone/>
            </a:pPr>
            <a:r>
              <a:rPr lang="en-US" altLang="zh-CN" sz="1600" dirty="0"/>
              <a:t>}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4069515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7030A0"/>
                </a:solidFill>
              </a:rPr>
              <a:t>自学： </a:t>
            </a:r>
            <a:r>
              <a:rPr lang="en-US" altLang="zh-CN" dirty="0" smtClean="0"/>
              <a:t>switch</a:t>
            </a:r>
            <a:r>
              <a:rPr lang="zh-CN" altLang="en-US" dirty="0" smtClean="0"/>
              <a:t>语句中使用枚举</a:t>
            </a:r>
            <a:r>
              <a:rPr lang="zh-CN" altLang="en-US" dirty="0"/>
              <a:t>类型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5775" y="1135063"/>
            <a:ext cx="5052580" cy="5345112"/>
          </a:xfrm>
          <a:ln w="9525">
            <a:solidFill>
              <a:srgbClr val="000000"/>
            </a:solidFill>
          </a:ln>
        </p:spPr>
        <p:txBody>
          <a:bodyPr/>
          <a:lstStyle/>
          <a:p>
            <a:pPr indent="-3429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dirty="0">
                <a:solidFill>
                  <a:srgbClr val="000000"/>
                </a:solidFill>
                <a:sym typeface="宋体" panose="02010600030101010101" pitchFamily="2" charset="-122"/>
              </a:rPr>
              <a:t>#include &lt;</a:t>
            </a:r>
            <a:r>
              <a:rPr lang="en-US" altLang="zh-CN" sz="1600" dirty="0" err="1">
                <a:solidFill>
                  <a:srgbClr val="000000"/>
                </a:solidFill>
                <a:sym typeface="宋体" panose="02010600030101010101" pitchFamily="2" charset="-122"/>
              </a:rPr>
              <a:t>stdio.h</a:t>
            </a:r>
            <a:r>
              <a:rPr lang="en-US" altLang="zh-CN" sz="1600" dirty="0">
                <a:solidFill>
                  <a:srgbClr val="000000"/>
                </a:solidFill>
                <a:sym typeface="宋体" panose="02010600030101010101" pitchFamily="2" charset="-122"/>
              </a:rPr>
              <a:t>&gt;</a:t>
            </a:r>
          </a:p>
          <a:p>
            <a:pPr indent="-3429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dirty="0" err="1">
                <a:solidFill>
                  <a:srgbClr val="000000"/>
                </a:solidFill>
                <a:sym typeface="宋体" panose="02010600030101010101" pitchFamily="2" charset="-122"/>
              </a:rPr>
              <a:t>int</a:t>
            </a:r>
            <a:r>
              <a:rPr lang="en-US" altLang="zh-CN" sz="1600" dirty="0">
                <a:solidFill>
                  <a:srgbClr val="000000"/>
                </a:solidFill>
                <a:sym typeface="宋体" panose="02010600030101010101" pitchFamily="2" charset="-122"/>
              </a:rPr>
              <a:t> main(</a:t>
            </a:r>
            <a:r>
              <a:rPr lang="en-US" altLang="zh-CN" sz="1600" dirty="0" err="1">
                <a:solidFill>
                  <a:srgbClr val="000000"/>
                </a:solidFill>
                <a:sym typeface="宋体" panose="02010600030101010101" pitchFamily="2" charset="-122"/>
              </a:rPr>
              <a:t>int</a:t>
            </a:r>
            <a:r>
              <a:rPr lang="en-US" altLang="zh-CN" sz="1600" dirty="0">
                <a:solidFill>
                  <a:srgbClr val="000000"/>
                </a:solidFill>
                <a:sym typeface="宋体" panose="02010600030101010101" pitchFamily="2" charset="-122"/>
              </a:rPr>
              <a:t> </a:t>
            </a:r>
            <a:r>
              <a:rPr lang="en-US" altLang="zh-CN" sz="1600" dirty="0" err="1">
                <a:solidFill>
                  <a:srgbClr val="000000"/>
                </a:solidFill>
                <a:sym typeface="宋体" panose="02010600030101010101" pitchFamily="2" charset="-122"/>
              </a:rPr>
              <a:t>argc</a:t>
            </a:r>
            <a:r>
              <a:rPr lang="en-US" altLang="zh-CN" sz="1600" dirty="0">
                <a:solidFill>
                  <a:srgbClr val="000000"/>
                </a:solidFill>
                <a:sym typeface="宋体" panose="02010600030101010101" pitchFamily="2" charset="-122"/>
              </a:rPr>
              <a:t>, char* </a:t>
            </a:r>
            <a:r>
              <a:rPr lang="en-US" altLang="zh-CN" sz="1600" dirty="0" err="1">
                <a:solidFill>
                  <a:srgbClr val="000000"/>
                </a:solidFill>
                <a:sym typeface="宋体" panose="02010600030101010101" pitchFamily="2" charset="-122"/>
              </a:rPr>
              <a:t>argv</a:t>
            </a:r>
            <a:r>
              <a:rPr lang="en-US" altLang="zh-CN" sz="1600" dirty="0">
                <a:solidFill>
                  <a:srgbClr val="000000"/>
                </a:solidFill>
                <a:sym typeface="宋体" panose="02010600030101010101" pitchFamily="2" charset="-122"/>
              </a:rPr>
              <a:t>[])</a:t>
            </a:r>
          </a:p>
          <a:p>
            <a:pPr indent="-3429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dirty="0">
                <a:solidFill>
                  <a:srgbClr val="000000"/>
                </a:solidFill>
                <a:sym typeface="宋体" panose="02010600030101010101" pitchFamily="2" charset="-122"/>
              </a:rPr>
              <a:t>{</a:t>
            </a:r>
          </a:p>
          <a:p>
            <a:pPr marL="285750" lvl="1" indent="0">
              <a:lnSpc>
                <a:spcPct val="100000"/>
              </a:lnSpc>
              <a:buNone/>
            </a:pPr>
            <a:r>
              <a:rPr lang="en-US" altLang="zh-CN" sz="1600" dirty="0"/>
              <a:t>  </a:t>
            </a:r>
            <a:r>
              <a:rPr lang="en-US" altLang="zh-CN" sz="1600" dirty="0">
                <a:solidFill>
                  <a:srgbClr val="C00000"/>
                </a:solidFill>
              </a:rPr>
              <a:t>//</a:t>
            </a:r>
            <a:r>
              <a:rPr lang="zh-CN" altLang="en-US" sz="1600" dirty="0">
                <a:solidFill>
                  <a:srgbClr val="C00000"/>
                </a:solidFill>
              </a:rPr>
              <a:t>定义枚举类型</a:t>
            </a:r>
            <a:r>
              <a:rPr lang="en-US" altLang="zh-CN" sz="1600" dirty="0" err="1">
                <a:solidFill>
                  <a:srgbClr val="C00000"/>
                </a:solidFill>
              </a:rPr>
              <a:t>WeekDay</a:t>
            </a:r>
            <a:r>
              <a:rPr lang="zh-CN" altLang="en-US" sz="1600" dirty="0">
                <a:solidFill>
                  <a:srgbClr val="C00000"/>
                </a:solidFill>
              </a:rPr>
              <a:t>，显示指定编号从</a:t>
            </a:r>
            <a:r>
              <a:rPr lang="en-US" altLang="zh-CN" sz="1600" dirty="0">
                <a:solidFill>
                  <a:srgbClr val="C00000"/>
                </a:solidFill>
              </a:rPr>
              <a:t>0</a:t>
            </a:r>
            <a:r>
              <a:rPr lang="zh-CN" altLang="en-US" sz="1600" dirty="0">
                <a:solidFill>
                  <a:srgbClr val="C00000"/>
                </a:solidFill>
              </a:rPr>
              <a:t>开始</a:t>
            </a:r>
            <a:endParaRPr lang="en-US" altLang="zh-CN" sz="1600" dirty="0">
              <a:solidFill>
                <a:srgbClr val="C00000"/>
              </a:solidFill>
            </a:endParaRPr>
          </a:p>
          <a:p>
            <a:pPr marL="285750" lvl="1" indent="0">
              <a:lnSpc>
                <a:spcPct val="100000"/>
              </a:lnSpc>
              <a:buNone/>
            </a:pPr>
            <a:r>
              <a:rPr lang="en-US" altLang="zh-CN" sz="1600" dirty="0">
                <a:solidFill>
                  <a:srgbClr val="0000CC"/>
                </a:solidFill>
              </a:rPr>
              <a:t>  </a:t>
            </a:r>
            <a:r>
              <a:rPr lang="en-US" altLang="zh-CN" sz="1600" dirty="0" err="1">
                <a:solidFill>
                  <a:srgbClr val="0000CC"/>
                </a:solidFill>
              </a:rPr>
              <a:t>enum</a:t>
            </a:r>
            <a:r>
              <a:rPr lang="en-US" altLang="zh-CN" sz="1600" dirty="0">
                <a:solidFill>
                  <a:srgbClr val="0000CC"/>
                </a:solidFill>
              </a:rPr>
              <a:t> </a:t>
            </a:r>
            <a:r>
              <a:rPr lang="en-US" altLang="zh-CN" sz="1600" dirty="0" err="1">
                <a:solidFill>
                  <a:srgbClr val="0000CC"/>
                </a:solidFill>
              </a:rPr>
              <a:t>WeekDay</a:t>
            </a:r>
            <a:r>
              <a:rPr lang="en-US" altLang="zh-CN" sz="1600" dirty="0">
                <a:solidFill>
                  <a:srgbClr val="0000CC"/>
                </a:solidFill>
              </a:rPr>
              <a:t> {sun=0,mon,tue,wed,thu,fri,sat};    </a:t>
            </a:r>
          </a:p>
          <a:p>
            <a:pPr marL="285750" lvl="1" indent="0">
              <a:lnSpc>
                <a:spcPct val="100000"/>
              </a:lnSpc>
              <a:buNone/>
            </a:pPr>
            <a:r>
              <a:rPr lang="en-US" altLang="zh-CN" sz="1600" dirty="0"/>
              <a:t> //</a:t>
            </a:r>
            <a:r>
              <a:rPr lang="zh-CN" altLang="en-US" sz="1600" dirty="0"/>
              <a:t>声明变量</a:t>
            </a:r>
            <a:r>
              <a:rPr lang="en-US" altLang="zh-CN" sz="1600" dirty="0"/>
              <a:t>day</a:t>
            </a:r>
            <a:r>
              <a:rPr lang="zh-CN" altLang="en-US" sz="1600" dirty="0"/>
              <a:t>是一个枚举类型变量，其值只能是枚</a:t>
            </a:r>
            <a:endParaRPr lang="en-US" altLang="zh-CN" sz="1600" dirty="0"/>
          </a:p>
          <a:p>
            <a:pPr marL="285750" lvl="1" indent="0">
              <a:lnSpc>
                <a:spcPct val="100000"/>
              </a:lnSpc>
              <a:buNone/>
            </a:pPr>
            <a:r>
              <a:rPr lang="en-US" altLang="zh-CN" sz="1600" dirty="0"/>
              <a:t> //</a:t>
            </a:r>
            <a:r>
              <a:rPr lang="zh-CN" altLang="en-US" sz="1600" dirty="0"/>
              <a:t>举的几个值</a:t>
            </a:r>
            <a:endParaRPr lang="en-US" altLang="zh-CN" sz="1600" dirty="0"/>
          </a:p>
          <a:p>
            <a:pPr marL="285750" lvl="1" indent="0">
              <a:lnSpc>
                <a:spcPct val="100000"/>
              </a:lnSpc>
              <a:buNone/>
            </a:pPr>
            <a:r>
              <a:rPr lang="en-US" altLang="zh-CN" sz="1600" dirty="0"/>
              <a:t>  </a:t>
            </a:r>
            <a:r>
              <a:rPr lang="en-US" altLang="zh-CN" sz="1600" dirty="0" err="1"/>
              <a:t>WeekDay</a:t>
            </a:r>
            <a:r>
              <a:rPr lang="en-US" altLang="zh-CN" sz="1600" dirty="0"/>
              <a:t> day=</a:t>
            </a:r>
            <a:r>
              <a:rPr lang="en-US" altLang="zh-CN" sz="1600" dirty="0" err="1">
                <a:solidFill>
                  <a:srgbClr val="0000CC"/>
                </a:solidFill>
              </a:rPr>
              <a:t>tue</a:t>
            </a:r>
            <a:r>
              <a:rPr lang="en-US" altLang="zh-CN" sz="1600" dirty="0"/>
              <a:t>;  </a:t>
            </a:r>
          </a:p>
          <a:p>
            <a:pPr marL="285750" lvl="1" indent="0">
              <a:lnSpc>
                <a:spcPct val="100000"/>
              </a:lnSpc>
              <a:buNone/>
            </a:pPr>
            <a:r>
              <a:rPr lang="en-US" altLang="zh-CN" sz="1600" dirty="0"/>
              <a:t>  </a:t>
            </a:r>
            <a:r>
              <a:rPr lang="en-US" altLang="zh-CN" sz="1600" dirty="0" err="1"/>
              <a:t>int</a:t>
            </a:r>
            <a:r>
              <a:rPr lang="en-US" altLang="zh-CN" sz="1600" dirty="0"/>
              <a:t> today = wed;   //</a:t>
            </a:r>
            <a:r>
              <a:rPr lang="en-US" altLang="zh-CN" sz="1600" b="1" dirty="0">
                <a:solidFill>
                  <a:srgbClr val="006600"/>
                </a:solidFill>
              </a:rPr>
              <a:t>today=3</a:t>
            </a:r>
          </a:p>
          <a:p>
            <a:pPr marL="285750" lvl="1" indent="0">
              <a:lnSpc>
                <a:spcPct val="100000"/>
              </a:lnSpc>
              <a:buNone/>
            </a:pPr>
            <a:endParaRPr lang="en-US" altLang="zh-CN" sz="1600" dirty="0"/>
          </a:p>
          <a:p>
            <a:pPr marL="285750" lvl="1" indent="0">
              <a:lnSpc>
                <a:spcPct val="100000"/>
              </a:lnSpc>
              <a:buNone/>
            </a:pPr>
            <a:r>
              <a:rPr lang="en-US" altLang="zh-CN" sz="1600" dirty="0"/>
              <a:t>  switch(today)</a:t>
            </a:r>
          </a:p>
          <a:p>
            <a:pPr marL="285750" lvl="1" indent="0">
              <a:lnSpc>
                <a:spcPct val="100000"/>
              </a:lnSpc>
              <a:buNone/>
            </a:pPr>
            <a:r>
              <a:rPr lang="en-US" altLang="zh-CN" sz="1600" dirty="0"/>
              <a:t>  {</a:t>
            </a:r>
          </a:p>
          <a:p>
            <a:pPr marL="285750" lvl="1" indent="0">
              <a:lnSpc>
                <a:spcPct val="100000"/>
              </a:lnSpc>
              <a:buNone/>
            </a:pPr>
            <a:r>
              <a:rPr lang="en-US" altLang="zh-CN" sz="1600" dirty="0"/>
              <a:t>  	case </a:t>
            </a:r>
            <a:r>
              <a:rPr lang="en-US" altLang="zh-CN" sz="1600" dirty="0" err="1"/>
              <a:t>mon</a:t>
            </a:r>
            <a:r>
              <a:rPr lang="en-US" altLang="zh-CN" sz="1600" dirty="0"/>
              <a:t>:</a:t>
            </a:r>
          </a:p>
          <a:p>
            <a:pPr marL="285750" lvl="1" indent="0">
              <a:lnSpc>
                <a:spcPct val="100000"/>
              </a:lnSpc>
              <a:buNone/>
            </a:pPr>
            <a:r>
              <a:rPr lang="en-US" altLang="zh-CN" sz="1600" dirty="0"/>
              <a:t>  	case </a:t>
            </a:r>
            <a:r>
              <a:rPr lang="en-US" altLang="zh-CN" sz="1600" dirty="0" err="1"/>
              <a:t>tue</a:t>
            </a:r>
            <a:r>
              <a:rPr lang="en-US" altLang="zh-CN" sz="1600" dirty="0"/>
              <a:t>:</a:t>
            </a:r>
          </a:p>
          <a:p>
            <a:pPr marL="285750" lvl="1" indent="0">
              <a:lnSpc>
                <a:spcPct val="100000"/>
              </a:lnSpc>
              <a:buNone/>
            </a:pPr>
            <a:r>
              <a:rPr lang="en-US" altLang="zh-CN" sz="1600" dirty="0"/>
              <a:t>        case wed:</a:t>
            </a:r>
          </a:p>
          <a:p>
            <a:pPr marL="285750" lvl="1" indent="0">
              <a:lnSpc>
                <a:spcPct val="100000"/>
              </a:lnSpc>
              <a:buNone/>
            </a:pPr>
            <a:r>
              <a:rPr lang="en-US" altLang="zh-CN" sz="1600" dirty="0"/>
              <a:t>  	case </a:t>
            </a:r>
            <a:r>
              <a:rPr lang="en-US" altLang="zh-CN" sz="1600" dirty="0" err="1"/>
              <a:t>thu</a:t>
            </a:r>
            <a:r>
              <a:rPr lang="en-US" altLang="zh-CN" sz="1600" dirty="0"/>
              <a:t>:</a:t>
            </a:r>
          </a:p>
          <a:p>
            <a:pPr marL="285750" lvl="1" indent="0">
              <a:lnSpc>
                <a:spcPct val="100000"/>
              </a:lnSpc>
              <a:buNone/>
            </a:pPr>
            <a:r>
              <a:rPr lang="en-US" altLang="zh-CN" sz="1600" dirty="0"/>
              <a:t>  	case </a:t>
            </a:r>
            <a:r>
              <a:rPr lang="en-US" altLang="zh-CN" sz="1600" dirty="0" err="1"/>
              <a:t>fri</a:t>
            </a:r>
            <a:r>
              <a:rPr lang="en-US" altLang="zh-CN" sz="1600" dirty="0"/>
              <a:t>:</a:t>
            </a:r>
          </a:p>
          <a:p>
            <a:pPr marL="285750" lvl="1" indent="0">
              <a:lnSpc>
                <a:spcPct val="100000"/>
              </a:lnSpc>
              <a:buNone/>
            </a:pPr>
            <a:r>
              <a:rPr lang="en-US" altLang="zh-CN" sz="1600" dirty="0"/>
              <a:t>	    </a:t>
            </a:r>
            <a:r>
              <a:rPr lang="en-US" altLang="zh-CN" sz="1600" dirty="0" err="1"/>
              <a:t>printf</a:t>
            </a:r>
            <a:r>
              <a:rPr lang="en-US" altLang="zh-CN" sz="1600" dirty="0"/>
              <a:t>(“Workdays");</a:t>
            </a:r>
          </a:p>
          <a:p>
            <a:pPr marL="285750" lvl="1" indent="0">
              <a:lnSpc>
                <a:spcPct val="100000"/>
              </a:lnSpc>
              <a:buNone/>
            </a:pPr>
            <a:r>
              <a:rPr lang="en-US" altLang="zh-CN" sz="1600" dirty="0"/>
              <a:t>  	     </a:t>
            </a:r>
            <a:r>
              <a:rPr lang="en-US" altLang="zh-CN" sz="1600" dirty="0">
                <a:solidFill>
                  <a:srgbClr val="0000CC"/>
                </a:solidFill>
              </a:rPr>
              <a:t>break;</a:t>
            </a:r>
          </a:p>
        </p:txBody>
      </p:sp>
      <p:sp>
        <p:nvSpPr>
          <p:cNvPr id="4" name="内容占位符 2"/>
          <p:cNvSpPr txBox="1">
            <a:spLocks/>
          </p:cNvSpPr>
          <p:nvPr/>
        </p:nvSpPr>
        <p:spPr bwMode="auto">
          <a:xfrm>
            <a:off x="5746172" y="1137517"/>
            <a:ext cx="3054927" cy="5345112"/>
          </a:xfrm>
          <a:prstGeom prst="rect">
            <a:avLst/>
          </a:prstGeom>
          <a:noFill/>
          <a:ln w="9525">
            <a:solidFill>
              <a:srgbClr val="0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l" defTabSz="685800" rtl="0" fontAlgn="base">
              <a:lnSpc>
                <a:spcPct val="90000"/>
              </a:lnSpc>
              <a:spcBef>
                <a:spcPts val="135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anose="05020102010507070707" pitchFamily="18" charset="2"/>
              <a:buChar char=""/>
              <a:defRPr sz="2400" kern="1200">
                <a:solidFill>
                  <a:srgbClr val="1A93C8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1pPr>
            <a:lvl2pPr marL="628650" indent="-342900" algn="l" defTabSz="685800" rtl="0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SzPct val="80000"/>
              <a:buFont typeface="Wingdings" panose="05000000000000000000" pitchFamily="2" charset="2"/>
              <a:buChar char="ü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2pPr>
            <a:lvl3pPr marL="857250" indent="-17145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Calibri" panose="020F0502020204030204" pitchFamily="34" charset="0"/>
              <a:buChar char="•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3pPr>
            <a:lvl4pPr marL="1200150" indent="-17145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Calibri" panose="020F0502020204030204" pitchFamily="34" charset="0"/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4pPr>
            <a:lvl5pPr marL="1543050" indent="-17145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Calibri" panose="020F0502020204030204" pitchFamily="34" charset="0"/>
              <a:buChar char="•"/>
              <a:defRPr sz="1300" kern="1200">
                <a:solidFill>
                  <a:srgbClr val="7F7F7F"/>
                </a:solidFill>
                <a:latin typeface="+mn-lt"/>
                <a:ea typeface="幼圆" panose="02010509060101010101" pitchFamily="49" charset="-122"/>
                <a:cs typeface="+mn-cs"/>
                <a:sym typeface="宋体" panose="02010600030101010101" pitchFamily="2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1" indent="0">
              <a:lnSpc>
                <a:spcPct val="100000"/>
              </a:lnSpc>
              <a:buNone/>
            </a:pPr>
            <a:r>
              <a:rPr lang="en-US" altLang="zh-CN" sz="1600" dirty="0"/>
              <a:t>  case sat:</a:t>
            </a:r>
          </a:p>
          <a:p>
            <a:pPr marL="285750" lvl="1" indent="0">
              <a:lnSpc>
                <a:spcPct val="100000"/>
              </a:lnSpc>
              <a:buNone/>
            </a:pPr>
            <a:r>
              <a:rPr lang="en-US" altLang="zh-CN" sz="1600" dirty="0"/>
              <a:t>  case sun: </a:t>
            </a:r>
          </a:p>
          <a:p>
            <a:pPr marL="285750" lvl="1" indent="0">
              <a:lnSpc>
                <a:spcPct val="100000"/>
              </a:lnSpc>
              <a:buNone/>
            </a:pPr>
            <a:r>
              <a:rPr lang="en-US" altLang="zh-CN" sz="1600" dirty="0"/>
              <a:t>      </a:t>
            </a:r>
            <a:r>
              <a:rPr lang="en-US" altLang="zh-CN" sz="1600" dirty="0" err="1"/>
              <a:t>printf</a:t>
            </a:r>
            <a:r>
              <a:rPr lang="en-US" altLang="zh-CN" sz="1600" dirty="0"/>
              <a:t>(“Weekends");</a:t>
            </a:r>
          </a:p>
          <a:p>
            <a:pPr marL="285750" lvl="1" indent="0">
              <a:lnSpc>
                <a:spcPct val="100000"/>
              </a:lnSpc>
              <a:buNone/>
            </a:pPr>
            <a:r>
              <a:rPr lang="en-US" altLang="zh-CN" sz="1600" dirty="0"/>
              <a:t>      </a:t>
            </a:r>
            <a:r>
              <a:rPr lang="en-US" altLang="zh-CN" sz="1600" dirty="0">
                <a:solidFill>
                  <a:srgbClr val="0000CC"/>
                </a:solidFill>
              </a:rPr>
              <a:t>break;</a:t>
            </a:r>
            <a:r>
              <a:rPr lang="en-US" altLang="zh-CN" sz="1600" dirty="0"/>
              <a:t>		</a:t>
            </a:r>
          </a:p>
          <a:p>
            <a:pPr marL="285750" lvl="1" indent="0">
              <a:lnSpc>
                <a:spcPct val="100000"/>
              </a:lnSpc>
              <a:buNone/>
            </a:pPr>
            <a:r>
              <a:rPr lang="en-US" altLang="zh-CN" sz="1600" dirty="0"/>
              <a:t>  default:</a:t>
            </a:r>
          </a:p>
          <a:p>
            <a:pPr marL="285750" lvl="1" indent="0">
              <a:lnSpc>
                <a:spcPct val="100000"/>
              </a:lnSpc>
              <a:buNone/>
            </a:pPr>
            <a:r>
              <a:rPr lang="en-US" altLang="zh-CN" sz="1600" dirty="0"/>
              <a:t>       </a:t>
            </a:r>
            <a:r>
              <a:rPr lang="en-US" altLang="zh-CN" sz="1600" dirty="0" err="1"/>
              <a:t>printf</a:t>
            </a:r>
            <a:r>
              <a:rPr lang="en-US" altLang="zh-CN" sz="1600" dirty="0"/>
              <a:t>("Error");</a:t>
            </a:r>
          </a:p>
          <a:p>
            <a:pPr marL="285750" lvl="1" indent="0">
              <a:lnSpc>
                <a:spcPct val="100000"/>
              </a:lnSpc>
              <a:buNone/>
            </a:pPr>
            <a:r>
              <a:rPr lang="en-US" altLang="zh-CN" sz="1600" dirty="0"/>
              <a:t> }</a:t>
            </a:r>
          </a:p>
          <a:p>
            <a:pPr marL="285750" lvl="1" indent="0">
              <a:lnSpc>
                <a:spcPct val="100000"/>
              </a:lnSpc>
              <a:buNone/>
            </a:pPr>
            <a:r>
              <a:rPr lang="en-US" altLang="zh-CN" sz="1600" dirty="0"/>
              <a:t>  return 0;</a:t>
            </a:r>
          </a:p>
          <a:p>
            <a:pPr marL="285750" lvl="1" indent="0">
              <a:lnSpc>
                <a:spcPct val="100000"/>
              </a:lnSpc>
              <a:buNone/>
            </a:pPr>
            <a:r>
              <a:rPr lang="en-US" altLang="zh-CN" sz="1600" dirty="0"/>
              <a:t>}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4068398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switch</a:t>
            </a:r>
            <a:r>
              <a:rPr lang="zh-CN" altLang="en-US" dirty="0"/>
              <a:t>语句例</a:t>
            </a:r>
            <a:r>
              <a:rPr lang="en-US" altLang="zh-CN" dirty="0"/>
              <a:t>—</a:t>
            </a:r>
            <a:r>
              <a:rPr lang="zh-CN" altLang="en-US" dirty="0"/>
              <a:t>转换成绩等级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b="1" dirty="0"/>
              <a:t>从键盘输入成绩，输出对应的等级</a:t>
            </a:r>
            <a:endParaRPr lang="en-US" altLang="zh-CN" b="1" dirty="0"/>
          </a:p>
          <a:p>
            <a:pPr marL="685800" lvl="2" indent="0">
              <a:buNone/>
              <a:defRPr/>
            </a:pPr>
            <a:r>
              <a:rPr lang="en-US" altLang="zh-CN" sz="1800" dirty="0"/>
              <a:t> 90</a:t>
            </a:r>
            <a:r>
              <a:rPr lang="zh-CN" altLang="en-US" sz="1800" dirty="0"/>
              <a:t>～</a:t>
            </a:r>
            <a:r>
              <a:rPr lang="en-US" altLang="zh-CN" sz="1800" dirty="0"/>
              <a:t>100</a:t>
            </a:r>
            <a:r>
              <a:rPr lang="zh-CN" altLang="en-US" sz="1800" dirty="0"/>
              <a:t>分：</a:t>
            </a:r>
            <a:r>
              <a:rPr lang="en-US" altLang="zh-CN" sz="1800" dirty="0"/>
              <a:t>A</a:t>
            </a:r>
            <a:endParaRPr lang="zh-CN" altLang="en-US" sz="1800" dirty="0"/>
          </a:p>
          <a:p>
            <a:pPr marL="685800" lvl="2" indent="0">
              <a:buNone/>
              <a:defRPr/>
            </a:pPr>
            <a:r>
              <a:rPr lang="en-US" altLang="zh-CN" sz="1800" dirty="0"/>
              <a:t> 80</a:t>
            </a:r>
            <a:r>
              <a:rPr lang="zh-CN" altLang="en-US" sz="1800" dirty="0"/>
              <a:t>～</a:t>
            </a:r>
            <a:r>
              <a:rPr lang="en-US" altLang="zh-CN" sz="1800" dirty="0"/>
              <a:t>89</a:t>
            </a:r>
            <a:r>
              <a:rPr lang="zh-CN" altLang="en-US" sz="1800" dirty="0"/>
              <a:t>分  ：</a:t>
            </a:r>
            <a:r>
              <a:rPr lang="en-US" altLang="zh-CN" sz="1800" dirty="0"/>
              <a:t>B</a:t>
            </a:r>
            <a:endParaRPr lang="zh-CN" altLang="en-US" sz="1800" dirty="0"/>
          </a:p>
          <a:p>
            <a:pPr marL="685800" lvl="2" indent="0">
              <a:buNone/>
              <a:defRPr/>
            </a:pPr>
            <a:r>
              <a:rPr lang="en-US" altLang="zh-CN" sz="1800" dirty="0"/>
              <a:t> 70</a:t>
            </a:r>
            <a:r>
              <a:rPr lang="zh-CN" altLang="en-US" sz="1800" dirty="0"/>
              <a:t>～</a:t>
            </a:r>
            <a:r>
              <a:rPr lang="en-US" altLang="zh-CN" sz="1800" dirty="0"/>
              <a:t>79</a:t>
            </a:r>
            <a:r>
              <a:rPr lang="zh-CN" altLang="en-US" sz="1800" dirty="0"/>
              <a:t>分  ：</a:t>
            </a:r>
            <a:r>
              <a:rPr lang="en-US" altLang="zh-CN" sz="1800" dirty="0"/>
              <a:t>C</a:t>
            </a:r>
            <a:endParaRPr lang="zh-CN" altLang="en-US" sz="1800" dirty="0"/>
          </a:p>
          <a:p>
            <a:pPr marL="685800" lvl="2" indent="0">
              <a:buNone/>
              <a:defRPr/>
            </a:pPr>
            <a:r>
              <a:rPr lang="en-US" altLang="zh-CN" sz="1800" dirty="0"/>
              <a:t> 60</a:t>
            </a:r>
            <a:r>
              <a:rPr lang="zh-CN" altLang="en-US" sz="1800" dirty="0"/>
              <a:t>～</a:t>
            </a:r>
            <a:r>
              <a:rPr lang="en-US" altLang="zh-CN" sz="1800" dirty="0"/>
              <a:t>69</a:t>
            </a:r>
            <a:r>
              <a:rPr lang="zh-CN" altLang="en-US" sz="1800" dirty="0"/>
              <a:t>分  ：</a:t>
            </a:r>
            <a:r>
              <a:rPr lang="en-US" altLang="zh-CN" sz="1800" dirty="0"/>
              <a:t>D</a:t>
            </a:r>
            <a:endParaRPr lang="zh-CN" altLang="en-US" sz="1800" dirty="0"/>
          </a:p>
          <a:p>
            <a:pPr marL="685800" lvl="2" indent="0">
              <a:buNone/>
              <a:defRPr/>
            </a:pPr>
            <a:r>
              <a:rPr lang="en-US" altLang="zh-CN" sz="1800" dirty="0"/>
              <a:t> 0</a:t>
            </a:r>
            <a:r>
              <a:rPr lang="zh-CN" altLang="en-US" sz="1800" dirty="0"/>
              <a:t>～</a:t>
            </a:r>
            <a:r>
              <a:rPr lang="en-US" altLang="zh-CN" sz="1800" dirty="0"/>
              <a:t>59</a:t>
            </a:r>
            <a:r>
              <a:rPr lang="zh-CN" altLang="en-US" sz="1800" dirty="0"/>
              <a:t>分    ：</a:t>
            </a:r>
            <a:r>
              <a:rPr lang="en-US" altLang="zh-CN" sz="1800" dirty="0"/>
              <a:t>F</a:t>
            </a:r>
            <a:endParaRPr lang="en-US" altLang="zh-CN" sz="1800" b="1" dirty="0"/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zh-CN" b="1" dirty="0"/>
              <a:t>s</a:t>
            </a:r>
            <a:r>
              <a:rPr lang="en-US" altLang="zh-CN" b="1" dirty="0" smtClean="0"/>
              <a:t>witch</a:t>
            </a:r>
            <a:r>
              <a:rPr lang="zh-CN" altLang="en-US" b="1" dirty="0"/>
              <a:t>语句</a:t>
            </a:r>
            <a:r>
              <a:rPr lang="zh-CN" altLang="en-US" b="1" dirty="0" smtClean="0"/>
              <a:t>中的</a:t>
            </a:r>
            <a:r>
              <a:rPr lang="en-US" altLang="zh-CN" b="1" dirty="0" smtClean="0">
                <a:solidFill>
                  <a:srgbClr val="0000CC"/>
                </a:solidFill>
              </a:rPr>
              <a:t>case</a:t>
            </a:r>
            <a:r>
              <a:rPr lang="zh-CN" altLang="en-US" b="1" dirty="0" smtClean="0">
                <a:solidFill>
                  <a:srgbClr val="0000CC"/>
                </a:solidFill>
              </a:rPr>
              <a:t>语句</a:t>
            </a:r>
            <a:r>
              <a:rPr lang="zh-CN" altLang="en-US" b="1" dirty="0" smtClean="0">
                <a:solidFill>
                  <a:srgbClr val="C00000"/>
                </a:solidFill>
              </a:rPr>
              <a:t>不能</a:t>
            </a:r>
            <a:r>
              <a:rPr lang="zh-CN" altLang="en-US" b="1" dirty="0"/>
              <a:t>使用</a:t>
            </a:r>
            <a:r>
              <a:rPr lang="zh-CN" altLang="en-US" b="1" dirty="0">
                <a:solidFill>
                  <a:srgbClr val="7030A0"/>
                </a:solidFill>
              </a:rPr>
              <a:t>关系表达式</a:t>
            </a:r>
            <a:r>
              <a:rPr lang="zh-CN" altLang="en-US" b="1" dirty="0"/>
              <a:t>与</a:t>
            </a:r>
            <a:r>
              <a:rPr lang="zh-CN" altLang="en-US" b="1" dirty="0">
                <a:solidFill>
                  <a:srgbClr val="7030A0"/>
                </a:solidFill>
              </a:rPr>
              <a:t>逻辑表达式</a:t>
            </a:r>
            <a:r>
              <a:rPr lang="zh-CN" altLang="en-US" b="1" dirty="0"/>
              <a:t>，如</a:t>
            </a:r>
            <a:endParaRPr lang="en-US" altLang="zh-CN" b="1" dirty="0"/>
          </a:p>
          <a:p>
            <a:pPr lvl="1" indent="0">
              <a:buNone/>
            </a:pPr>
            <a:r>
              <a:rPr lang="en-US" altLang="zh-CN" sz="1800" dirty="0"/>
              <a:t>float mark;</a:t>
            </a:r>
          </a:p>
          <a:p>
            <a:pPr lvl="1" indent="0">
              <a:buNone/>
            </a:pPr>
            <a:r>
              <a:rPr lang="en-US" altLang="zh-CN" sz="1800" dirty="0" err="1"/>
              <a:t>scanf</a:t>
            </a:r>
            <a:r>
              <a:rPr lang="en-US" altLang="zh-CN" sz="1800" dirty="0"/>
              <a:t>(“%f”, &amp;f);</a:t>
            </a:r>
          </a:p>
          <a:p>
            <a:pPr lvl="1" indent="0">
              <a:buNone/>
            </a:pPr>
            <a:r>
              <a:rPr lang="en-US" altLang="zh-CN" sz="1800" dirty="0"/>
              <a:t>switch((int)mark) {</a:t>
            </a:r>
          </a:p>
          <a:p>
            <a:pPr lvl="1" indent="0">
              <a:buNone/>
            </a:pPr>
            <a:r>
              <a:rPr lang="en-US" altLang="zh-CN" sz="1800" dirty="0"/>
              <a:t>      case  </a:t>
            </a:r>
            <a:r>
              <a:rPr lang="en-US" altLang="zh-CN" sz="1800" dirty="0">
                <a:solidFill>
                  <a:srgbClr val="7030A0"/>
                </a:solidFill>
              </a:rPr>
              <a:t>mark&gt;=90</a:t>
            </a:r>
            <a:r>
              <a:rPr lang="zh-CN" altLang="en-US" sz="1800" dirty="0"/>
              <a:t>：</a:t>
            </a:r>
            <a:r>
              <a:rPr lang="en-US" altLang="zh-CN" sz="1800" dirty="0" err="1"/>
              <a:t>printf</a:t>
            </a:r>
            <a:r>
              <a:rPr lang="en-US" altLang="zh-CN" sz="1800" dirty="0"/>
              <a:t>(“A”); break;  //</a:t>
            </a:r>
            <a:r>
              <a:rPr lang="zh-CN" altLang="en-US" sz="1800" dirty="0">
                <a:solidFill>
                  <a:srgbClr val="C00000"/>
                </a:solidFill>
              </a:rPr>
              <a:t>不允许</a:t>
            </a:r>
            <a:endParaRPr lang="en-US" altLang="zh-CN" sz="1800" dirty="0">
              <a:solidFill>
                <a:srgbClr val="C00000"/>
              </a:solidFill>
            </a:endParaRPr>
          </a:p>
          <a:p>
            <a:pPr lvl="1" indent="0">
              <a:buNone/>
            </a:pPr>
            <a:r>
              <a:rPr lang="en-US" altLang="zh-CN" sz="1800" dirty="0"/>
              <a:t>      case  </a:t>
            </a:r>
            <a:r>
              <a:rPr lang="en-US" altLang="zh-CN" sz="1800" dirty="0">
                <a:solidFill>
                  <a:srgbClr val="7030A0"/>
                </a:solidFill>
              </a:rPr>
              <a:t>&gt;=90</a:t>
            </a:r>
            <a:r>
              <a:rPr lang="en-US" altLang="zh-CN" sz="1800" dirty="0"/>
              <a:t>:  </a:t>
            </a:r>
            <a:r>
              <a:rPr lang="en-US" altLang="zh-CN" sz="1800" dirty="0" err="1"/>
              <a:t>printf</a:t>
            </a:r>
            <a:r>
              <a:rPr lang="en-US" altLang="zh-CN" sz="1800" dirty="0"/>
              <a:t>(“A”); break;   //</a:t>
            </a:r>
            <a:r>
              <a:rPr lang="zh-CN" altLang="en-US" sz="1800" dirty="0">
                <a:solidFill>
                  <a:srgbClr val="C00000"/>
                </a:solidFill>
              </a:rPr>
              <a:t>不允许</a:t>
            </a:r>
            <a:endParaRPr lang="en-US" altLang="zh-CN" sz="1800" dirty="0">
              <a:solidFill>
                <a:srgbClr val="C00000"/>
              </a:solidFill>
            </a:endParaRPr>
          </a:p>
          <a:p>
            <a:pPr lvl="1" indent="0">
              <a:buNone/>
            </a:pPr>
            <a:r>
              <a:rPr lang="en-US" altLang="zh-CN" sz="1800" dirty="0"/>
              <a:t>}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zh-CN" b="1" dirty="0"/>
          </a:p>
          <a:p>
            <a:pPr marL="971550" lvl="1"/>
            <a:endParaRPr lang="zh-CN" altLang="en-US" b="1" dirty="0"/>
          </a:p>
          <a:p>
            <a:endParaRPr lang="zh-CN" altLang="en-US" dirty="0"/>
          </a:p>
        </p:txBody>
      </p:sp>
      <p:sp>
        <p:nvSpPr>
          <p:cNvPr id="4" name="圆角矩形标注 3"/>
          <p:cNvSpPr/>
          <p:nvPr/>
        </p:nvSpPr>
        <p:spPr bwMode="auto">
          <a:xfrm>
            <a:off x="4530725" y="1538245"/>
            <a:ext cx="1961515" cy="1313021"/>
          </a:xfrm>
          <a:prstGeom prst="wedgeRoundRectCallout">
            <a:avLst>
              <a:gd name="adj1" fmla="val -20833"/>
              <a:gd name="adj2" fmla="val 50721"/>
              <a:gd name="adj3" fmla="val 16667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285750" marR="0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</a:rPr>
              <a:t>Fact:</a:t>
            </a:r>
          </a:p>
          <a:p>
            <a:pPr marL="285750" marR="0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sz="1600" dirty="0" smtClean="0">
                <a:solidFill>
                  <a:srgbClr val="000000"/>
                </a:solidFill>
                <a:latin typeface="+mn-lt"/>
                <a:ea typeface="宋体" panose="02010600030101010101" pitchFamily="2" charset="-122"/>
              </a:rPr>
              <a:t>100/10=10</a:t>
            </a:r>
            <a:endParaRPr lang="en-US" altLang="zh-CN" sz="1600" dirty="0">
              <a:solidFill>
                <a:srgbClr val="000000"/>
              </a:solidFill>
              <a:latin typeface="+mn-lt"/>
              <a:ea typeface="宋体" panose="02010600030101010101" pitchFamily="2" charset="-122"/>
            </a:endParaRPr>
          </a:p>
          <a:p>
            <a:pPr marL="285750" marR="0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</a:rPr>
              <a:t>(90~99)/</a:t>
            </a:r>
            <a:r>
              <a:rPr lang="en-US" altLang="zh-CN" sz="1600" dirty="0" smtClean="0">
                <a:solidFill>
                  <a:srgbClr val="000000"/>
                </a:solidFill>
                <a:latin typeface="+mn-lt"/>
                <a:ea typeface="宋体" panose="02010600030101010101" pitchFamily="2" charset="-122"/>
              </a:rPr>
              <a:t>10=9</a:t>
            </a:r>
            <a:endParaRPr lang="en-US" altLang="zh-CN" sz="1600" dirty="0">
              <a:solidFill>
                <a:srgbClr val="000000"/>
              </a:solidFill>
              <a:latin typeface="+mn-lt"/>
              <a:ea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</a:rPr>
              <a:t>(80~89)/</a:t>
            </a:r>
            <a:r>
              <a:rPr lang="en-US" altLang="zh-CN" sz="1600" dirty="0" smtClean="0">
                <a:solidFill>
                  <a:srgbClr val="000000"/>
                </a:solidFill>
                <a:latin typeface="+mn-lt"/>
                <a:ea typeface="宋体" panose="02010600030101010101" pitchFamily="2" charset="-122"/>
              </a:rPr>
              <a:t>10=8</a:t>
            </a:r>
            <a:endParaRPr lang="en-US" altLang="zh-CN" sz="1600" dirty="0">
              <a:solidFill>
                <a:srgbClr val="000000"/>
              </a:solidFill>
              <a:latin typeface="+mn-lt"/>
              <a:ea typeface="宋体" panose="02010600030101010101" pitchFamily="2" charset="-122"/>
            </a:endParaRPr>
          </a:p>
          <a:p>
            <a:pPr marL="285750" marR="0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endParaRPr lang="zh-CN" altLang="en-US" sz="1600" dirty="0">
              <a:solidFill>
                <a:srgbClr val="000000"/>
              </a:solidFill>
              <a:latin typeface="+mn-lt"/>
              <a:ea typeface="宋体" panose="02010600030101010101" pitchFamily="2" charset="-122"/>
            </a:endParaRPr>
          </a:p>
        </p:txBody>
      </p:sp>
      <p:sp>
        <p:nvSpPr>
          <p:cNvPr id="5" name="圆角矩形标注 4"/>
          <p:cNvSpPr/>
          <p:nvPr/>
        </p:nvSpPr>
        <p:spPr bwMode="auto">
          <a:xfrm>
            <a:off x="6614160" y="1538244"/>
            <a:ext cx="2222269" cy="1313021"/>
          </a:xfrm>
          <a:prstGeom prst="wedgeRoundRectCallout">
            <a:avLst>
              <a:gd name="adj1" fmla="val -20833"/>
              <a:gd name="adj2" fmla="val 50721"/>
              <a:gd name="adj3" fmla="val 16667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285750" marR="0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</a:rPr>
              <a:t>(70~79)/</a:t>
            </a:r>
            <a:r>
              <a:rPr lang="en-US" altLang="zh-CN" sz="1600" dirty="0" smtClean="0">
                <a:solidFill>
                  <a:srgbClr val="000000"/>
                </a:solidFill>
                <a:latin typeface="+mn-lt"/>
                <a:ea typeface="宋体" panose="02010600030101010101" pitchFamily="2" charset="-122"/>
              </a:rPr>
              <a:t>10=7</a:t>
            </a:r>
            <a:endParaRPr lang="en-US" altLang="zh-CN" sz="1600" dirty="0">
              <a:solidFill>
                <a:srgbClr val="000000"/>
              </a:solidFill>
              <a:latin typeface="+mn-lt"/>
              <a:ea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 smtClean="0">
                <a:solidFill>
                  <a:srgbClr val="000000"/>
                </a:solidFill>
                <a:latin typeface="+mn-lt"/>
                <a:ea typeface="宋体" panose="02010600030101010101" pitchFamily="2" charset="-122"/>
              </a:rPr>
              <a:t>(60~69</a:t>
            </a:r>
            <a:r>
              <a:rPr lang="en-US" altLang="zh-CN" sz="1600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</a:rPr>
              <a:t>)/</a:t>
            </a:r>
            <a:r>
              <a:rPr lang="en-US" altLang="zh-CN" sz="1600" dirty="0" smtClean="0">
                <a:solidFill>
                  <a:srgbClr val="000000"/>
                </a:solidFill>
                <a:latin typeface="+mn-lt"/>
                <a:ea typeface="宋体" panose="02010600030101010101" pitchFamily="2" charset="-122"/>
              </a:rPr>
              <a:t>10=6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</a:rPr>
              <a:t> 0</a:t>
            </a:r>
            <a:r>
              <a:rPr lang="zh-CN" altLang="en-US" sz="1600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</a:rPr>
              <a:t>～</a:t>
            </a:r>
            <a:r>
              <a:rPr lang="en-US" altLang="zh-CN" sz="1600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</a:rPr>
              <a:t>59</a:t>
            </a:r>
            <a:r>
              <a:rPr lang="zh-CN" altLang="en-US" sz="1600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</a:rPr>
              <a:t>，</a:t>
            </a:r>
            <a:r>
              <a:rPr lang="zh-CN" altLang="en-US" sz="1600" dirty="0" smtClean="0">
                <a:solidFill>
                  <a:srgbClr val="000000"/>
                </a:solidFill>
                <a:latin typeface="+mn-lt"/>
                <a:ea typeface="宋体" panose="02010600030101010101" pitchFamily="2" charset="-122"/>
              </a:rPr>
              <a:t>属于</a:t>
            </a:r>
            <a:r>
              <a:rPr lang="en-US" altLang="zh-CN" sz="1600" dirty="0" smtClean="0">
                <a:solidFill>
                  <a:srgbClr val="000000"/>
                </a:solidFill>
                <a:latin typeface="+mn-lt"/>
                <a:ea typeface="宋体" panose="02010600030101010101" pitchFamily="2" charset="-122"/>
              </a:rPr>
              <a:t>default</a:t>
            </a:r>
            <a:endParaRPr lang="en-US" altLang="zh-CN" sz="1600" dirty="0">
              <a:solidFill>
                <a:srgbClr val="000000"/>
              </a:solidFill>
              <a:latin typeface="+mn-lt"/>
              <a:ea typeface="宋体" panose="02010600030101010101" pitchFamily="2" charset="-122"/>
            </a:endParaRPr>
          </a:p>
          <a:p>
            <a:pPr marL="285750" marR="0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endParaRPr lang="zh-CN" altLang="en-US" sz="1600" dirty="0">
              <a:solidFill>
                <a:srgbClr val="000000"/>
              </a:solidFill>
              <a:latin typeface="+mn-lt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94158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switch</a:t>
            </a:r>
            <a:r>
              <a:rPr lang="zh-CN" altLang="en-US" dirty="0"/>
              <a:t>语句例</a:t>
            </a:r>
            <a:r>
              <a:rPr lang="en-US" altLang="zh-CN" dirty="0"/>
              <a:t>—</a:t>
            </a:r>
            <a:r>
              <a:rPr lang="zh-CN" altLang="en-US" dirty="0"/>
              <a:t>转换成绩等级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1800" dirty="0">
                <a:solidFill>
                  <a:srgbClr val="000000"/>
                </a:solidFill>
              </a:rPr>
              <a:t>#include &lt;</a:t>
            </a:r>
            <a:r>
              <a:rPr lang="en-US" altLang="zh-CN" sz="1800" dirty="0" err="1">
                <a:solidFill>
                  <a:srgbClr val="000000"/>
                </a:solidFill>
              </a:rPr>
              <a:t>stdio.h</a:t>
            </a:r>
            <a:r>
              <a:rPr lang="en-US" altLang="zh-CN" sz="1800" dirty="0">
                <a:solidFill>
                  <a:srgbClr val="000000"/>
                </a:solidFill>
              </a:rPr>
              <a:t>&gt;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1800" dirty="0">
                <a:solidFill>
                  <a:srgbClr val="000000"/>
                </a:solidFill>
              </a:rPr>
              <a:t>int main()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1800" dirty="0">
                <a:solidFill>
                  <a:srgbClr val="000000"/>
                </a:solidFill>
              </a:rPr>
              <a:t>{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1800" dirty="0">
                <a:solidFill>
                  <a:srgbClr val="000000"/>
                </a:solidFill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</a:rPr>
              <a:t>        float </a:t>
            </a:r>
            <a:r>
              <a:rPr lang="en-US" altLang="zh-CN" sz="1800" dirty="0">
                <a:solidFill>
                  <a:srgbClr val="000000"/>
                </a:solidFill>
              </a:rPr>
              <a:t>grade;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1800" dirty="0">
                <a:solidFill>
                  <a:srgbClr val="000000"/>
                </a:solidFill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</a:rPr>
              <a:t>        </a:t>
            </a:r>
            <a:r>
              <a:rPr lang="en-US" altLang="zh-CN" sz="1800" dirty="0" err="1" smtClean="0">
                <a:solidFill>
                  <a:srgbClr val="006600"/>
                </a:solidFill>
              </a:rPr>
              <a:t>scanf</a:t>
            </a:r>
            <a:r>
              <a:rPr lang="en-US" altLang="zh-CN" sz="1800" dirty="0">
                <a:solidFill>
                  <a:srgbClr val="006600"/>
                </a:solidFill>
              </a:rPr>
              <a:t>(“%</a:t>
            </a:r>
            <a:r>
              <a:rPr lang="en-US" altLang="zh-CN" sz="1800" dirty="0" err="1">
                <a:solidFill>
                  <a:srgbClr val="006600"/>
                </a:solidFill>
              </a:rPr>
              <a:t>f”,&amp;grade</a:t>
            </a:r>
            <a:r>
              <a:rPr lang="en-US" altLang="zh-CN" sz="1800" dirty="0">
                <a:solidFill>
                  <a:srgbClr val="006600"/>
                </a:solidFill>
              </a:rPr>
              <a:t>);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1800" dirty="0">
                <a:solidFill>
                  <a:srgbClr val="000000"/>
                </a:solidFill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</a:rPr>
              <a:t>        switch</a:t>
            </a:r>
            <a:r>
              <a:rPr lang="en-US" altLang="zh-CN" sz="1800" dirty="0">
                <a:solidFill>
                  <a:srgbClr val="000000"/>
                </a:solidFill>
              </a:rPr>
              <a:t>( </a:t>
            </a:r>
            <a:r>
              <a:rPr lang="en-US" altLang="zh-CN" sz="1800" dirty="0">
                <a:solidFill>
                  <a:srgbClr val="0000CC"/>
                </a:solidFill>
              </a:rPr>
              <a:t>(int)(grade</a:t>
            </a:r>
            <a:r>
              <a:rPr lang="en-US" altLang="zh-CN" sz="1800" dirty="0">
                <a:solidFill>
                  <a:srgbClr val="C00000"/>
                </a:solidFill>
              </a:rPr>
              <a:t>/10) </a:t>
            </a:r>
            <a:r>
              <a:rPr lang="en-US" altLang="zh-CN" sz="1800" dirty="0">
                <a:solidFill>
                  <a:srgbClr val="000000"/>
                </a:solidFill>
              </a:rPr>
              <a:t>)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1800" dirty="0">
                <a:solidFill>
                  <a:srgbClr val="000000"/>
                </a:solidFill>
              </a:rPr>
              <a:t>         {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1800" dirty="0">
                <a:solidFill>
                  <a:srgbClr val="000000"/>
                </a:solidFill>
              </a:rPr>
              <a:t>	     </a:t>
            </a:r>
            <a:r>
              <a:rPr lang="en-US" altLang="zh-CN" sz="1800" dirty="0" smtClean="0">
                <a:solidFill>
                  <a:srgbClr val="000000"/>
                </a:solidFill>
              </a:rPr>
              <a:t>case </a:t>
            </a:r>
            <a:r>
              <a:rPr lang="en-US" altLang="zh-CN" sz="1800" dirty="0">
                <a:solidFill>
                  <a:srgbClr val="000000"/>
                </a:solidFill>
              </a:rPr>
              <a:t>10: </a:t>
            </a:r>
            <a:r>
              <a:rPr lang="en-US" altLang="zh-CN" sz="1800" dirty="0" err="1" smtClean="0">
                <a:solidFill>
                  <a:srgbClr val="7030A0"/>
                </a:solidFill>
              </a:rPr>
              <a:t>printf</a:t>
            </a:r>
            <a:r>
              <a:rPr lang="en-US" altLang="zh-CN" sz="1800" dirty="0">
                <a:solidFill>
                  <a:srgbClr val="7030A0"/>
                </a:solidFill>
              </a:rPr>
              <a:t>("A\n”);  break;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1800" dirty="0">
                <a:solidFill>
                  <a:srgbClr val="000000"/>
                </a:solidFill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</a:rPr>
              <a:t>                case 9:  </a:t>
            </a:r>
            <a:r>
              <a:rPr lang="en-US" altLang="zh-CN" sz="1800" dirty="0" err="1" smtClean="0">
                <a:solidFill>
                  <a:srgbClr val="7030A0"/>
                </a:solidFill>
              </a:rPr>
              <a:t>printf</a:t>
            </a:r>
            <a:r>
              <a:rPr lang="en-US" altLang="zh-CN" sz="1800" dirty="0">
                <a:solidFill>
                  <a:srgbClr val="7030A0"/>
                </a:solidFill>
              </a:rPr>
              <a:t>("A\n”);  break;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1800" dirty="0">
                <a:solidFill>
                  <a:srgbClr val="000000"/>
                </a:solidFill>
              </a:rPr>
              <a:t>	</a:t>
            </a:r>
            <a:r>
              <a:rPr lang="en-US" altLang="zh-CN" sz="1800" dirty="0" smtClean="0">
                <a:solidFill>
                  <a:srgbClr val="000000"/>
                </a:solidFill>
              </a:rPr>
              <a:t>     case 8:   </a:t>
            </a:r>
            <a:r>
              <a:rPr lang="en-US" altLang="zh-CN" sz="1800" dirty="0" err="1" smtClean="0">
                <a:solidFill>
                  <a:srgbClr val="000000"/>
                </a:solidFill>
              </a:rPr>
              <a:t>printf</a:t>
            </a:r>
            <a:r>
              <a:rPr lang="en-US" altLang="zh-CN" sz="1800" dirty="0">
                <a:solidFill>
                  <a:srgbClr val="000000"/>
                </a:solidFill>
              </a:rPr>
              <a:t>(“B\n”);  break;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1800" dirty="0">
                <a:solidFill>
                  <a:srgbClr val="000000"/>
                </a:solidFill>
              </a:rPr>
              <a:t>	</a:t>
            </a:r>
            <a:r>
              <a:rPr lang="en-US" altLang="zh-CN" sz="1800" dirty="0" smtClean="0">
                <a:solidFill>
                  <a:srgbClr val="000000"/>
                </a:solidFill>
              </a:rPr>
              <a:t>     case </a:t>
            </a:r>
            <a:r>
              <a:rPr lang="en-US" altLang="zh-CN" sz="1800" dirty="0">
                <a:solidFill>
                  <a:srgbClr val="000000"/>
                </a:solidFill>
              </a:rPr>
              <a:t>7:  </a:t>
            </a:r>
            <a:r>
              <a:rPr lang="en-US" altLang="zh-CN" sz="1800" dirty="0" smtClean="0">
                <a:solidFill>
                  <a:srgbClr val="000000"/>
                </a:solidFill>
              </a:rPr>
              <a:t> </a:t>
            </a:r>
            <a:r>
              <a:rPr lang="en-US" altLang="zh-CN" sz="1800" dirty="0" err="1">
                <a:solidFill>
                  <a:srgbClr val="000000"/>
                </a:solidFill>
              </a:rPr>
              <a:t>printf</a:t>
            </a:r>
            <a:r>
              <a:rPr lang="en-US" altLang="zh-CN" sz="1800" dirty="0">
                <a:solidFill>
                  <a:srgbClr val="000000"/>
                </a:solidFill>
              </a:rPr>
              <a:t>(“C\n”);  break;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1800" dirty="0">
                <a:solidFill>
                  <a:srgbClr val="000000"/>
                </a:solidFill>
              </a:rPr>
              <a:t>	</a:t>
            </a:r>
            <a:r>
              <a:rPr lang="en-US" altLang="zh-CN" sz="1800" dirty="0" smtClean="0">
                <a:solidFill>
                  <a:srgbClr val="000000"/>
                </a:solidFill>
              </a:rPr>
              <a:t>     case 6:   </a:t>
            </a:r>
            <a:r>
              <a:rPr lang="en-US" altLang="zh-CN" sz="1800" dirty="0" err="1" smtClean="0">
                <a:solidFill>
                  <a:srgbClr val="000000"/>
                </a:solidFill>
              </a:rPr>
              <a:t>printf</a:t>
            </a:r>
            <a:r>
              <a:rPr lang="en-US" altLang="zh-CN" sz="1800" dirty="0">
                <a:solidFill>
                  <a:srgbClr val="000000"/>
                </a:solidFill>
              </a:rPr>
              <a:t>(“D\n”);  break;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1800" dirty="0">
                <a:solidFill>
                  <a:srgbClr val="000000"/>
                </a:solidFill>
              </a:rPr>
              <a:t>	</a:t>
            </a:r>
            <a:r>
              <a:rPr lang="en-US" altLang="zh-CN" sz="1800" dirty="0" smtClean="0">
                <a:solidFill>
                  <a:srgbClr val="000000"/>
                </a:solidFill>
              </a:rPr>
              <a:t>     default:  </a:t>
            </a:r>
            <a:r>
              <a:rPr lang="en-US" altLang="zh-CN" sz="1800" dirty="0" err="1" smtClean="0">
                <a:solidFill>
                  <a:srgbClr val="000000"/>
                </a:solidFill>
              </a:rPr>
              <a:t>printf</a:t>
            </a:r>
            <a:r>
              <a:rPr lang="en-US" altLang="zh-CN" sz="1800" dirty="0">
                <a:solidFill>
                  <a:srgbClr val="000000"/>
                </a:solidFill>
              </a:rPr>
              <a:t>(“F\n”); 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1800" dirty="0">
                <a:solidFill>
                  <a:srgbClr val="000000"/>
                </a:solidFill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</a:rPr>
              <a:t>        }</a:t>
            </a:r>
            <a:endParaRPr lang="en-US" altLang="zh-CN" sz="1800" dirty="0">
              <a:solidFill>
                <a:srgbClr val="000000"/>
              </a:solidFill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1800" dirty="0">
                <a:solidFill>
                  <a:srgbClr val="000000"/>
                </a:solidFill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</a:rPr>
              <a:t>        return </a:t>
            </a:r>
            <a:r>
              <a:rPr lang="en-US" altLang="zh-CN" sz="1800" dirty="0">
                <a:solidFill>
                  <a:srgbClr val="000000"/>
                </a:solidFill>
              </a:rPr>
              <a:t>0;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1800" dirty="0">
                <a:solidFill>
                  <a:srgbClr val="000000"/>
                </a:solidFill>
              </a:rPr>
              <a:t>}</a:t>
            </a:r>
          </a:p>
          <a:p>
            <a:endParaRPr lang="zh-CN" altLang="en-US" sz="1800" dirty="0"/>
          </a:p>
        </p:txBody>
      </p:sp>
      <p:sp>
        <p:nvSpPr>
          <p:cNvPr id="4" name="圆角矩形标注 3"/>
          <p:cNvSpPr/>
          <p:nvPr/>
        </p:nvSpPr>
        <p:spPr bwMode="auto">
          <a:xfrm>
            <a:off x="4530725" y="2726965"/>
            <a:ext cx="2069580" cy="423559"/>
          </a:xfrm>
          <a:prstGeom prst="wedgeRoundRectCallout">
            <a:avLst>
              <a:gd name="adj1" fmla="val -61662"/>
              <a:gd name="adj2" fmla="val 44326"/>
              <a:gd name="adj3" fmla="val 16667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285750" marR="0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600" dirty="0" smtClean="0">
                <a:solidFill>
                  <a:srgbClr val="000000"/>
                </a:solidFill>
                <a:latin typeface="+mn-lt"/>
                <a:ea typeface="宋体" panose="02010600030101010101" pitchFamily="2" charset="-122"/>
              </a:rPr>
              <a:t>如何进一步简化？</a:t>
            </a:r>
            <a:endParaRPr lang="zh-CN" altLang="en-US" sz="1600" dirty="0">
              <a:solidFill>
                <a:srgbClr val="000000"/>
              </a:solidFill>
              <a:latin typeface="+mn-lt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95654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switch</a:t>
            </a:r>
            <a:r>
              <a:rPr lang="zh-CN" altLang="en-US" dirty="0"/>
              <a:t>语句例</a:t>
            </a:r>
            <a:r>
              <a:rPr lang="en-US" altLang="zh-CN" dirty="0"/>
              <a:t>—</a:t>
            </a:r>
            <a:r>
              <a:rPr lang="zh-CN" altLang="en-US" dirty="0"/>
              <a:t>转换成绩等级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1800" dirty="0">
                <a:solidFill>
                  <a:srgbClr val="000000"/>
                </a:solidFill>
              </a:rPr>
              <a:t>#include &lt;</a:t>
            </a:r>
            <a:r>
              <a:rPr lang="en-US" altLang="zh-CN" sz="1800" dirty="0" err="1">
                <a:solidFill>
                  <a:srgbClr val="000000"/>
                </a:solidFill>
              </a:rPr>
              <a:t>stdio.h</a:t>
            </a:r>
            <a:r>
              <a:rPr lang="en-US" altLang="zh-CN" sz="1800" dirty="0">
                <a:solidFill>
                  <a:srgbClr val="000000"/>
                </a:solidFill>
              </a:rPr>
              <a:t>&gt;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1800" dirty="0">
                <a:solidFill>
                  <a:srgbClr val="000000"/>
                </a:solidFill>
              </a:rPr>
              <a:t>int main()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1800" dirty="0">
                <a:solidFill>
                  <a:srgbClr val="000000"/>
                </a:solidFill>
              </a:rPr>
              <a:t>{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1800" dirty="0">
                <a:solidFill>
                  <a:srgbClr val="000000"/>
                </a:solidFill>
              </a:rPr>
              <a:t>	float grade;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1800" dirty="0">
                <a:solidFill>
                  <a:srgbClr val="000000"/>
                </a:solidFill>
              </a:rPr>
              <a:t>	</a:t>
            </a:r>
            <a:r>
              <a:rPr lang="en-US" altLang="zh-CN" sz="1800" dirty="0" err="1">
                <a:solidFill>
                  <a:srgbClr val="000000"/>
                </a:solidFill>
              </a:rPr>
              <a:t>scanf</a:t>
            </a:r>
            <a:r>
              <a:rPr lang="en-US" altLang="zh-CN" sz="1800" dirty="0">
                <a:solidFill>
                  <a:srgbClr val="000000"/>
                </a:solidFill>
              </a:rPr>
              <a:t>(“%</a:t>
            </a:r>
            <a:r>
              <a:rPr lang="en-US" altLang="zh-CN" sz="1800" dirty="0" err="1">
                <a:solidFill>
                  <a:srgbClr val="000000"/>
                </a:solidFill>
              </a:rPr>
              <a:t>f”,&amp;grade</a:t>
            </a:r>
            <a:r>
              <a:rPr lang="en-US" altLang="zh-CN" sz="1800" dirty="0">
                <a:solidFill>
                  <a:srgbClr val="000000"/>
                </a:solidFill>
              </a:rPr>
              <a:t>);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1800" dirty="0">
                <a:solidFill>
                  <a:srgbClr val="000000"/>
                </a:solidFill>
              </a:rPr>
              <a:t>	switch( </a:t>
            </a:r>
            <a:r>
              <a:rPr lang="en-US" altLang="zh-CN" sz="1800" dirty="0">
                <a:solidFill>
                  <a:srgbClr val="0000CC"/>
                </a:solidFill>
              </a:rPr>
              <a:t>(</a:t>
            </a:r>
            <a:r>
              <a:rPr lang="en-US" altLang="zh-CN" sz="1800" dirty="0">
                <a:solidFill>
                  <a:srgbClr val="7030A0"/>
                </a:solidFill>
              </a:rPr>
              <a:t>int</a:t>
            </a:r>
            <a:r>
              <a:rPr lang="en-US" altLang="zh-CN" sz="1800" dirty="0">
                <a:solidFill>
                  <a:srgbClr val="0000CC"/>
                </a:solidFill>
              </a:rPr>
              <a:t>)(grade/10) </a:t>
            </a:r>
            <a:r>
              <a:rPr lang="en-US" altLang="zh-CN" sz="1800" dirty="0">
                <a:solidFill>
                  <a:srgbClr val="000000"/>
                </a:solidFill>
              </a:rPr>
              <a:t>)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1800" dirty="0">
                <a:solidFill>
                  <a:srgbClr val="000000"/>
                </a:solidFill>
              </a:rPr>
              <a:t>         {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1800" dirty="0">
                <a:solidFill>
                  <a:srgbClr val="000000"/>
                </a:solidFill>
              </a:rPr>
              <a:t>	          </a:t>
            </a:r>
            <a:r>
              <a:rPr lang="en-US" altLang="zh-CN" sz="1800" dirty="0" smtClean="0">
                <a:solidFill>
                  <a:srgbClr val="000000"/>
                </a:solidFill>
              </a:rPr>
              <a:t>  </a:t>
            </a:r>
            <a:r>
              <a:rPr lang="en-US" altLang="zh-CN" sz="1800" dirty="0">
                <a:solidFill>
                  <a:srgbClr val="0000CC"/>
                </a:solidFill>
              </a:rPr>
              <a:t>case 10: 	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1800" dirty="0">
                <a:solidFill>
                  <a:srgbClr val="000000"/>
                </a:solidFill>
              </a:rPr>
              <a:t>		</a:t>
            </a:r>
            <a:r>
              <a:rPr lang="en-US" altLang="zh-CN" sz="1800" dirty="0">
                <a:solidFill>
                  <a:srgbClr val="0000CC"/>
                </a:solidFill>
              </a:rPr>
              <a:t>case 9</a:t>
            </a:r>
            <a:r>
              <a:rPr lang="en-US" altLang="zh-CN" sz="1800" dirty="0">
                <a:solidFill>
                  <a:srgbClr val="000000"/>
                </a:solidFill>
              </a:rPr>
              <a:t>:	</a:t>
            </a:r>
            <a:r>
              <a:rPr lang="en-US" altLang="zh-CN" sz="1800" dirty="0" err="1">
                <a:solidFill>
                  <a:srgbClr val="000000"/>
                </a:solidFill>
              </a:rPr>
              <a:t>printf</a:t>
            </a:r>
            <a:r>
              <a:rPr lang="en-US" altLang="zh-CN" sz="1800" dirty="0">
                <a:solidFill>
                  <a:srgbClr val="000000"/>
                </a:solidFill>
              </a:rPr>
              <a:t>("A\n”);  break;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1800" dirty="0">
                <a:solidFill>
                  <a:srgbClr val="000000"/>
                </a:solidFill>
              </a:rPr>
              <a:t>		case 8:	</a:t>
            </a:r>
            <a:r>
              <a:rPr lang="en-US" altLang="zh-CN" sz="1800" dirty="0" err="1">
                <a:solidFill>
                  <a:srgbClr val="000000"/>
                </a:solidFill>
              </a:rPr>
              <a:t>printf</a:t>
            </a:r>
            <a:r>
              <a:rPr lang="en-US" altLang="zh-CN" sz="1800" dirty="0">
                <a:solidFill>
                  <a:srgbClr val="000000"/>
                </a:solidFill>
              </a:rPr>
              <a:t>(“B\n”);  break;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1800" dirty="0">
                <a:solidFill>
                  <a:srgbClr val="000000"/>
                </a:solidFill>
              </a:rPr>
              <a:t>		case 7: </a:t>
            </a:r>
            <a:r>
              <a:rPr lang="en-US" altLang="zh-CN" sz="1800" dirty="0" err="1" smtClean="0">
                <a:solidFill>
                  <a:srgbClr val="000000"/>
                </a:solidFill>
              </a:rPr>
              <a:t>printf</a:t>
            </a:r>
            <a:r>
              <a:rPr lang="en-US" altLang="zh-CN" sz="1800" dirty="0">
                <a:solidFill>
                  <a:srgbClr val="000000"/>
                </a:solidFill>
              </a:rPr>
              <a:t>(“C\n”);  break;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1800" dirty="0">
                <a:solidFill>
                  <a:srgbClr val="000000"/>
                </a:solidFill>
              </a:rPr>
              <a:t>		case 6:	</a:t>
            </a:r>
            <a:r>
              <a:rPr lang="en-US" altLang="zh-CN" sz="1800" dirty="0" err="1">
                <a:solidFill>
                  <a:srgbClr val="000000"/>
                </a:solidFill>
              </a:rPr>
              <a:t>printf</a:t>
            </a:r>
            <a:r>
              <a:rPr lang="en-US" altLang="zh-CN" sz="1800" dirty="0">
                <a:solidFill>
                  <a:srgbClr val="000000"/>
                </a:solidFill>
              </a:rPr>
              <a:t>(“D\n”); break;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1800" dirty="0">
                <a:solidFill>
                  <a:srgbClr val="000000"/>
                </a:solidFill>
              </a:rPr>
              <a:t>		</a:t>
            </a:r>
            <a:r>
              <a:rPr lang="en-US" altLang="zh-CN" sz="1800" dirty="0" err="1" smtClean="0">
                <a:solidFill>
                  <a:srgbClr val="000000"/>
                </a:solidFill>
              </a:rPr>
              <a:t>default:printf</a:t>
            </a:r>
            <a:r>
              <a:rPr lang="en-US" altLang="zh-CN" sz="1800" dirty="0">
                <a:solidFill>
                  <a:srgbClr val="000000"/>
                </a:solidFill>
              </a:rPr>
              <a:t>(“F\n”); 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1800" dirty="0">
                <a:solidFill>
                  <a:srgbClr val="000000"/>
                </a:solidFill>
              </a:rPr>
              <a:t>	}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1800" dirty="0">
                <a:solidFill>
                  <a:srgbClr val="000000"/>
                </a:solidFill>
              </a:rPr>
              <a:t>	return 0;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1800" dirty="0">
                <a:solidFill>
                  <a:srgbClr val="000000"/>
                </a:solidFill>
              </a:rPr>
              <a:t>}</a:t>
            </a:r>
          </a:p>
          <a:p>
            <a:pPr>
              <a:buNone/>
            </a:pPr>
            <a:r>
              <a:rPr lang="en-US" altLang="zh-CN" sz="1800" dirty="0"/>
              <a:t>//</a:t>
            </a:r>
            <a:r>
              <a:rPr lang="zh-CN" altLang="en-US" sz="1800" dirty="0"/>
              <a:t>输入</a:t>
            </a:r>
            <a:r>
              <a:rPr lang="en-US" altLang="zh-CN" sz="1800" dirty="0"/>
              <a:t>100</a:t>
            </a:r>
            <a:r>
              <a:rPr lang="zh-CN" altLang="en-US" sz="1800" dirty="0"/>
              <a:t>，输出什么？</a:t>
            </a:r>
          </a:p>
        </p:txBody>
      </p:sp>
    </p:spTree>
    <p:extLst>
      <p:ext uri="{BB962C8B-B14F-4D97-AF65-F5344CB8AC3E}">
        <p14:creationId xmlns:p14="http://schemas.microsoft.com/office/powerpoint/2010/main" val="2116628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switch</a:t>
            </a:r>
            <a:r>
              <a:rPr lang="zh-CN" altLang="en-US" dirty="0"/>
              <a:t>语句例</a:t>
            </a:r>
            <a:r>
              <a:rPr lang="en-US" altLang="zh-CN" dirty="0"/>
              <a:t>—</a:t>
            </a:r>
            <a:r>
              <a:rPr lang="zh-CN" altLang="en-US" dirty="0"/>
              <a:t>转换成绩等级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zh-CN" sz="1800" dirty="0">
                <a:solidFill>
                  <a:srgbClr val="000000"/>
                </a:solidFill>
              </a:rPr>
              <a:t>#include &lt;</a:t>
            </a:r>
            <a:r>
              <a:rPr lang="en-US" altLang="zh-CN" sz="1800" dirty="0" err="1">
                <a:solidFill>
                  <a:srgbClr val="000000"/>
                </a:solidFill>
              </a:rPr>
              <a:t>stdio.h</a:t>
            </a:r>
            <a:r>
              <a:rPr lang="en-US" altLang="zh-CN" sz="1800" dirty="0">
                <a:solidFill>
                  <a:srgbClr val="000000"/>
                </a:solidFill>
              </a:rPr>
              <a:t>&gt;</a:t>
            </a:r>
          </a:p>
          <a:p>
            <a:pPr eaLnBrk="1" hangingPunct="1">
              <a:spcBef>
                <a:spcPct val="0"/>
              </a:spcBef>
              <a:buNone/>
            </a:pPr>
            <a:r>
              <a:rPr lang="en-US" altLang="zh-CN" sz="1800" dirty="0">
                <a:solidFill>
                  <a:srgbClr val="000000"/>
                </a:solidFill>
              </a:rPr>
              <a:t>int main()</a:t>
            </a:r>
          </a:p>
          <a:p>
            <a:pPr eaLnBrk="1" hangingPunct="1">
              <a:spcBef>
                <a:spcPct val="0"/>
              </a:spcBef>
              <a:buNone/>
            </a:pPr>
            <a:r>
              <a:rPr lang="en-US" altLang="zh-CN" sz="1800" dirty="0">
                <a:solidFill>
                  <a:srgbClr val="000000"/>
                </a:solidFill>
              </a:rPr>
              <a:t>{</a:t>
            </a:r>
          </a:p>
          <a:p>
            <a:pPr eaLnBrk="1" hangingPunct="1">
              <a:spcBef>
                <a:spcPct val="0"/>
              </a:spcBef>
              <a:buNone/>
            </a:pPr>
            <a:r>
              <a:rPr lang="en-US" altLang="zh-CN" sz="1800" dirty="0">
                <a:solidFill>
                  <a:srgbClr val="000000"/>
                </a:solidFill>
              </a:rPr>
              <a:t>	float grade;</a:t>
            </a:r>
          </a:p>
          <a:p>
            <a:pPr eaLnBrk="1" hangingPunct="1">
              <a:spcBef>
                <a:spcPct val="0"/>
              </a:spcBef>
              <a:buNone/>
            </a:pPr>
            <a:r>
              <a:rPr lang="en-US" altLang="zh-CN" sz="1800" dirty="0">
                <a:solidFill>
                  <a:srgbClr val="000000"/>
                </a:solidFill>
              </a:rPr>
              <a:t>	</a:t>
            </a:r>
            <a:r>
              <a:rPr lang="en-US" altLang="zh-CN" sz="1800" dirty="0" err="1">
                <a:solidFill>
                  <a:srgbClr val="000000"/>
                </a:solidFill>
              </a:rPr>
              <a:t>scanf</a:t>
            </a:r>
            <a:r>
              <a:rPr lang="en-US" altLang="zh-CN" sz="1800" dirty="0">
                <a:solidFill>
                  <a:srgbClr val="000000"/>
                </a:solidFill>
              </a:rPr>
              <a:t>(“%</a:t>
            </a:r>
            <a:r>
              <a:rPr lang="en-US" altLang="zh-CN" sz="1800" dirty="0" err="1">
                <a:solidFill>
                  <a:srgbClr val="000000"/>
                </a:solidFill>
              </a:rPr>
              <a:t>f”,&amp;grade</a:t>
            </a:r>
            <a:r>
              <a:rPr lang="en-US" altLang="zh-CN" sz="1800" dirty="0">
                <a:solidFill>
                  <a:srgbClr val="000000"/>
                </a:solidFill>
              </a:rPr>
              <a:t>);</a:t>
            </a:r>
          </a:p>
          <a:p>
            <a:pPr eaLnBrk="1" hangingPunct="1">
              <a:spcBef>
                <a:spcPct val="0"/>
              </a:spcBef>
              <a:buNone/>
            </a:pPr>
            <a:r>
              <a:rPr lang="en-US" altLang="zh-CN" sz="1800" dirty="0">
                <a:solidFill>
                  <a:srgbClr val="000000"/>
                </a:solidFill>
              </a:rPr>
              <a:t>	switch( </a:t>
            </a:r>
            <a:r>
              <a:rPr lang="en-US" altLang="zh-CN" sz="1800" dirty="0">
                <a:solidFill>
                  <a:srgbClr val="0000CC"/>
                </a:solidFill>
              </a:rPr>
              <a:t>(int)(grade/10) </a:t>
            </a:r>
            <a:r>
              <a:rPr lang="en-US" altLang="zh-CN" sz="1800" dirty="0">
                <a:solidFill>
                  <a:srgbClr val="000000"/>
                </a:solidFill>
              </a:rPr>
              <a:t>)</a:t>
            </a:r>
          </a:p>
          <a:p>
            <a:pPr eaLnBrk="1" hangingPunct="1">
              <a:spcBef>
                <a:spcPct val="0"/>
              </a:spcBef>
              <a:buNone/>
            </a:pPr>
            <a:r>
              <a:rPr lang="en-US" altLang="zh-CN" sz="1800" dirty="0">
                <a:solidFill>
                  <a:srgbClr val="000000"/>
                </a:solidFill>
              </a:rPr>
              <a:t>         {</a:t>
            </a:r>
          </a:p>
          <a:p>
            <a:pPr eaLnBrk="1" hangingPunct="1">
              <a:spcBef>
                <a:spcPct val="0"/>
              </a:spcBef>
              <a:buNone/>
            </a:pPr>
            <a:r>
              <a:rPr lang="en-US" altLang="zh-CN" sz="1800" dirty="0">
                <a:solidFill>
                  <a:srgbClr val="000000"/>
                </a:solidFill>
              </a:rPr>
              <a:t>	          // </a:t>
            </a:r>
            <a:r>
              <a:rPr lang="en-US" altLang="zh-CN" sz="1800" dirty="0">
                <a:solidFill>
                  <a:srgbClr val="0000CC"/>
                </a:solidFill>
              </a:rPr>
              <a:t>case 10: 	</a:t>
            </a:r>
          </a:p>
          <a:p>
            <a:pPr eaLnBrk="1" hangingPunct="1">
              <a:spcBef>
                <a:spcPct val="0"/>
              </a:spcBef>
              <a:buNone/>
            </a:pPr>
            <a:r>
              <a:rPr lang="en-US" altLang="zh-CN" sz="1800" dirty="0">
                <a:solidFill>
                  <a:srgbClr val="000000"/>
                </a:solidFill>
              </a:rPr>
              <a:t>		case 9:	</a:t>
            </a:r>
            <a:r>
              <a:rPr lang="en-US" altLang="zh-CN" sz="1800" dirty="0" err="1">
                <a:solidFill>
                  <a:srgbClr val="000000"/>
                </a:solidFill>
              </a:rPr>
              <a:t>printf</a:t>
            </a:r>
            <a:r>
              <a:rPr lang="en-US" altLang="zh-CN" sz="1800" dirty="0">
                <a:solidFill>
                  <a:srgbClr val="000000"/>
                </a:solidFill>
              </a:rPr>
              <a:t>("A\n”);  break;</a:t>
            </a:r>
          </a:p>
          <a:p>
            <a:pPr eaLnBrk="1" hangingPunct="1">
              <a:spcBef>
                <a:spcPct val="0"/>
              </a:spcBef>
              <a:buNone/>
            </a:pPr>
            <a:r>
              <a:rPr lang="en-US" altLang="zh-CN" sz="1800" dirty="0">
                <a:solidFill>
                  <a:srgbClr val="000000"/>
                </a:solidFill>
              </a:rPr>
              <a:t>		case 8:	</a:t>
            </a:r>
            <a:r>
              <a:rPr lang="en-US" altLang="zh-CN" sz="1800" dirty="0" err="1">
                <a:solidFill>
                  <a:srgbClr val="000000"/>
                </a:solidFill>
              </a:rPr>
              <a:t>printf</a:t>
            </a:r>
            <a:r>
              <a:rPr lang="en-US" altLang="zh-CN" sz="1800" dirty="0">
                <a:solidFill>
                  <a:srgbClr val="000000"/>
                </a:solidFill>
              </a:rPr>
              <a:t>(“B\n”);  break;</a:t>
            </a:r>
          </a:p>
          <a:p>
            <a:pPr eaLnBrk="1" hangingPunct="1">
              <a:spcBef>
                <a:spcPct val="0"/>
              </a:spcBef>
              <a:buNone/>
            </a:pPr>
            <a:r>
              <a:rPr lang="en-US" altLang="zh-CN" sz="1800" dirty="0">
                <a:solidFill>
                  <a:srgbClr val="000000"/>
                </a:solidFill>
              </a:rPr>
              <a:t>		case 7: </a:t>
            </a:r>
            <a:r>
              <a:rPr lang="en-US" altLang="zh-CN" sz="1800" dirty="0" err="1" smtClean="0">
                <a:solidFill>
                  <a:srgbClr val="000000"/>
                </a:solidFill>
              </a:rPr>
              <a:t>printf</a:t>
            </a:r>
            <a:r>
              <a:rPr lang="en-US" altLang="zh-CN" sz="1800" dirty="0">
                <a:solidFill>
                  <a:srgbClr val="000000"/>
                </a:solidFill>
              </a:rPr>
              <a:t>(“C\n”);  break;</a:t>
            </a:r>
          </a:p>
          <a:p>
            <a:pPr eaLnBrk="1" hangingPunct="1">
              <a:spcBef>
                <a:spcPct val="0"/>
              </a:spcBef>
              <a:buNone/>
            </a:pPr>
            <a:r>
              <a:rPr lang="en-US" altLang="zh-CN" sz="1800" dirty="0">
                <a:solidFill>
                  <a:srgbClr val="000000"/>
                </a:solidFill>
              </a:rPr>
              <a:t>		case 6:	</a:t>
            </a:r>
            <a:r>
              <a:rPr lang="en-US" altLang="zh-CN" sz="1800" dirty="0" err="1">
                <a:solidFill>
                  <a:srgbClr val="000000"/>
                </a:solidFill>
              </a:rPr>
              <a:t>printf</a:t>
            </a:r>
            <a:r>
              <a:rPr lang="en-US" altLang="zh-CN" sz="1800" dirty="0">
                <a:solidFill>
                  <a:srgbClr val="000000"/>
                </a:solidFill>
              </a:rPr>
              <a:t>(“D\n”); break;</a:t>
            </a:r>
          </a:p>
          <a:p>
            <a:pPr eaLnBrk="1" hangingPunct="1">
              <a:spcBef>
                <a:spcPct val="0"/>
              </a:spcBef>
              <a:buNone/>
            </a:pPr>
            <a:r>
              <a:rPr lang="en-US" altLang="zh-CN" sz="1800" dirty="0">
                <a:solidFill>
                  <a:srgbClr val="000000"/>
                </a:solidFill>
              </a:rPr>
              <a:t>		</a:t>
            </a:r>
            <a:r>
              <a:rPr lang="en-US" altLang="zh-CN" sz="1800" dirty="0" err="1" smtClean="0">
                <a:solidFill>
                  <a:srgbClr val="000000"/>
                </a:solidFill>
              </a:rPr>
              <a:t>default:printf</a:t>
            </a:r>
            <a:r>
              <a:rPr lang="en-US" altLang="zh-CN" sz="1800" dirty="0">
                <a:solidFill>
                  <a:srgbClr val="000000"/>
                </a:solidFill>
              </a:rPr>
              <a:t>(“F\n”); </a:t>
            </a:r>
          </a:p>
          <a:p>
            <a:pPr eaLnBrk="1" hangingPunct="1">
              <a:spcBef>
                <a:spcPct val="0"/>
              </a:spcBef>
              <a:buNone/>
            </a:pPr>
            <a:r>
              <a:rPr lang="en-US" altLang="zh-CN" sz="1800" dirty="0">
                <a:solidFill>
                  <a:srgbClr val="000000"/>
                </a:solidFill>
              </a:rPr>
              <a:t>	}</a:t>
            </a:r>
          </a:p>
          <a:p>
            <a:pPr eaLnBrk="1" hangingPunct="1">
              <a:spcBef>
                <a:spcPct val="0"/>
              </a:spcBef>
              <a:buNone/>
            </a:pPr>
            <a:r>
              <a:rPr lang="en-US" altLang="zh-CN" sz="1800" dirty="0">
                <a:solidFill>
                  <a:srgbClr val="000000"/>
                </a:solidFill>
              </a:rPr>
              <a:t>	return 0;</a:t>
            </a:r>
          </a:p>
          <a:p>
            <a:pPr eaLnBrk="1" hangingPunct="1">
              <a:spcBef>
                <a:spcPct val="0"/>
              </a:spcBef>
              <a:buNone/>
            </a:pPr>
            <a:r>
              <a:rPr lang="en-US" altLang="zh-CN" sz="1800" dirty="0">
                <a:solidFill>
                  <a:srgbClr val="000000"/>
                </a:solidFill>
              </a:rPr>
              <a:t>}</a:t>
            </a:r>
          </a:p>
          <a:p>
            <a:pPr>
              <a:buNone/>
            </a:pPr>
            <a:r>
              <a:rPr lang="en-US" altLang="zh-CN" sz="1800" dirty="0">
                <a:solidFill>
                  <a:srgbClr val="006600"/>
                </a:solidFill>
              </a:rPr>
              <a:t>//</a:t>
            </a:r>
            <a:r>
              <a:rPr lang="zh-CN" altLang="en-US" sz="1800" dirty="0">
                <a:solidFill>
                  <a:srgbClr val="006600"/>
                </a:solidFill>
              </a:rPr>
              <a:t>输入</a:t>
            </a:r>
            <a:r>
              <a:rPr lang="en-US" altLang="zh-CN" sz="1800" dirty="0">
                <a:solidFill>
                  <a:srgbClr val="006600"/>
                </a:solidFill>
              </a:rPr>
              <a:t>100</a:t>
            </a:r>
            <a:r>
              <a:rPr lang="zh-CN" altLang="en-US" sz="1800" dirty="0">
                <a:solidFill>
                  <a:srgbClr val="006600"/>
                </a:solidFill>
              </a:rPr>
              <a:t>，输出什么</a:t>
            </a:r>
            <a:r>
              <a:rPr lang="zh-CN" altLang="en-US" sz="1800" dirty="0" smtClean="0">
                <a:solidFill>
                  <a:srgbClr val="006600"/>
                </a:solidFill>
              </a:rPr>
              <a:t>？ </a:t>
            </a:r>
            <a:r>
              <a:rPr lang="en-US" altLang="zh-CN" sz="1800" dirty="0" smtClean="0">
                <a:solidFill>
                  <a:srgbClr val="006600"/>
                </a:solidFill>
              </a:rPr>
              <a:t>//</a:t>
            </a:r>
            <a:r>
              <a:rPr lang="zh-CN" altLang="en-US" sz="1800" dirty="0" smtClean="0">
                <a:solidFill>
                  <a:srgbClr val="006600"/>
                </a:solidFill>
              </a:rPr>
              <a:t>输出：</a:t>
            </a:r>
            <a:r>
              <a:rPr lang="en-US" altLang="zh-CN" sz="1800" dirty="0" smtClean="0">
                <a:solidFill>
                  <a:srgbClr val="006600"/>
                </a:solidFill>
              </a:rPr>
              <a:t>F</a:t>
            </a:r>
            <a:endParaRPr lang="zh-CN" altLang="en-US" sz="1800" dirty="0">
              <a:solidFill>
                <a:srgbClr val="006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0448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switch</a:t>
            </a:r>
            <a:r>
              <a:rPr lang="zh-CN" altLang="en-US" dirty="0"/>
              <a:t>语句例</a:t>
            </a:r>
            <a:r>
              <a:rPr lang="en-US" altLang="zh-CN" dirty="0" smtClean="0"/>
              <a:t>—</a:t>
            </a:r>
            <a:r>
              <a:rPr lang="zh-CN" altLang="en-US" dirty="0" smtClean="0">
                <a:solidFill>
                  <a:srgbClr val="7030A0"/>
                </a:solidFill>
              </a:rPr>
              <a:t>上下左右键</a:t>
            </a:r>
            <a:endParaRPr lang="zh-CN" altLang="en-US" dirty="0">
              <a:solidFill>
                <a:srgbClr val="7030A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30725" y="1053974"/>
            <a:ext cx="3967353" cy="5345112"/>
          </a:xfrm>
          <a:ln>
            <a:solidFill>
              <a:srgbClr val="000000"/>
            </a:solidFill>
          </a:ln>
        </p:spPr>
        <p:txBody>
          <a:bodyPr/>
          <a:lstStyle/>
          <a:p>
            <a:pPr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1400" dirty="0">
                <a:solidFill>
                  <a:srgbClr val="000000"/>
                </a:solidFill>
              </a:rPr>
              <a:t>#include &lt;</a:t>
            </a:r>
            <a:r>
              <a:rPr lang="en-US" altLang="zh-CN" sz="1400" dirty="0" err="1">
                <a:solidFill>
                  <a:srgbClr val="000000"/>
                </a:solidFill>
              </a:rPr>
              <a:t>stdio.h</a:t>
            </a:r>
            <a:r>
              <a:rPr lang="en-US" altLang="zh-CN" sz="1400" dirty="0">
                <a:solidFill>
                  <a:srgbClr val="000000"/>
                </a:solidFill>
              </a:rPr>
              <a:t>&gt;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1400" dirty="0">
                <a:solidFill>
                  <a:srgbClr val="000000"/>
                </a:solidFill>
              </a:rPr>
              <a:t>#include &lt;</a:t>
            </a:r>
            <a:r>
              <a:rPr lang="en-US" altLang="zh-CN" sz="1400" dirty="0" err="1">
                <a:solidFill>
                  <a:srgbClr val="000000"/>
                </a:solidFill>
              </a:rPr>
              <a:t>conio.h</a:t>
            </a:r>
            <a:r>
              <a:rPr lang="en-US" altLang="zh-CN" sz="1400" dirty="0">
                <a:solidFill>
                  <a:srgbClr val="000000"/>
                </a:solidFill>
              </a:rPr>
              <a:t>&gt; 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1400" dirty="0" err="1">
                <a:solidFill>
                  <a:srgbClr val="000000"/>
                </a:solidFill>
              </a:rPr>
              <a:t>int</a:t>
            </a:r>
            <a:r>
              <a:rPr lang="en-US" altLang="zh-CN" sz="1400" dirty="0">
                <a:solidFill>
                  <a:srgbClr val="000000"/>
                </a:solidFill>
              </a:rPr>
              <a:t> main()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1400" dirty="0">
                <a:solidFill>
                  <a:srgbClr val="000000"/>
                </a:solidFill>
              </a:rPr>
              <a:t>{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1400" dirty="0">
                <a:solidFill>
                  <a:srgbClr val="000000"/>
                </a:solidFill>
              </a:rPr>
              <a:t>    unsigned char kb;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1400" dirty="0">
                <a:solidFill>
                  <a:srgbClr val="000000"/>
                </a:solidFill>
              </a:rPr>
              <a:t>    while (1) {	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1400" dirty="0">
                <a:solidFill>
                  <a:srgbClr val="000000"/>
                </a:solidFill>
              </a:rPr>
              <a:t>	</a:t>
            </a:r>
            <a:r>
              <a:rPr lang="en-US" altLang="zh-CN" sz="1400" dirty="0">
                <a:solidFill>
                  <a:srgbClr val="0000CC"/>
                </a:solidFill>
              </a:rPr>
              <a:t>    kb=</a:t>
            </a:r>
            <a:r>
              <a:rPr lang="en-US" altLang="zh-CN" sz="1400" dirty="0" err="1">
                <a:solidFill>
                  <a:srgbClr val="0000CC"/>
                </a:solidFill>
              </a:rPr>
              <a:t>getch</a:t>
            </a:r>
            <a:r>
              <a:rPr lang="en-US" altLang="zh-CN" sz="1400" dirty="0">
                <a:solidFill>
                  <a:srgbClr val="0000CC"/>
                </a:solidFill>
              </a:rPr>
              <a:t>();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1400" dirty="0">
                <a:solidFill>
                  <a:srgbClr val="000000"/>
                </a:solidFill>
              </a:rPr>
              <a:t>	</a:t>
            </a:r>
            <a:r>
              <a:rPr lang="en-US" altLang="zh-CN" sz="1400" dirty="0">
                <a:solidFill>
                  <a:srgbClr val="C00000"/>
                </a:solidFill>
              </a:rPr>
              <a:t>    if (kb==224)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1400" dirty="0">
                <a:solidFill>
                  <a:srgbClr val="000000"/>
                </a:solidFill>
              </a:rPr>
              <a:t>	    {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1400" dirty="0">
                <a:solidFill>
                  <a:srgbClr val="000000"/>
                </a:solidFill>
              </a:rPr>
              <a:t>	</a:t>
            </a:r>
            <a:r>
              <a:rPr lang="en-US" altLang="zh-CN" sz="1400" dirty="0">
                <a:solidFill>
                  <a:srgbClr val="0000CC"/>
                </a:solidFill>
              </a:rPr>
              <a:t>        kb=</a:t>
            </a:r>
            <a:r>
              <a:rPr lang="en-US" altLang="zh-CN" sz="1400" dirty="0" err="1">
                <a:solidFill>
                  <a:srgbClr val="0000CC"/>
                </a:solidFill>
              </a:rPr>
              <a:t>getch</a:t>
            </a:r>
            <a:r>
              <a:rPr lang="en-US" altLang="zh-CN" sz="1400" dirty="0">
                <a:solidFill>
                  <a:srgbClr val="0000CC"/>
                </a:solidFill>
              </a:rPr>
              <a:t>();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1400" dirty="0">
                <a:solidFill>
                  <a:srgbClr val="000000"/>
                </a:solidFill>
              </a:rPr>
              <a:t>	        switch(kb)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1400" dirty="0">
                <a:solidFill>
                  <a:srgbClr val="000000"/>
                </a:solidFill>
              </a:rPr>
              <a:t>	        {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1400" dirty="0">
                <a:solidFill>
                  <a:srgbClr val="000000"/>
                </a:solidFill>
              </a:rPr>
              <a:t>	            </a:t>
            </a:r>
            <a:r>
              <a:rPr lang="en-US" altLang="zh-CN" sz="1400" dirty="0">
                <a:solidFill>
                  <a:srgbClr val="C00000"/>
                </a:solidFill>
              </a:rPr>
              <a:t>case 72</a:t>
            </a:r>
            <a:r>
              <a:rPr lang="en-US" altLang="zh-CN" sz="1400" dirty="0">
                <a:solidFill>
                  <a:srgbClr val="000000"/>
                </a:solidFill>
              </a:rPr>
              <a:t>:  </a:t>
            </a:r>
            <a:r>
              <a:rPr lang="en-US" altLang="zh-CN" sz="1400" dirty="0" err="1">
                <a:solidFill>
                  <a:srgbClr val="000000"/>
                </a:solidFill>
              </a:rPr>
              <a:t>printf</a:t>
            </a:r>
            <a:r>
              <a:rPr lang="en-US" altLang="zh-CN" sz="1400" dirty="0">
                <a:solidFill>
                  <a:srgbClr val="000000"/>
                </a:solidFill>
              </a:rPr>
              <a:t>("</a:t>
            </a:r>
            <a:r>
              <a:rPr lang="en-US" altLang="zh-CN" sz="1400" dirty="0" smtClean="0">
                <a:solidFill>
                  <a:srgbClr val="0070C0"/>
                </a:solidFill>
              </a:rPr>
              <a:t>Up</a:t>
            </a:r>
            <a:r>
              <a:rPr lang="en-US" altLang="zh-CN" sz="1400" dirty="0" smtClean="0">
                <a:solidFill>
                  <a:srgbClr val="000000"/>
                </a:solidFill>
              </a:rPr>
              <a:t>\n</a:t>
            </a:r>
            <a:r>
              <a:rPr lang="en-US" altLang="zh-CN" sz="1400" dirty="0">
                <a:solidFill>
                  <a:srgbClr val="000000"/>
                </a:solidFill>
              </a:rPr>
              <a:t>"); break;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1400" dirty="0">
                <a:solidFill>
                  <a:srgbClr val="000000"/>
                </a:solidFill>
              </a:rPr>
              <a:t>	            </a:t>
            </a:r>
            <a:r>
              <a:rPr lang="en-US" altLang="zh-CN" sz="1400" dirty="0">
                <a:solidFill>
                  <a:srgbClr val="C00000"/>
                </a:solidFill>
              </a:rPr>
              <a:t>case 80</a:t>
            </a:r>
            <a:r>
              <a:rPr lang="en-US" altLang="zh-CN" sz="1400" dirty="0">
                <a:solidFill>
                  <a:srgbClr val="000000"/>
                </a:solidFill>
              </a:rPr>
              <a:t>:  </a:t>
            </a:r>
            <a:r>
              <a:rPr lang="en-US" altLang="zh-CN" sz="1400" dirty="0" err="1">
                <a:solidFill>
                  <a:srgbClr val="000000"/>
                </a:solidFill>
              </a:rPr>
              <a:t>printf</a:t>
            </a:r>
            <a:r>
              <a:rPr lang="en-US" altLang="zh-CN" sz="1400" dirty="0">
                <a:solidFill>
                  <a:srgbClr val="000000"/>
                </a:solidFill>
              </a:rPr>
              <a:t>("</a:t>
            </a:r>
            <a:r>
              <a:rPr lang="en-US" altLang="zh-CN" sz="1400" dirty="0" smtClean="0">
                <a:solidFill>
                  <a:srgbClr val="0070C0"/>
                </a:solidFill>
              </a:rPr>
              <a:t>Down</a:t>
            </a:r>
            <a:r>
              <a:rPr lang="en-US" altLang="zh-CN" sz="1400" dirty="0" smtClean="0">
                <a:solidFill>
                  <a:srgbClr val="000000"/>
                </a:solidFill>
              </a:rPr>
              <a:t>\n</a:t>
            </a:r>
            <a:r>
              <a:rPr lang="en-US" altLang="zh-CN" sz="1400" dirty="0">
                <a:solidFill>
                  <a:srgbClr val="000000"/>
                </a:solidFill>
              </a:rPr>
              <a:t>"); break;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1400" dirty="0">
                <a:solidFill>
                  <a:srgbClr val="000000"/>
                </a:solidFill>
              </a:rPr>
              <a:t>	</a:t>
            </a:r>
            <a:r>
              <a:rPr lang="en-US" altLang="zh-CN" sz="1400" dirty="0">
                <a:solidFill>
                  <a:srgbClr val="C00000"/>
                </a:solidFill>
              </a:rPr>
              <a:t>            case 75</a:t>
            </a:r>
            <a:r>
              <a:rPr lang="en-US" altLang="zh-CN" sz="1400" dirty="0">
                <a:solidFill>
                  <a:srgbClr val="000000"/>
                </a:solidFill>
              </a:rPr>
              <a:t>:  </a:t>
            </a:r>
            <a:r>
              <a:rPr lang="en-US" altLang="zh-CN" sz="1400" dirty="0" err="1">
                <a:solidFill>
                  <a:srgbClr val="000000"/>
                </a:solidFill>
              </a:rPr>
              <a:t>printf</a:t>
            </a:r>
            <a:r>
              <a:rPr lang="en-US" altLang="zh-CN" sz="1400" dirty="0">
                <a:solidFill>
                  <a:srgbClr val="000000"/>
                </a:solidFill>
              </a:rPr>
              <a:t>("</a:t>
            </a:r>
            <a:r>
              <a:rPr lang="en-US" altLang="zh-CN" sz="1400" dirty="0" smtClean="0">
                <a:solidFill>
                  <a:srgbClr val="0070C0"/>
                </a:solidFill>
              </a:rPr>
              <a:t>Left</a:t>
            </a:r>
            <a:r>
              <a:rPr lang="en-US" altLang="zh-CN" sz="1400" dirty="0" smtClean="0">
                <a:solidFill>
                  <a:srgbClr val="000000"/>
                </a:solidFill>
              </a:rPr>
              <a:t>\n</a:t>
            </a:r>
            <a:r>
              <a:rPr lang="en-US" altLang="zh-CN" sz="1400" dirty="0">
                <a:solidFill>
                  <a:srgbClr val="000000"/>
                </a:solidFill>
              </a:rPr>
              <a:t>"); break;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1400" dirty="0">
                <a:solidFill>
                  <a:srgbClr val="000000"/>
                </a:solidFill>
              </a:rPr>
              <a:t>	            </a:t>
            </a:r>
            <a:r>
              <a:rPr lang="en-US" altLang="zh-CN" sz="1400" dirty="0">
                <a:solidFill>
                  <a:srgbClr val="C00000"/>
                </a:solidFill>
              </a:rPr>
              <a:t>case 77</a:t>
            </a:r>
            <a:r>
              <a:rPr lang="en-US" altLang="zh-CN" sz="1400" dirty="0">
                <a:solidFill>
                  <a:srgbClr val="000000"/>
                </a:solidFill>
              </a:rPr>
              <a:t>:  </a:t>
            </a:r>
            <a:r>
              <a:rPr lang="en-US" altLang="zh-CN" sz="1400" dirty="0" err="1">
                <a:solidFill>
                  <a:srgbClr val="000000"/>
                </a:solidFill>
              </a:rPr>
              <a:t>printf</a:t>
            </a:r>
            <a:r>
              <a:rPr lang="en-US" altLang="zh-CN" sz="1400" dirty="0">
                <a:solidFill>
                  <a:srgbClr val="000000"/>
                </a:solidFill>
              </a:rPr>
              <a:t>("</a:t>
            </a:r>
            <a:r>
              <a:rPr lang="en-US" altLang="zh-CN" sz="1400" dirty="0" smtClean="0">
                <a:solidFill>
                  <a:srgbClr val="0070C0"/>
                </a:solidFill>
              </a:rPr>
              <a:t>Right</a:t>
            </a:r>
            <a:r>
              <a:rPr lang="en-US" altLang="zh-CN" sz="1400" dirty="0" smtClean="0">
                <a:solidFill>
                  <a:srgbClr val="000000"/>
                </a:solidFill>
              </a:rPr>
              <a:t>\n</a:t>
            </a:r>
            <a:r>
              <a:rPr lang="en-US" altLang="zh-CN" sz="1400" dirty="0">
                <a:solidFill>
                  <a:srgbClr val="000000"/>
                </a:solidFill>
              </a:rPr>
              <a:t>"); break;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1400" dirty="0">
                <a:solidFill>
                  <a:srgbClr val="000000"/>
                </a:solidFill>
              </a:rPr>
              <a:t>	            default</a:t>
            </a:r>
            <a:r>
              <a:rPr lang="en-US" altLang="zh-CN" sz="1400" dirty="0" smtClean="0">
                <a:solidFill>
                  <a:srgbClr val="000000"/>
                </a:solidFill>
              </a:rPr>
              <a:t>:   </a:t>
            </a:r>
            <a:r>
              <a:rPr lang="en-US" altLang="zh-CN" sz="1400" dirty="0">
                <a:solidFill>
                  <a:srgbClr val="000000"/>
                </a:solidFill>
              </a:rPr>
              <a:t>break;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1400" dirty="0">
                <a:solidFill>
                  <a:srgbClr val="000000"/>
                </a:solidFill>
              </a:rPr>
              <a:t>	        } //switch(kb)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1400" dirty="0">
                <a:solidFill>
                  <a:srgbClr val="000000"/>
                </a:solidFill>
              </a:rPr>
              <a:t>	    } //if (kb==224)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1400" dirty="0">
                <a:solidFill>
                  <a:srgbClr val="000000"/>
                </a:solidFill>
              </a:rPr>
              <a:t>   }//while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1400" dirty="0">
                <a:solidFill>
                  <a:srgbClr val="000000"/>
                </a:solidFill>
              </a:rPr>
              <a:t>   return 0;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1400" dirty="0">
                <a:solidFill>
                  <a:srgbClr val="000000"/>
                </a:solidFill>
              </a:rPr>
              <a:t>}</a:t>
            </a:r>
            <a:endParaRPr lang="zh-CN" altLang="en-US" sz="1400" dirty="0">
              <a:solidFill>
                <a:srgbClr val="006600"/>
              </a:solidFill>
            </a:endParaRPr>
          </a:p>
        </p:txBody>
      </p:sp>
      <p:sp>
        <p:nvSpPr>
          <p:cNvPr id="4" name="内容占位符 2"/>
          <p:cNvSpPr txBox="1">
            <a:spLocks/>
          </p:cNvSpPr>
          <p:nvPr/>
        </p:nvSpPr>
        <p:spPr bwMode="auto">
          <a:xfrm>
            <a:off x="406781" y="1053974"/>
            <a:ext cx="3967353" cy="534511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l" defTabSz="685800" rtl="0" fontAlgn="base">
              <a:lnSpc>
                <a:spcPct val="90000"/>
              </a:lnSpc>
              <a:spcBef>
                <a:spcPts val="135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anose="05020102010507070707" pitchFamily="18" charset="2"/>
              <a:buChar char=""/>
              <a:defRPr sz="2400" kern="1200">
                <a:solidFill>
                  <a:srgbClr val="1A93C8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1pPr>
            <a:lvl2pPr marL="628650" indent="-342900" algn="l" defTabSz="685800" rtl="0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SzPct val="80000"/>
              <a:buFont typeface="Wingdings" panose="05000000000000000000" pitchFamily="2" charset="2"/>
              <a:buChar char="ü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2pPr>
            <a:lvl3pPr marL="857250" indent="-17145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Calibri" panose="020F0502020204030204" pitchFamily="34" charset="0"/>
              <a:buChar char="•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3pPr>
            <a:lvl4pPr marL="1200150" indent="-17145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Calibri" panose="020F0502020204030204" pitchFamily="34" charset="0"/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4pPr>
            <a:lvl5pPr marL="1543050" indent="-17145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Calibri" panose="020F0502020204030204" pitchFamily="34" charset="0"/>
              <a:buChar char="•"/>
              <a:defRPr sz="1300" kern="1200">
                <a:solidFill>
                  <a:srgbClr val="7F7F7F"/>
                </a:solidFill>
                <a:latin typeface="+mn-lt"/>
                <a:ea typeface="幼圆" panose="02010509060101010101" pitchFamily="49" charset="-122"/>
                <a:cs typeface="+mn-cs"/>
                <a:sym typeface="宋体" panose="02010600030101010101" pitchFamily="2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n"/>
            </a:pPr>
            <a:r>
              <a:rPr lang="en-US" altLang="zh-CN" sz="1800" dirty="0" smtClean="0">
                <a:solidFill>
                  <a:srgbClr val="000000"/>
                </a:solidFill>
              </a:rPr>
              <a:t>Windows</a:t>
            </a:r>
            <a:r>
              <a:rPr lang="zh-CN" altLang="en-US" sz="1800" dirty="0" smtClean="0">
                <a:solidFill>
                  <a:srgbClr val="000000"/>
                </a:solidFill>
              </a:rPr>
              <a:t>中，对于上下左右箭头键，每个键对应</a:t>
            </a:r>
            <a:r>
              <a:rPr lang="zh-CN" altLang="en-US" sz="1800" dirty="0" smtClean="0">
                <a:solidFill>
                  <a:srgbClr val="0000CC"/>
                </a:solidFill>
              </a:rPr>
              <a:t>两个值</a:t>
            </a:r>
            <a:endParaRPr lang="en-US" altLang="zh-CN" sz="1800" dirty="0" smtClean="0">
              <a:solidFill>
                <a:srgbClr val="0000CC"/>
              </a:solidFill>
            </a:endParaRP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n"/>
            </a:pPr>
            <a:r>
              <a:rPr lang="zh-CN" altLang="en-US" sz="1800" dirty="0" smtClean="0">
                <a:solidFill>
                  <a:srgbClr val="000000"/>
                </a:solidFill>
              </a:rPr>
              <a:t>第一个值是</a:t>
            </a:r>
            <a:r>
              <a:rPr lang="zh-CN" altLang="en-US" sz="1800" dirty="0" smtClean="0">
                <a:solidFill>
                  <a:srgbClr val="7030A0"/>
                </a:solidFill>
              </a:rPr>
              <a:t>箭头的标志</a:t>
            </a:r>
            <a:r>
              <a:rPr lang="zh-CN" altLang="en-US" sz="1800" dirty="0" smtClean="0">
                <a:solidFill>
                  <a:srgbClr val="000000"/>
                </a:solidFill>
              </a:rPr>
              <a:t>，其值是</a:t>
            </a:r>
            <a:r>
              <a:rPr lang="en-US" altLang="zh-CN" sz="1800" dirty="0" smtClean="0">
                <a:solidFill>
                  <a:srgbClr val="C00000"/>
                </a:solidFill>
              </a:rPr>
              <a:t>224</a:t>
            </a:r>
            <a:endParaRPr lang="en-US" altLang="zh-CN" sz="1800" dirty="0">
              <a:solidFill>
                <a:srgbClr val="C00000"/>
              </a:solidFill>
            </a:endParaRP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n"/>
            </a:pPr>
            <a:r>
              <a:rPr lang="zh-CN" altLang="en-US" sz="1800" dirty="0" smtClean="0">
                <a:solidFill>
                  <a:srgbClr val="000000"/>
                </a:solidFill>
              </a:rPr>
              <a:t>第二个值用于区分哪个箭头</a:t>
            </a:r>
            <a:endParaRPr lang="en-US" altLang="zh-CN" sz="1800" dirty="0" smtClean="0">
              <a:solidFill>
                <a:srgbClr val="000000"/>
              </a:solidFill>
            </a:endParaRPr>
          </a:p>
          <a:p>
            <a:pPr marL="914400" lvl="1" indent="-28575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en-US" altLang="zh-CN" sz="1600" dirty="0" smtClean="0">
                <a:solidFill>
                  <a:srgbClr val="000000"/>
                </a:solidFill>
              </a:rPr>
              <a:t>72</a:t>
            </a:r>
            <a:r>
              <a:rPr lang="zh-CN" altLang="en-US" sz="1600" dirty="0" smtClean="0">
                <a:solidFill>
                  <a:srgbClr val="000000"/>
                </a:solidFill>
              </a:rPr>
              <a:t>：上</a:t>
            </a:r>
            <a:endParaRPr lang="en-US" altLang="zh-CN" sz="1600" dirty="0" smtClean="0">
              <a:solidFill>
                <a:srgbClr val="000000"/>
              </a:solidFill>
            </a:endParaRPr>
          </a:p>
          <a:p>
            <a:pPr marL="914400" lvl="1" indent="-28575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en-US" altLang="zh-CN" sz="1600" dirty="0" smtClean="0"/>
              <a:t>80</a:t>
            </a:r>
            <a:r>
              <a:rPr lang="zh-CN" altLang="en-US" sz="1600" dirty="0" smtClean="0"/>
              <a:t>：下</a:t>
            </a:r>
            <a:endParaRPr lang="en-US" altLang="zh-CN" sz="1600" dirty="0" smtClean="0"/>
          </a:p>
          <a:p>
            <a:pPr marL="914400" lvl="1" indent="-28575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en-US" altLang="zh-CN" sz="1600" dirty="0" smtClean="0">
                <a:solidFill>
                  <a:srgbClr val="000000"/>
                </a:solidFill>
              </a:rPr>
              <a:t>75</a:t>
            </a:r>
            <a:r>
              <a:rPr lang="zh-CN" altLang="en-US" sz="1600" dirty="0" smtClean="0">
                <a:solidFill>
                  <a:srgbClr val="000000"/>
                </a:solidFill>
              </a:rPr>
              <a:t>：左</a:t>
            </a:r>
            <a:endParaRPr lang="en-US" altLang="zh-CN" sz="1600" dirty="0" smtClean="0">
              <a:solidFill>
                <a:srgbClr val="000000"/>
              </a:solidFill>
            </a:endParaRPr>
          </a:p>
          <a:p>
            <a:pPr marL="914400" lvl="1" indent="-28575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en-US" altLang="zh-CN" sz="1600" dirty="0" smtClean="0"/>
              <a:t>77</a:t>
            </a:r>
            <a:r>
              <a:rPr lang="zh-CN" altLang="en-US" sz="1600" dirty="0" smtClean="0"/>
              <a:t>：右</a:t>
            </a:r>
            <a:endParaRPr lang="en-US" altLang="zh-CN" sz="1600" dirty="0">
              <a:solidFill>
                <a:srgbClr val="000000"/>
              </a:solidFill>
            </a:endParaRP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n"/>
            </a:pPr>
            <a:r>
              <a:rPr lang="zh-CN" altLang="en-US" sz="1800" dirty="0" smtClean="0">
                <a:solidFill>
                  <a:srgbClr val="0303DF"/>
                </a:solidFill>
              </a:rPr>
              <a:t>因此，要获取键盘按下的箭头键，需要读两次按键</a:t>
            </a:r>
            <a:endParaRPr lang="en-US" altLang="zh-CN" sz="1800" dirty="0" smtClean="0">
              <a:solidFill>
                <a:srgbClr val="0303DF"/>
              </a:solidFill>
            </a:endParaRPr>
          </a:p>
          <a:p>
            <a:pPr marL="914400" lvl="1" indent="-28575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 sz="1600" dirty="0" smtClean="0">
                <a:solidFill>
                  <a:srgbClr val="000000"/>
                </a:solidFill>
              </a:rPr>
              <a:t>如果第一次读的是</a:t>
            </a:r>
            <a:r>
              <a:rPr lang="en-US" altLang="zh-CN" sz="1600" dirty="0" smtClean="0">
                <a:solidFill>
                  <a:srgbClr val="000000"/>
                </a:solidFill>
              </a:rPr>
              <a:t>224</a:t>
            </a:r>
            <a:r>
              <a:rPr lang="zh-CN" altLang="en-US" sz="1600" dirty="0" smtClean="0">
                <a:solidFill>
                  <a:srgbClr val="000000"/>
                </a:solidFill>
              </a:rPr>
              <a:t>，说明按下了箭头键</a:t>
            </a:r>
            <a:endParaRPr lang="en-US" altLang="zh-CN" sz="1600" dirty="0" smtClean="0">
              <a:solidFill>
                <a:srgbClr val="000000"/>
              </a:solidFill>
            </a:endParaRPr>
          </a:p>
          <a:p>
            <a:pPr marL="914400" lvl="1" indent="-28575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 sz="1600" dirty="0" smtClean="0">
                <a:solidFill>
                  <a:srgbClr val="000000"/>
                </a:solidFill>
              </a:rPr>
              <a:t>然后利用第二次读的值区分是哪个箭头键</a:t>
            </a:r>
            <a:endParaRPr lang="en-US" altLang="zh-CN" sz="1600" dirty="0">
              <a:solidFill>
                <a:srgbClr val="000000"/>
              </a:solidFill>
            </a:endParaRP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n"/>
            </a:pPr>
            <a:endParaRPr lang="en-US" altLang="zh-CN" sz="1800" dirty="0" smtClean="0">
              <a:solidFill>
                <a:srgbClr val="000000"/>
              </a:solidFill>
            </a:endParaRPr>
          </a:p>
          <a:p>
            <a:pPr marL="285750" indent="-285750">
              <a:lnSpc>
                <a:spcPct val="100000"/>
              </a:lnSpc>
              <a:spcBef>
                <a:spcPct val="0"/>
              </a:spcBef>
              <a:buFont typeface="Wingdings" panose="05000000000000000000" pitchFamily="2" charset="2"/>
              <a:buChar char="n"/>
            </a:pPr>
            <a:endParaRPr lang="zh-CN" altLang="en-US" sz="18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418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rgbClr val="7030A0"/>
                </a:solidFill>
              </a:rPr>
              <a:t>自学：</a:t>
            </a:r>
            <a:r>
              <a:rPr lang="zh-CN" altLang="en-US" dirty="0" smtClean="0"/>
              <a:t>习题</a:t>
            </a:r>
            <a:r>
              <a:rPr lang="en-US" altLang="zh-CN" dirty="0" smtClean="0"/>
              <a:t>3.4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l"/>
            </a:pPr>
            <a:r>
              <a:rPr lang="zh-CN" altLang="en-US" sz="2000" dirty="0"/>
              <a:t>五位跳水高手将参加十米高台跳水决赛，有好事者让五个人据实力预测比赛结果。</a:t>
            </a:r>
          </a:p>
          <a:p>
            <a:pPr marL="285750" indent="-285750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l"/>
            </a:pPr>
            <a:r>
              <a:rPr lang="en-US" altLang="zh-CN" sz="2000" dirty="0">
                <a:solidFill>
                  <a:srgbClr val="000000"/>
                </a:solidFill>
              </a:rPr>
              <a:t>A</a:t>
            </a:r>
            <a:r>
              <a:rPr lang="zh-CN" altLang="en-US" sz="2000" dirty="0">
                <a:solidFill>
                  <a:srgbClr val="000000"/>
                </a:solidFill>
              </a:rPr>
              <a:t>选手说：</a:t>
            </a:r>
            <a:r>
              <a:rPr lang="en-US" altLang="zh-CN" sz="2000" dirty="0">
                <a:solidFill>
                  <a:srgbClr val="000000"/>
                </a:solidFill>
              </a:rPr>
              <a:t>B</a:t>
            </a:r>
            <a:r>
              <a:rPr lang="zh-CN" altLang="en-US" sz="2000" dirty="0">
                <a:solidFill>
                  <a:srgbClr val="000000"/>
                </a:solidFill>
              </a:rPr>
              <a:t>第二，我第三；</a:t>
            </a:r>
            <a:br>
              <a:rPr lang="zh-CN" altLang="en-US" sz="2000" dirty="0">
                <a:solidFill>
                  <a:srgbClr val="000000"/>
                </a:solidFill>
              </a:rPr>
            </a:br>
            <a:r>
              <a:rPr lang="en-US" altLang="zh-CN" sz="2000" dirty="0"/>
              <a:t>B</a:t>
            </a:r>
            <a:r>
              <a:rPr lang="zh-CN" altLang="en-US" sz="2000" dirty="0"/>
              <a:t>选手说：我第二，</a:t>
            </a:r>
            <a:r>
              <a:rPr lang="en-US" altLang="zh-CN" sz="2000" dirty="0"/>
              <a:t>E</a:t>
            </a:r>
            <a:r>
              <a:rPr lang="zh-CN" altLang="en-US" sz="2000" dirty="0"/>
              <a:t>第四；</a:t>
            </a:r>
            <a:br>
              <a:rPr lang="zh-CN" altLang="en-US" sz="2000" dirty="0"/>
            </a:br>
            <a:r>
              <a:rPr lang="en-US" altLang="zh-CN" sz="2000" dirty="0">
                <a:solidFill>
                  <a:srgbClr val="000000"/>
                </a:solidFill>
              </a:rPr>
              <a:t>C</a:t>
            </a:r>
            <a:r>
              <a:rPr lang="zh-CN" altLang="en-US" sz="2000" dirty="0">
                <a:solidFill>
                  <a:srgbClr val="000000"/>
                </a:solidFill>
              </a:rPr>
              <a:t>选手说：我第一，</a:t>
            </a:r>
            <a:r>
              <a:rPr lang="en-US" altLang="zh-CN" sz="2000" dirty="0">
                <a:solidFill>
                  <a:srgbClr val="000000"/>
                </a:solidFill>
              </a:rPr>
              <a:t>D</a:t>
            </a:r>
            <a:r>
              <a:rPr lang="zh-CN" altLang="en-US" sz="2000" dirty="0">
                <a:solidFill>
                  <a:srgbClr val="000000"/>
                </a:solidFill>
              </a:rPr>
              <a:t>第二；</a:t>
            </a:r>
            <a:br>
              <a:rPr lang="zh-CN" altLang="en-US" sz="2000" dirty="0">
                <a:solidFill>
                  <a:srgbClr val="000000"/>
                </a:solidFill>
              </a:rPr>
            </a:br>
            <a:r>
              <a:rPr lang="en-US" altLang="zh-CN" sz="2000" dirty="0"/>
              <a:t>D</a:t>
            </a:r>
            <a:r>
              <a:rPr lang="zh-CN" altLang="en-US" sz="2000" dirty="0"/>
              <a:t>选手说：</a:t>
            </a:r>
            <a:r>
              <a:rPr lang="en-US" altLang="zh-CN" sz="2000" dirty="0"/>
              <a:t>C</a:t>
            </a:r>
            <a:r>
              <a:rPr lang="zh-CN" altLang="en-US" sz="2000" dirty="0"/>
              <a:t>最后，我第三；</a:t>
            </a:r>
          </a:p>
          <a:p>
            <a:pPr>
              <a:lnSpc>
                <a:spcPct val="100000"/>
              </a:lnSpc>
              <a:spcBef>
                <a:spcPts val="1200"/>
              </a:spcBef>
              <a:buNone/>
            </a:pPr>
            <a:r>
              <a:rPr lang="zh-CN" altLang="en-US" sz="2000" dirty="0"/>
              <a:t>     </a:t>
            </a:r>
            <a:r>
              <a:rPr lang="en-US" altLang="zh-CN" sz="2000" dirty="0">
                <a:solidFill>
                  <a:srgbClr val="000000"/>
                </a:solidFill>
              </a:rPr>
              <a:t>E</a:t>
            </a:r>
            <a:r>
              <a:rPr lang="zh-CN" altLang="en-US" sz="2000" dirty="0">
                <a:solidFill>
                  <a:srgbClr val="000000"/>
                </a:solidFill>
              </a:rPr>
              <a:t>选手说：我第四，</a:t>
            </a:r>
            <a:r>
              <a:rPr lang="en-US" altLang="zh-CN" sz="2000" dirty="0">
                <a:solidFill>
                  <a:srgbClr val="000000"/>
                </a:solidFill>
              </a:rPr>
              <a:t>A</a:t>
            </a:r>
            <a:r>
              <a:rPr lang="zh-CN" altLang="en-US" sz="2000" dirty="0">
                <a:solidFill>
                  <a:srgbClr val="000000"/>
                </a:solidFill>
              </a:rPr>
              <a:t>第一</a:t>
            </a:r>
            <a:r>
              <a:rPr lang="en-US" altLang="zh-CN" sz="2000" dirty="0">
                <a:solidFill>
                  <a:srgbClr val="000000"/>
                </a:solidFill>
              </a:rPr>
              <a:t>;</a:t>
            </a:r>
          </a:p>
          <a:p>
            <a:pPr marL="285750" indent="-285750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l"/>
            </a:pPr>
            <a:r>
              <a:rPr lang="zh-CN" altLang="en-US" sz="2000" dirty="0"/>
              <a:t>决赛成绩公布之后，每位选手的预测都只</a:t>
            </a:r>
            <a:r>
              <a:rPr lang="zh-CN" altLang="en-US" sz="2000" dirty="0">
                <a:solidFill>
                  <a:srgbClr val="0000CC"/>
                </a:solidFill>
              </a:rPr>
              <a:t>说对了一半，即一对一错</a:t>
            </a:r>
            <a:r>
              <a:rPr lang="zh-CN" altLang="en-US" sz="2000" dirty="0"/>
              <a:t>，请编程解出比赛的实际名次。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05039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7030A0"/>
                </a:solidFill>
              </a:rPr>
              <a:t>自学：</a:t>
            </a:r>
            <a:r>
              <a:rPr lang="zh-CN" altLang="en-US" dirty="0" smtClean="0"/>
              <a:t>习题</a:t>
            </a:r>
            <a:r>
              <a:rPr lang="en-US" altLang="zh-CN" dirty="0"/>
              <a:t>3.4</a:t>
            </a:r>
            <a:r>
              <a:rPr lang="zh-CN" altLang="en-US" dirty="0"/>
              <a:t>提示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dirty="0">
                <a:latin typeface="+mn-ea"/>
              </a:rPr>
              <a:t>首先是将五个人的预测写成逻辑表达式：</a:t>
            </a:r>
          </a:p>
          <a:p>
            <a:pPr marL="971550" lvl="1"/>
            <a:r>
              <a:rPr lang="zh-CN" altLang="en-US" dirty="0">
                <a:ea typeface="黑体" panose="02010609060101010101" pitchFamily="49" charset="-122"/>
              </a:rPr>
              <a:t>让关系运算符 </a:t>
            </a:r>
            <a:r>
              <a:rPr lang="zh-CN" altLang="en-US" dirty="0">
                <a:solidFill>
                  <a:schemeClr val="tx2"/>
                </a:solidFill>
                <a:ea typeface="黑体" panose="02010609060101010101" pitchFamily="49" charset="-122"/>
              </a:rPr>
              <a:t>“</a:t>
            </a:r>
            <a:r>
              <a:rPr lang="en-US" altLang="zh-CN" dirty="0">
                <a:solidFill>
                  <a:schemeClr val="tx2"/>
                </a:solidFill>
                <a:ea typeface="黑体" panose="02010609060101010101" pitchFamily="49" charset="-122"/>
              </a:rPr>
              <a:t>==”</a:t>
            </a:r>
            <a:r>
              <a:rPr lang="en-US" altLang="zh-CN" dirty="0">
                <a:ea typeface="黑体" panose="02010609060101010101" pitchFamily="49" charset="-122"/>
              </a:rPr>
              <a:t> </a:t>
            </a:r>
            <a:r>
              <a:rPr lang="zh-CN" altLang="en-US" dirty="0">
                <a:ea typeface="黑体" panose="02010609060101010101" pitchFamily="49" charset="-122"/>
              </a:rPr>
              <a:t>的含义是 </a:t>
            </a:r>
            <a:r>
              <a:rPr lang="zh-CN" altLang="en-US" dirty="0">
                <a:solidFill>
                  <a:schemeClr val="tx2"/>
                </a:solidFill>
                <a:ea typeface="黑体" panose="02010609060101010101" pitchFamily="49" charset="-122"/>
              </a:rPr>
              <a:t>“是”</a:t>
            </a:r>
            <a:r>
              <a:rPr lang="zh-CN" altLang="en-US" dirty="0">
                <a:ea typeface="黑体" panose="02010609060101010101" pitchFamily="49" charset="-122"/>
              </a:rPr>
              <a:t>。</a:t>
            </a:r>
          </a:p>
          <a:p>
            <a:pPr marL="971550" lvl="1"/>
            <a:r>
              <a:rPr lang="zh-CN" altLang="en-US" dirty="0">
                <a:ea typeface="黑体" panose="02010609060101010101" pitchFamily="49" charset="-122"/>
              </a:rPr>
              <a:t>让数字 </a:t>
            </a:r>
            <a:r>
              <a:rPr lang="en-US" altLang="zh-CN" dirty="0">
                <a:ea typeface="黑体" panose="02010609060101010101" pitchFamily="49" charset="-122"/>
              </a:rPr>
              <a:t>1</a:t>
            </a:r>
            <a:r>
              <a:rPr lang="zh-CN" altLang="en-US" dirty="0">
                <a:ea typeface="黑体" panose="02010609060101010101" pitchFamily="49" charset="-122"/>
              </a:rPr>
              <a:t>、</a:t>
            </a:r>
            <a:r>
              <a:rPr lang="en-US" altLang="zh-CN" dirty="0">
                <a:ea typeface="黑体" panose="02010609060101010101" pitchFamily="49" charset="-122"/>
              </a:rPr>
              <a:t>2</a:t>
            </a:r>
            <a:r>
              <a:rPr lang="zh-CN" altLang="en-US" dirty="0">
                <a:ea typeface="黑体" panose="02010609060101010101" pitchFamily="49" charset="-122"/>
              </a:rPr>
              <a:t>、</a:t>
            </a:r>
            <a:r>
              <a:rPr lang="en-US" altLang="zh-CN" dirty="0">
                <a:ea typeface="黑体" panose="02010609060101010101" pitchFamily="49" charset="-122"/>
              </a:rPr>
              <a:t>3</a:t>
            </a:r>
            <a:r>
              <a:rPr lang="zh-CN" altLang="en-US" dirty="0">
                <a:ea typeface="黑体" panose="02010609060101010101" pitchFamily="49" charset="-122"/>
              </a:rPr>
              <a:t>、</a:t>
            </a:r>
            <a:r>
              <a:rPr lang="en-US" altLang="zh-CN" dirty="0">
                <a:ea typeface="黑体" panose="02010609060101010101" pitchFamily="49" charset="-122"/>
              </a:rPr>
              <a:t>4</a:t>
            </a:r>
            <a:r>
              <a:rPr lang="zh-CN" altLang="en-US" dirty="0">
                <a:ea typeface="黑体" panose="02010609060101010101" pitchFamily="49" charset="-122"/>
              </a:rPr>
              <a:t>、</a:t>
            </a:r>
            <a:r>
              <a:rPr lang="en-US" altLang="zh-CN" dirty="0">
                <a:ea typeface="黑体" panose="02010609060101010101" pitchFamily="49" charset="-122"/>
              </a:rPr>
              <a:t>5 </a:t>
            </a:r>
            <a:r>
              <a:rPr lang="zh-CN" altLang="en-US" dirty="0">
                <a:ea typeface="黑体" panose="02010609060101010101" pitchFamily="49" charset="-122"/>
              </a:rPr>
              <a:t>分别表示</a:t>
            </a:r>
            <a:r>
              <a:rPr lang="zh-CN" altLang="en-US" dirty="0">
                <a:solidFill>
                  <a:schemeClr val="tx2"/>
                </a:solidFill>
                <a:ea typeface="黑体" panose="02010609060101010101" pitchFamily="49" charset="-122"/>
              </a:rPr>
              <a:t>名次</a:t>
            </a:r>
            <a:r>
              <a:rPr lang="zh-CN" altLang="en-US" dirty="0">
                <a:ea typeface="黑体" panose="02010609060101010101" pitchFamily="49" charset="-122"/>
              </a:rPr>
              <a:t>第一、第二，</a:t>
            </a:r>
            <a:r>
              <a:rPr lang="en-US" altLang="zh-CN" dirty="0">
                <a:ea typeface="黑体" panose="02010609060101010101" pitchFamily="49" charset="-122"/>
              </a:rPr>
              <a:t>…</a:t>
            </a:r>
            <a:r>
              <a:rPr lang="zh-CN" altLang="en-US" dirty="0">
                <a:ea typeface="黑体" panose="02010609060101010101" pitchFamily="49" charset="-122"/>
              </a:rPr>
              <a:t>，第五。 </a:t>
            </a:r>
          </a:p>
          <a:p>
            <a:pPr marL="971550" lvl="1"/>
            <a:endParaRPr lang="en-US" altLang="zh-CN" dirty="0"/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dirty="0"/>
              <a:t>让整型变量 </a:t>
            </a:r>
            <a:r>
              <a:rPr lang="en-US" altLang="zh-CN" dirty="0"/>
              <a:t>A</a:t>
            </a:r>
            <a:r>
              <a:rPr lang="zh-CN" altLang="en-US" dirty="0"/>
              <a:t>、</a:t>
            </a:r>
            <a:r>
              <a:rPr lang="en-US" altLang="zh-CN" dirty="0"/>
              <a:t>B</a:t>
            </a:r>
            <a:r>
              <a:rPr lang="zh-CN" altLang="en-US" dirty="0"/>
              <a:t>、</a:t>
            </a:r>
            <a:r>
              <a:rPr lang="en-US" altLang="zh-CN" dirty="0"/>
              <a:t>C</a:t>
            </a:r>
            <a:r>
              <a:rPr lang="zh-CN" altLang="en-US" dirty="0"/>
              <a:t>、</a:t>
            </a:r>
            <a:r>
              <a:rPr lang="en-US" altLang="zh-CN" dirty="0"/>
              <a:t>D</a:t>
            </a:r>
            <a:r>
              <a:rPr lang="zh-CN" altLang="en-US" dirty="0"/>
              <a:t>、</a:t>
            </a:r>
            <a:r>
              <a:rPr lang="en-US" altLang="zh-CN" dirty="0"/>
              <a:t>E </a:t>
            </a:r>
            <a:r>
              <a:rPr lang="zh-CN" altLang="en-US" dirty="0"/>
              <a:t>分别表示每个选手所得名次</a:t>
            </a:r>
            <a:endParaRPr lang="en-US" altLang="zh-CN" dirty="0"/>
          </a:p>
          <a:p>
            <a:pPr marL="971550" lvl="1"/>
            <a:r>
              <a:rPr lang="en-US" altLang="zh-CN" dirty="0">
                <a:ea typeface="黑体" panose="02010609060101010101" pitchFamily="49" charset="-122"/>
              </a:rPr>
              <a:t>A</a:t>
            </a:r>
            <a:r>
              <a:rPr lang="zh-CN" altLang="en-US" dirty="0">
                <a:ea typeface="黑体" panose="02010609060101010101" pitchFamily="49" charset="-122"/>
              </a:rPr>
              <a:t>选手说：</a:t>
            </a:r>
            <a:r>
              <a:rPr lang="en-US" altLang="zh-CN" dirty="0">
                <a:ea typeface="黑体" panose="02010609060101010101" pitchFamily="49" charset="-122"/>
              </a:rPr>
              <a:t>B==2</a:t>
            </a:r>
            <a:r>
              <a:rPr lang="zh-CN" altLang="en-US" dirty="0">
                <a:ea typeface="黑体" panose="02010609060101010101" pitchFamily="49" charset="-122"/>
              </a:rPr>
              <a:t>，</a:t>
            </a:r>
            <a:r>
              <a:rPr lang="en-US" altLang="zh-CN" dirty="0">
                <a:ea typeface="黑体" panose="02010609060101010101" pitchFamily="49" charset="-122"/>
              </a:rPr>
              <a:t>A==3</a:t>
            </a:r>
            <a:r>
              <a:rPr lang="zh-CN" altLang="en-US" dirty="0">
                <a:ea typeface="黑体" panose="02010609060101010101" pitchFamily="49" charset="-122"/>
              </a:rPr>
              <a:t>；</a:t>
            </a:r>
            <a:endParaRPr lang="en-US" altLang="zh-CN" dirty="0">
              <a:ea typeface="黑体" panose="02010609060101010101" pitchFamily="49" charset="-122"/>
            </a:endParaRPr>
          </a:p>
          <a:p>
            <a:pPr marL="971550" lvl="1"/>
            <a:r>
              <a:rPr lang="en-US" altLang="zh-CN" dirty="0">
                <a:ea typeface="黑体" panose="02010609060101010101" pitchFamily="49" charset="-122"/>
              </a:rPr>
              <a:t>B</a:t>
            </a:r>
            <a:r>
              <a:rPr lang="zh-CN" altLang="en-US" dirty="0">
                <a:ea typeface="黑体" panose="02010609060101010101" pitchFamily="49" charset="-122"/>
              </a:rPr>
              <a:t>选手说：</a:t>
            </a:r>
            <a:r>
              <a:rPr lang="en-US" altLang="zh-CN" dirty="0">
                <a:ea typeface="黑体" panose="02010609060101010101" pitchFamily="49" charset="-122"/>
              </a:rPr>
              <a:t>B==2</a:t>
            </a:r>
            <a:r>
              <a:rPr lang="zh-CN" altLang="en-US" dirty="0">
                <a:ea typeface="黑体" panose="02010609060101010101" pitchFamily="49" charset="-122"/>
              </a:rPr>
              <a:t>，</a:t>
            </a:r>
            <a:r>
              <a:rPr lang="en-US" altLang="zh-CN" dirty="0">
                <a:ea typeface="黑体" panose="02010609060101010101" pitchFamily="49" charset="-122"/>
              </a:rPr>
              <a:t>E==4</a:t>
            </a:r>
            <a:r>
              <a:rPr lang="zh-CN" altLang="en-US" dirty="0">
                <a:ea typeface="黑体" panose="02010609060101010101" pitchFamily="49" charset="-122"/>
              </a:rPr>
              <a:t>；</a:t>
            </a:r>
            <a:endParaRPr lang="en-US" altLang="zh-CN" dirty="0">
              <a:ea typeface="黑体" panose="02010609060101010101" pitchFamily="49" charset="-122"/>
            </a:endParaRPr>
          </a:p>
          <a:p>
            <a:pPr marL="971550" lvl="1"/>
            <a:r>
              <a:rPr lang="en-US" altLang="zh-CN" dirty="0">
                <a:ea typeface="黑体" panose="02010609060101010101" pitchFamily="49" charset="-122"/>
              </a:rPr>
              <a:t>C</a:t>
            </a:r>
            <a:r>
              <a:rPr lang="zh-CN" altLang="en-US" dirty="0">
                <a:ea typeface="黑体" panose="02010609060101010101" pitchFamily="49" charset="-122"/>
              </a:rPr>
              <a:t>选手说：</a:t>
            </a:r>
            <a:r>
              <a:rPr lang="en-US" altLang="zh-CN" dirty="0">
                <a:ea typeface="黑体" panose="02010609060101010101" pitchFamily="49" charset="-122"/>
              </a:rPr>
              <a:t>C==1</a:t>
            </a:r>
            <a:r>
              <a:rPr lang="zh-CN" altLang="en-US" dirty="0">
                <a:ea typeface="黑体" panose="02010609060101010101" pitchFamily="49" charset="-122"/>
              </a:rPr>
              <a:t>，</a:t>
            </a:r>
            <a:r>
              <a:rPr lang="en-US" altLang="zh-CN" dirty="0">
                <a:ea typeface="黑体" panose="02010609060101010101" pitchFamily="49" charset="-122"/>
              </a:rPr>
              <a:t>D==2</a:t>
            </a:r>
            <a:r>
              <a:rPr lang="zh-CN" altLang="en-US" dirty="0">
                <a:ea typeface="黑体" panose="02010609060101010101" pitchFamily="49" charset="-122"/>
              </a:rPr>
              <a:t>；</a:t>
            </a:r>
            <a:endParaRPr lang="en-US" altLang="zh-CN" dirty="0">
              <a:ea typeface="黑体" panose="02010609060101010101" pitchFamily="49" charset="-122"/>
            </a:endParaRPr>
          </a:p>
          <a:p>
            <a:pPr marL="971550" lvl="1"/>
            <a:r>
              <a:rPr lang="en-US" altLang="zh-CN" dirty="0">
                <a:ea typeface="黑体" panose="02010609060101010101" pitchFamily="49" charset="-122"/>
              </a:rPr>
              <a:t>D</a:t>
            </a:r>
            <a:r>
              <a:rPr lang="zh-CN" altLang="en-US" dirty="0">
                <a:ea typeface="黑体" panose="02010609060101010101" pitchFamily="49" charset="-122"/>
              </a:rPr>
              <a:t>选手说：</a:t>
            </a:r>
            <a:r>
              <a:rPr lang="en-US" altLang="zh-CN" dirty="0">
                <a:ea typeface="黑体" panose="02010609060101010101" pitchFamily="49" charset="-122"/>
              </a:rPr>
              <a:t>C==5</a:t>
            </a:r>
            <a:r>
              <a:rPr lang="zh-CN" altLang="en-US" dirty="0">
                <a:ea typeface="黑体" panose="02010609060101010101" pitchFamily="49" charset="-122"/>
              </a:rPr>
              <a:t>，</a:t>
            </a:r>
            <a:r>
              <a:rPr lang="en-US" altLang="zh-CN" dirty="0">
                <a:ea typeface="黑体" panose="02010609060101010101" pitchFamily="49" charset="-122"/>
              </a:rPr>
              <a:t>D==3</a:t>
            </a:r>
            <a:r>
              <a:rPr lang="zh-CN" altLang="en-US" dirty="0">
                <a:ea typeface="黑体" panose="02010609060101010101" pitchFamily="49" charset="-122"/>
              </a:rPr>
              <a:t>；</a:t>
            </a:r>
            <a:br>
              <a:rPr lang="zh-CN" altLang="en-US" dirty="0">
                <a:ea typeface="黑体" panose="02010609060101010101" pitchFamily="49" charset="-122"/>
              </a:rPr>
            </a:br>
            <a:r>
              <a:rPr lang="en-US" altLang="zh-CN" dirty="0">
                <a:ea typeface="黑体" panose="02010609060101010101" pitchFamily="49" charset="-122"/>
              </a:rPr>
              <a:t>E</a:t>
            </a:r>
            <a:r>
              <a:rPr lang="zh-CN" altLang="en-US" dirty="0">
                <a:ea typeface="黑体" panose="02010609060101010101" pitchFamily="49" charset="-122"/>
              </a:rPr>
              <a:t>选手说：</a:t>
            </a:r>
            <a:r>
              <a:rPr lang="en-US" altLang="zh-CN" dirty="0">
                <a:ea typeface="黑体" panose="02010609060101010101" pitchFamily="49" charset="-122"/>
              </a:rPr>
              <a:t>E==4</a:t>
            </a:r>
            <a:r>
              <a:rPr lang="zh-CN" altLang="en-US" dirty="0">
                <a:ea typeface="黑体" panose="02010609060101010101" pitchFamily="49" charset="-122"/>
              </a:rPr>
              <a:t>，</a:t>
            </a:r>
            <a:r>
              <a:rPr lang="en-US" altLang="zh-CN" dirty="0">
                <a:ea typeface="黑体" panose="02010609060101010101" pitchFamily="49" charset="-122"/>
              </a:rPr>
              <a:t>A==1</a:t>
            </a:r>
            <a:r>
              <a:rPr lang="zh-CN" altLang="en-US" dirty="0">
                <a:ea typeface="黑体" panose="02010609060101010101" pitchFamily="49" charset="-122"/>
              </a:rPr>
              <a:t>；</a:t>
            </a:r>
          </a:p>
          <a:p>
            <a:pPr lvl="1" indent="0">
              <a:buNone/>
            </a:pPr>
            <a:r>
              <a:rPr lang="zh-CN" altLang="en-US" dirty="0">
                <a:ea typeface="黑体" panose="02010609060101010101" pitchFamily="49" charset="-122"/>
              </a:rPr>
              <a:t/>
            </a:r>
            <a:br>
              <a:rPr lang="zh-CN" altLang="en-US" dirty="0">
                <a:ea typeface="黑体" panose="02010609060101010101" pitchFamily="49" charset="-122"/>
              </a:rPr>
            </a:br>
            <a:endParaRPr lang="en-US" altLang="zh-CN" dirty="0"/>
          </a:p>
          <a:p>
            <a:pPr>
              <a:spcBef>
                <a:spcPct val="50000"/>
              </a:spcBef>
              <a:buClr>
                <a:schemeClr val="accent1"/>
              </a:buClr>
              <a:buNone/>
            </a:pP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799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7030A0"/>
                </a:solidFill>
              </a:rPr>
              <a:t>自学：</a:t>
            </a:r>
            <a:r>
              <a:rPr lang="zh-CN" altLang="en-US" dirty="0" smtClean="0"/>
              <a:t>习题</a:t>
            </a:r>
            <a:r>
              <a:rPr lang="en-US" altLang="zh-CN" dirty="0"/>
              <a:t>3.4</a:t>
            </a:r>
            <a:r>
              <a:rPr lang="zh-CN" altLang="en-US" dirty="0"/>
              <a:t>提示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dirty="0"/>
              <a:t>考虑到每个人说的话是一对一错，即一真一假；</a:t>
            </a:r>
            <a:endParaRPr lang="en-US" altLang="zh-CN" sz="2000" dirty="0"/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dirty="0"/>
              <a:t>如</a:t>
            </a:r>
            <a:r>
              <a:rPr lang="en-US" altLang="zh-CN" sz="2000" dirty="0"/>
              <a:t>A</a:t>
            </a:r>
            <a:r>
              <a:rPr lang="zh-CN" altLang="en-US" sz="2000" dirty="0"/>
              <a:t>说的是</a:t>
            </a:r>
            <a:r>
              <a:rPr lang="en-US" altLang="zh-CN" sz="2000" dirty="0">
                <a:solidFill>
                  <a:srgbClr val="000000"/>
                </a:solidFill>
                <a:ea typeface="黑体" panose="02010609060101010101" pitchFamily="49" charset="-122"/>
              </a:rPr>
              <a:t>B==2</a:t>
            </a:r>
            <a:r>
              <a:rPr lang="zh-CN" altLang="en-US" sz="2000" dirty="0">
                <a:solidFill>
                  <a:srgbClr val="000000"/>
                </a:solidFill>
                <a:ea typeface="黑体" panose="02010609060101010101" pitchFamily="49" charset="-122"/>
              </a:rPr>
              <a:t>，</a:t>
            </a:r>
            <a:r>
              <a:rPr lang="en-US" altLang="zh-CN" sz="2000" dirty="0">
                <a:solidFill>
                  <a:srgbClr val="000000"/>
                </a:solidFill>
                <a:ea typeface="黑体" panose="02010609060101010101" pitchFamily="49" charset="-122"/>
              </a:rPr>
              <a:t>A==3</a:t>
            </a:r>
            <a:r>
              <a:rPr lang="zh-CN" altLang="en-US" sz="2000" dirty="0">
                <a:ea typeface="黑体" panose="02010609060101010101" pitchFamily="49" charset="-122"/>
              </a:rPr>
              <a:t>，</a:t>
            </a:r>
            <a:r>
              <a:rPr lang="zh-CN" altLang="en-US" sz="2000" dirty="0">
                <a:solidFill>
                  <a:srgbClr val="000000"/>
                </a:solidFill>
              </a:rPr>
              <a:t> 一对一错， 则 </a:t>
            </a:r>
            <a:r>
              <a:rPr lang="en-US" altLang="zh-CN" sz="2000" dirty="0">
                <a:solidFill>
                  <a:srgbClr val="000000"/>
                </a:solidFill>
              </a:rPr>
              <a:t>(B==2)+(A==3)=1</a:t>
            </a:r>
            <a:r>
              <a:rPr lang="zh-CN" altLang="en-US" sz="2000" dirty="0">
                <a:solidFill>
                  <a:srgbClr val="000000"/>
                </a:solidFill>
              </a:rPr>
              <a:t>；</a:t>
            </a:r>
            <a:endParaRPr lang="en-US" altLang="zh-CN" sz="2000" dirty="0"/>
          </a:p>
          <a:p>
            <a:pPr marL="971550" lvl="1"/>
            <a:r>
              <a:rPr lang="en-US" altLang="zh-CN" sz="1800" dirty="0"/>
              <a:t>1 +  0  =   1</a:t>
            </a:r>
          </a:p>
          <a:p>
            <a:pPr marL="971550" lvl="1"/>
            <a:r>
              <a:rPr lang="en-US" altLang="zh-CN" sz="1800" dirty="0"/>
              <a:t>0 +  1 =    1 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dirty="0"/>
              <a:t>可以归纳出要同时满足五个人所说的话都符合</a:t>
            </a:r>
            <a:r>
              <a:rPr lang="zh-CN" altLang="en-US" sz="2000" dirty="0">
                <a:solidFill>
                  <a:srgbClr val="C00000"/>
                </a:solidFill>
              </a:rPr>
              <a:t>一半对一半错</a:t>
            </a:r>
            <a:r>
              <a:rPr lang="zh-CN" altLang="en-US" sz="2000" dirty="0">
                <a:solidFill>
                  <a:schemeClr val="tx2"/>
                </a:solidFill>
              </a:rPr>
              <a:t>的条件</a:t>
            </a:r>
            <a:r>
              <a:rPr lang="zh-CN" altLang="en-US" sz="2000" dirty="0"/>
              <a:t>是：</a:t>
            </a:r>
            <a:endParaRPr lang="en-US" altLang="zh-CN" sz="2000" dirty="0"/>
          </a:p>
          <a:p>
            <a:pPr marL="971550" lvl="1"/>
            <a:r>
              <a:rPr lang="en-US" altLang="zh-CN" sz="1800" dirty="0"/>
              <a:t>ta= ((B==2)+(A==3))==1); </a:t>
            </a:r>
            <a:r>
              <a:rPr lang="zh-CN" altLang="en-US" sz="1800" dirty="0"/>
              <a:t>符合</a:t>
            </a:r>
            <a:r>
              <a:rPr lang="en-US" altLang="zh-CN" sz="1800" dirty="0"/>
              <a:t>A</a:t>
            </a:r>
            <a:r>
              <a:rPr lang="zh-CN" altLang="en-US" sz="1800" dirty="0"/>
              <a:t>选手的话；</a:t>
            </a:r>
          </a:p>
          <a:p>
            <a:pPr marL="971550" lvl="1"/>
            <a:r>
              <a:rPr lang="en-US" altLang="zh-CN" sz="1800" dirty="0"/>
              <a:t>tb= ((B==2)+(E==4))==1); </a:t>
            </a:r>
            <a:r>
              <a:rPr lang="zh-CN" altLang="en-US" sz="1800" dirty="0"/>
              <a:t>符合</a:t>
            </a:r>
            <a:r>
              <a:rPr lang="en-US" altLang="zh-CN" sz="1800" dirty="0"/>
              <a:t>B</a:t>
            </a:r>
            <a:r>
              <a:rPr lang="zh-CN" altLang="en-US" sz="1800" dirty="0"/>
              <a:t>选手的话</a:t>
            </a:r>
            <a:endParaRPr lang="en-US" altLang="zh-CN" sz="1800" dirty="0"/>
          </a:p>
          <a:p>
            <a:pPr marL="971550" lvl="1"/>
            <a:r>
              <a:rPr lang="en-US" altLang="zh-CN" sz="1800" dirty="0" err="1"/>
              <a:t>tc</a:t>
            </a:r>
            <a:r>
              <a:rPr lang="en-US" altLang="zh-CN" sz="1800" dirty="0"/>
              <a:t>= ((C==1)+(D==2))==1); </a:t>
            </a:r>
            <a:r>
              <a:rPr lang="zh-CN" altLang="en-US" sz="1800" dirty="0"/>
              <a:t>符合</a:t>
            </a:r>
            <a:r>
              <a:rPr lang="en-US" altLang="zh-CN" sz="1800" dirty="0"/>
              <a:t>C</a:t>
            </a:r>
            <a:r>
              <a:rPr lang="zh-CN" altLang="en-US" sz="1800" dirty="0"/>
              <a:t>选手的话</a:t>
            </a:r>
            <a:endParaRPr lang="en-US" altLang="zh-CN" sz="1800" dirty="0"/>
          </a:p>
          <a:p>
            <a:pPr marL="971550" lvl="1"/>
            <a:r>
              <a:rPr lang="en-US" altLang="zh-CN" sz="1800" dirty="0"/>
              <a:t>td= ((C==5)+(D==3))==1); </a:t>
            </a:r>
            <a:r>
              <a:rPr lang="zh-CN" altLang="en-US" sz="1800" dirty="0"/>
              <a:t>符合</a:t>
            </a:r>
            <a:r>
              <a:rPr lang="en-US" altLang="zh-CN" sz="1800" dirty="0"/>
              <a:t>D</a:t>
            </a:r>
            <a:r>
              <a:rPr lang="zh-CN" altLang="en-US" sz="1800" dirty="0"/>
              <a:t>选手的话</a:t>
            </a:r>
            <a:endParaRPr lang="en-US" altLang="zh-CN" sz="1800" dirty="0"/>
          </a:p>
          <a:p>
            <a:pPr marL="971550" lvl="1"/>
            <a:r>
              <a:rPr lang="en-US" altLang="zh-CN" sz="1800" dirty="0" err="1"/>
              <a:t>te</a:t>
            </a:r>
            <a:r>
              <a:rPr lang="en-US" altLang="zh-CN" sz="1800" dirty="0"/>
              <a:t> = ((E==4)+(A==1))==1); </a:t>
            </a:r>
            <a:r>
              <a:rPr lang="zh-CN" altLang="en-US" sz="1800" dirty="0"/>
              <a:t>符合</a:t>
            </a:r>
            <a:r>
              <a:rPr lang="en-US" altLang="zh-CN" sz="1800" dirty="0"/>
              <a:t>E</a:t>
            </a:r>
            <a:r>
              <a:rPr lang="zh-CN" altLang="en-US" sz="1800" dirty="0"/>
              <a:t>选手的话</a:t>
            </a:r>
            <a:endParaRPr lang="en-US" altLang="zh-CN" sz="1800" dirty="0"/>
          </a:p>
          <a:p>
            <a:pPr marL="971550" lvl="1"/>
            <a:r>
              <a:rPr lang="zh-CN" altLang="en-US" sz="1800" dirty="0"/>
              <a:t>因为</a:t>
            </a:r>
            <a:r>
              <a:rPr lang="en-US" altLang="zh-CN" sz="1800" dirty="0" err="1"/>
              <a:t>ta,tb</a:t>
            </a:r>
            <a:r>
              <a:rPr lang="en-US" altLang="zh-CN" sz="1800" dirty="0"/>
              <a:t>,…,</a:t>
            </a:r>
            <a:r>
              <a:rPr lang="en-US" altLang="zh-CN" sz="1800" dirty="0" err="1"/>
              <a:t>te</a:t>
            </a:r>
            <a:r>
              <a:rPr lang="zh-CN" altLang="en-US" sz="1800" dirty="0"/>
              <a:t>非</a:t>
            </a:r>
            <a:r>
              <a:rPr lang="en-US" altLang="zh-CN" sz="1800" dirty="0"/>
              <a:t>1</a:t>
            </a:r>
            <a:r>
              <a:rPr lang="zh-CN" altLang="en-US" sz="1800" dirty="0"/>
              <a:t>即</a:t>
            </a:r>
            <a:r>
              <a:rPr lang="en-US" altLang="zh-CN" sz="1800" dirty="0"/>
              <a:t>0</a:t>
            </a:r>
            <a:r>
              <a:rPr lang="zh-CN" altLang="en-US" sz="1800" dirty="0"/>
              <a:t>，五个条件值都加在一起满足：</a:t>
            </a:r>
          </a:p>
          <a:p>
            <a:pPr lvl="1" indent="0">
              <a:buNone/>
            </a:pPr>
            <a:r>
              <a:rPr lang="en-US" altLang="zh-CN" sz="1800" dirty="0"/>
              <a:t/>
            </a:r>
            <a:br>
              <a:rPr lang="en-US" altLang="zh-CN" sz="1800" dirty="0"/>
            </a:b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/>
              <a:t/>
            </a:r>
            <a:br>
              <a:rPr lang="en-US" altLang="zh-CN" dirty="0"/>
            </a:br>
            <a:r>
              <a:rPr lang="zh-CN" altLang="en-US" dirty="0"/>
              <a:t/>
            </a:r>
            <a:br>
              <a:rPr lang="zh-CN" altLang="en-US" dirty="0"/>
            </a:br>
            <a:endParaRPr lang="en-US" altLang="zh-CN" dirty="0"/>
          </a:p>
          <a:p>
            <a:endParaRPr lang="en-US" altLang="zh-CN" dirty="0"/>
          </a:p>
          <a:p>
            <a:pPr>
              <a:spcBef>
                <a:spcPct val="50000"/>
              </a:spcBef>
            </a:pPr>
            <a:r>
              <a:rPr lang="en-US" altLang="zh-CN" sz="1050" dirty="0">
                <a:ea typeface="黑体" panose="02010609060101010101" pitchFamily="49" charset="-122"/>
              </a:rPr>
              <a:t>          </a:t>
            </a:r>
          </a:p>
          <a:p>
            <a:endParaRPr lang="zh-CN" altLang="en-US" dirty="0"/>
          </a:p>
        </p:txBody>
      </p:sp>
      <p:graphicFrame>
        <p:nvGraphicFramePr>
          <p:cNvPr id="4" name="Object 4"/>
          <p:cNvGraphicFramePr>
            <a:graphicFrameLocks noChangeAspect="1"/>
          </p:cNvGraphicFramePr>
          <p:nvPr>
            <p:extLst/>
          </p:nvPr>
        </p:nvGraphicFramePr>
        <p:xfrm>
          <a:off x="1579417" y="5621264"/>
          <a:ext cx="3221183" cy="2498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002" name="Equation" r:id="rId3" imgW="1612800" imgH="177480" progId="Equation.DSMT4">
                  <p:embed/>
                </p:oleObj>
              </mc:Choice>
              <mc:Fallback>
                <p:oleObj name="Equation" r:id="rId3" imgW="1612800" imgH="177480" progId="Equation.DSMT4">
                  <p:embed/>
                  <p:pic>
                    <p:nvPicPr>
                      <p:cNvPr id="4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79417" y="5621264"/>
                        <a:ext cx="3221183" cy="24981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1572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4.1 </a:t>
            </a:r>
            <a:r>
              <a:rPr lang="zh-CN" altLang="en-US" dirty="0"/>
              <a:t>关系运算符和关系表达式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dirty="0">
                <a:solidFill>
                  <a:srgbClr val="7030A0"/>
                </a:solidFill>
              </a:rPr>
              <a:t>关系运算的结果</a:t>
            </a:r>
            <a:r>
              <a:rPr lang="zh-CN" altLang="en-US" sz="2000" dirty="0" smtClean="0">
                <a:solidFill>
                  <a:srgbClr val="7030A0"/>
                </a:solidFill>
              </a:rPr>
              <a:t>是</a:t>
            </a:r>
            <a:r>
              <a:rPr lang="zh-CN" altLang="en-US" sz="2000" dirty="0" smtClean="0"/>
              <a:t>： “</a:t>
            </a:r>
            <a:r>
              <a:rPr lang="zh-CN" altLang="en-US" sz="2000" dirty="0" smtClean="0">
                <a:solidFill>
                  <a:srgbClr val="FF0000"/>
                </a:solidFill>
              </a:rPr>
              <a:t>真</a:t>
            </a:r>
            <a:r>
              <a:rPr lang="zh-CN" altLang="en-US" sz="2000" dirty="0" smtClean="0"/>
              <a:t>”</a:t>
            </a:r>
            <a:r>
              <a:rPr lang="en-US" altLang="zh-CN" sz="2000" dirty="0" smtClean="0"/>
              <a:t> </a:t>
            </a:r>
            <a:r>
              <a:rPr lang="zh-CN" altLang="en-US" sz="2000" dirty="0" smtClean="0"/>
              <a:t>或“ </a:t>
            </a:r>
            <a:r>
              <a:rPr lang="zh-CN" altLang="en-US" sz="2000" dirty="0" smtClean="0">
                <a:solidFill>
                  <a:srgbClr val="FF0000"/>
                </a:solidFill>
              </a:rPr>
              <a:t>假</a:t>
            </a:r>
            <a:r>
              <a:rPr lang="zh-CN" altLang="en-US" sz="2000" dirty="0" smtClean="0"/>
              <a:t>”</a:t>
            </a:r>
            <a:endParaRPr lang="en-US" altLang="zh-CN" sz="2000" dirty="0"/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dirty="0"/>
              <a:t>通常，</a:t>
            </a:r>
            <a:r>
              <a:rPr lang="en-US" altLang="zh-CN" sz="2000" dirty="0" smtClean="0"/>
              <a:t>C</a:t>
            </a:r>
            <a:r>
              <a:rPr lang="zh-CN" altLang="en-US" sz="2000" dirty="0" smtClean="0"/>
              <a:t>语言中</a:t>
            </a:r>
            <a:endParaRPr lang="en-US" altLang="zh-CN" sz="2000" dirty="0"/>
          </a:p>
          <a:p>
            <a:pPr marL="971550" lvl="1"/>
            <a:r>
              <a:rPr lang="en-US" altLang="zh-CN" sz="1800" dirty="0" smtClean="0"/>
              <a:t>0</a:t>
            </a:r>
            <a:r>
              <a:rPr lang="zh-CN" altLang="en-US" sz="1800" dirty="0"/>
              <a:t> </a:t>
            </a:r>
            <a:r>
              <a:rPr lang="zh-CN" altLang="en-US" sz="1800" dirty="0" smtClean="0"/>
              <a:t>表示“假”；</a:t>
            </a:r>
            <a:endParaRPr lang="en-US" altLang="zh-CN" sz="1800" dirty="0"/>
          </a:p>
          <a:p>
            <a:pPr marL="971550" lvl="1"/>
            <a:r>
              <a:rPr lang="zh-CN" altLang="en-US" sz="1800" dirty="0">
                <a:solidFill>
                  <a:srgbClr val="7030A0"/>
                </a:solidFill>
              </a:rPr>
              <a:t>非</a:t>
            </a:r>
            <a:r>
              <a:rPr lang="en-US" altLang="zh-CN" sz="1800" dirty="0" smtClean="0">
                <a:solidFill>
                  <a:srgbClr val="7030A0"/>
                </a:solidFill>
              </a:rPr>
              <a:t>0</a:t>
            </a:r>
            <a:r>
              <a:rPr lang="zh-CN" altLang="en-US" sz="1800" dirty="0">
                <a:solidFill>
                  <a:srgbClr val="7030A0"/>
                </a:solidFill>
              </a:rPr>
              <a:t> </a:t>
            </a:r>
            <a:r>
              <a:rPr lang="zh-CN" altLang="en-US" sz="1800" dirty="0" smtClean="0"/>
              <a:t>表示“真”；</a:t>
            </a:r>
            <a:endParaRPr lang="en-US" altLang="zh-CN" sz="1800" dirty="0"/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dirty="0" smtClean="0"/>
              <a:t>“</a:t>
            </a:r>
            <a:r>
              <a:rPr lang="zh-CN" altLang="en-US" sz="2000" dirty="0" smtClean="0">
                <a:solidFill>
                  <a:srgbClr val="FF0000"/>
                </a:solidFill>
              </a:rPr>
              <a:t>真</a:t>
            </a:r>
            <a:r>
              <a:rPr lang="zh-CN" altLang="en-US" sz="2000" dirty="0" smtClean="0"/>
              <a:t>”与“</a:t>
            </a:r>
            <a:r>
              <a:rPr lang="zh-CN" altLang="en-US" sz="2000" dirty="0" smtClean="0">
                <a:solidFill>
                  <a:srgbClr val="FF0000"/>
                </a:solidFill>
              </a:rPr>
              <a:t>假</a:t>
            </a:r>
            <a:r>
              <a:rPr lang="zh-CN" altLang="en-US" sz="2000" dirty="0" smtClean="0"/>
              <a:t>”的值</a:t>
            </a:r>
            <a:endParaRPr lang="en-US" altLang="zh-CN" sz="2000" dirty="0" smtClean="0"/>
          </a:p>
          <a:p>
            <a:pPr marL="971550" lvl="1"/>
            <a:r>
              <a:rPr lang="zh-CN" altLang="en-US" sz="1800" dirty="0" smtClean="0"/>
              <a:t>“</a:t>
            </a:r>
            <a:r>
              <a:rPr lang="zh-CN" altLang="en-US" sz="1800" dirty="0" smtClean="0">
                <a:solidFill>
                  <a:srgbClr val="FF0000"/>
                </a:solidFill>
              </a:rPr>
              <a:t>假</a:t>
            </a:r>
            <a:r>
              <a:rPr lang="zh-CN" altLang="en-US" sz="1800" dirty="0" smtClean="0"/>
              <a:t>”的值为</a:t>
            </a:r>
            <a:r>
              <a:rPr lang="en-US" altLang="zh-CN" sz="1800" dirty="0" smtClean="0"/>
              <a:t>0</a:t>
            </a:r>
            <a:r>
              <a:rPr lang="zh-CN" altLang="en-US" sz="1800" dirty="0" smtClean="0"/>
              <a:t>；</a:t>
            </a:r>
            <a:endParaRPr lang="en-US" altLang="zh-CN" sz="1800" dirty="0" smtClean="0"/>
          </a:p>
          <a:p>
            <a:pPr marL="971550" lvl="1"/>
            <a:r>
              <a:rPr lang="zh-CN" altLang="en-US" sz="1800" dirty="0" smtClean="0"/>
              <a:t>“</a:t>
            </a:r>
            <a:r>
              <a:rPr lang="zh-CN" altLang="en-US" sz="1800" dirty="0" smtClean="0">
                <a:solidFill>
                  <a:srgbClr val="FF0000"/>
                </a:solidFill>
              </a:rPr>
              <a:t>真</a:t>
            </a:r>
            <a:r>
              <a:rPr lang="zh-CN" altLang="en-US" sz="1800" dirty="0" smtClean="0"/>
              <a:t>”的值为</a:t>
            </a:r>
            <a:r>
              <a:rPr lang="en-US" altLang="zh-CN" sz="1800" dirty="0" smtClean="0"/>
              <a:t>1</a:t>
            </a:r>
            <a:r>
              <a:rPr lang="zh-CN" altLang="en-US" sz="1800" dirty="0" smtClean="0"/>
              <a:t>；</a:t>
            </a:r>
            <a:r>
              <a:rPr lang="en-US" altLang="zh-CN" sz="1800" dirty="0" smtClean="0"/>
              <a:t> 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zh-CN" dirty="0"/>
          </a:p>
          <a:p>
            <a:pPr marL="342900" indent="-342900">
              <a:buFont typeface="Wingdings" panose="05000000000000000000" pitchFamily="2" charset="2"/>
              <a:buChar char="l"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15752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7030A0"/>
                </a:solidFill>
              </a:rPr>
              <a:t>自学：</a:t>
            </a:r>
            <a:r>
              <a:rPr lang="zh-CN" altLang="en-US" dirty="0" smtClean="0"/>
              <a:t>习题</a:t>
            </a:r>
            <a:r>
              <a:rPr lang="en-US" altLang="zh-CN" dirty="0"/>
              <a:t>3.4</a:t>
            </a:r>
            <a:r>
              <a:rPr lang="zh-CN" altLang="en-US" dirty="0"/>
              <a:t>提示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5775" y="1135063"/>
            <a:ext cx="8089900" cy="1815955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dirty="0">
                <a:latin typeface="+mn-ea"/>
              </a:rPr>
              <a:t>上述条件只是符合题意的一个必要条件</a:t>
            </a:r>
            <a:endParaRPr lang="en-US" altLang="zh-CN" dirty="0">
              <a:latin typeface="+mn-ea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dirty="0">
                <a:latin typeface="+mn-ea"/>
              </a:rPr>
              <a:t>由于五个人的名次不同，因此应同时考虑 </a:t>
            </a:r>
            <a:r>
              <a:rPr lang="en-US" altLang="zh-CN" dirty="0">
                <a:latin typeface="+mn-ea"/>
              </a:rPr>
              <a:t>A</a:t>
            </a:r>
            <a:r>
              <a:rPr lang="zh-CN" altLang="en-US" dirty="0">
                <a:latin typeface="+mn-ea"/>
              </a:rPr>
              <a:t>、</a:t>
            </a:r>
            <a:r>
              <a:rPr lang="en-US" altLang="zh-CN" dirty="0">
                <a:latin typeface="+mn-ea"/>
              </a:rPr>
              <a:t>B</a:t>
            </a:r>
            <a:r>
              <a:rPr lang="zh-CN" altLang="en-US" dirty="0">
                <a:latin typeface="+mn-ea"/>
              </a:rPr>
              <a:t>、</a:t>
            </a:r>
            <a:r>
              <a:rPr lang="en-US" altLang="zh-CN" dirty="0">
                <a:latin typeface="+mn-ea"/>
              </a:rPr>
              <a:t>C</a:t>
            </a:r>
            <a:r>
              <a:rPr lang="zh-CN" altLang="en-US" dirty="0">
                <a:latin typeface="+mn-ea"/>
              </a:rPr>
              <a:t>、</a:t>
            </a:r>
            <a:r>
              <a:rPr lang="en-US" altLang="zh-CN" dirty="0">
                <a:latin typeface="+mn-ea"/>
              </a:rPr>
              <a:t>D</a:t>
            </a:r>
            <a:r>
              <a:rPr lang="zh-CN" altLang="en-US" dirty="0">
                <a:latin typeface="+mn-ea"/>
              </a:rPr>
              <a:t>、</a:t>
            </a:r>
            <a:r>
              <a:rPr lang="en-US" altLang="zh-CN" dirty="0">
                <a:latin typeface="+mn-ea"/>
              </a:rPr>
              <a:t>E </a:t>
            </a:r>
            <a:r>
              <a:rPr lang="zh-CN" altLang="en-US" dirty="0">
                <a:latin typeface="+mn-ea"/>
              </a:rPr>
              <a:t>的取不同的值</a:t>
            </a:r>
            <a:endParaRPr lang="en-US" altLang="zh-CN" dirty="0">
              <a:latin typeface="+mn-ea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dirty="0">
                <a:latin typeface="+mn-ea"/>
              </a:rPr>
              <a:t>即满足：</a:t>
            </a:r>
            <a:endParaRPr lang="en-US" altLang="zh-CN" dirty="0">
              <a:latin typeface="+mn-ea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zh-CN" altLang="en-US" dirty="0">
              <a:latin typeface="+mn-ea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zh-CN" dirty="0"/>
          </a:p>
          <a:p>
            <a:endParaRPr lang="zh-CN" alt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/>
          </p:nvPr>
        </p:nvGraphicFramePr>
        <p:xfrm>
          <a:off x="976745" y="3106014"/>
          <a:ext cx="3927764" cy="6633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30" name="Equation" r:id="rId3" imgW="1612800" imgH="406080" progId="Equation.DSMT4">
                  <p:embed/>
                </p:oleObj>
              </mc:Choice>
              <mc:Fallback>
                <p:oleObj name="Equation" r:id="rId3" imgW="1612800" imgH="406080" progId="Equation.DSMT4">
                  <p:embed/>
                  <p:pic>
                    <p:nvPicPr>
                      <p:cNvPr id="4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6745" y="3106014"/>
                        <a:ext cx="3927764" cy="66336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5"/>
          <p:cNvGraphicFramePr>
            <a:graphicFrameLocks noChangeAspect="1"/>
          </p:cNvGraphicFramePr>
          <p:nvPr>
            <p:extLst/>
          </p:nvPr>
        </p:nvGraphicFramePr>
        <p:xfrm>
          <a:off x="854292" y="5392014"/>
          <a:ext cx="3262745" cy="3316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31" name="Equation" r:id="rId5" imgW="1460160" imgH="177480" progId="Equation.DSMT4">
                  <p:embed/>
                </p:oleObj>
              </mc:Choice>
              <mc:Fallback>
                <p:oleObj name="Equation" r:id="rId5" imgW="1460160" imgH="177480" progId="Equation.DSMT4">
                  <p:embed/>
                  <p:pic>
                    <p:nvPicPr>
                      <p:cNvPr id="5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4292" y="5392014"/>
                        <a:ext cx="3262745" cy="33164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内容占位符 2"/>
          <p:cNvSpPr txBox="1">
            <a:spLocks/>
          </p:cNvSpPr>
          <p:nvPr/>
        </p:nvSpPr>
        <p:spPr bwMode="auto">
          <a:xfrm>
            <a:off x="485775" y="4271456"/>
            <a:ext cx="8089900" cy="965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l" defTabSz="685800" rtl="0" fontAlgn="base">
              <a:lnSpc>
                <a:spcPct val="90000"/>
              </a:lnSpc>
              <a:spcBef>
                <a:spcPts val="135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anose="05020102010507070707" pitchFamily="18" charset="2"/>
              <a:buChar char=""/>
              <a:defRPr sz="2400" kern="1200">
                <a:solidFill>
                  <a:srgbClr val="1A93C8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1pPr>
            <a:lvl2pPr marL="628650" indent="-342900" algn="l" defTabSz="685800" rtl="0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SzPct val="80000"/>
              <a:buFont typeface="Wingdings" panose="05000000000000000000" pitchFamily="2" charset="2"/>
              <a:buChar char="ü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2pPr>
            <a:lvl3pPr marL="857250" indent="-17145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Calibri" panose="020F0502020204030204" pitchFamily="34" charset="0"/>
              <a:buChar char="•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3pPr>
            <a:lvl4pPr marL="1200150" indent="-17145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Calibri" panose="020F0502020204030204" pitchFamily="34" charset="0"/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4pPr>
            <a:lvl5pPr marL="1543050" indent="-17145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Calibri" panose="020F0502020204030204" pitchFamily="34" charset="0"/>
              <a:buChar char="•"/>
              <a:defRPr sz="1300" kern="1200">
                <a:solidFill>
                  <a:srgbClr val="7F7F7F"/>
                </a:solidFill>
                <a:latin typeface="+mn-lt"/>
                <a:ea typeface="幼圆" panose="02010509060101010101" pitchFamily="49" charset="-122"/>
                <a:cs typeface="+mn-cs"/>
                <a:sym typeface="宋体" panose="02010600030101010101" pitchFamily="2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dirty="0"/>
              <a:t>由于</a:t>
            </a:r>
            <a:r>
              <a:rPr lang="en-US" altLang="zh-CN" dirty="0"/>
              <a:t>1*2*3*4*5=120</a:t>
            </a:r>
            <a:r>
              <a:rPr lang="zh-CN" altLang="en-US" dirty="0"/>
              <a:t>；</a:t>
            </a:r>
            <a:endParaRPr lang="en-US" altLang="zh-CN" dirty="0"/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dirty="0">
                <a:latin typeface="+mn-ea"/>
              </a:rPr>
              <a:t>可以考虑利用下述条件约束五个变量取值不同：</a:t>
            </a:r>
            <a:endParaRPr lang="en-US" altLang="zh-CN" dirty="0">
              <a:latin typeface="+mn-ea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0412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4.3 </a:t>
            </a:r>
            <a:r>
              <a:rPr lang="zh-CN" altLang="zh-CN" dirty="0"/>
              <a:t>循环结构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zh-CN" dirty="0"/>
              <a:t>在一定条件下反复执行某段程序的流程结构</a:t>
            </a:r>
            <a:endParaRPr lang="en-US" altLang="zh-CN" dirty="0"/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dirty="0"/>
              <a:t>循环结构三要素：</a:t>
            </a:r>
            <a:endParaRPr lang="en-US" altLang="zh-CN" dirty="0"/>
          </a:p>
          <a:p>
            <a:pPr marL="971550" lvl="1"/>
            <a:r>
              <a:rPr lang="zh-CN" altLang="en-US" dirty="0" smtClean="0">
                <a:solidFill>
                  <a:srgbClr val="0000CC"/>
                </a:solidFill>
              </a:rPr>
              <a:t>循环</a:t>
            </a:r>
            <a:r>
              <a:rPr lang="zh-CN" altLang="en-US" dirty="0">
                <a:solidFill>
                  <a:srgbClr val="0000CC"/>
                </a:solidFill>
              </a:rPr>
              <a:t>变量</a:t>
            </a:r>
            <a:r>
              <a:rPr lang="zh-CN" altLang="en-US" dirty="0"/>
              <a:t>：在循环中变化的量</a:t>
            </a:r>
            <a:endParaRPr lang="en-US" altLang="zh-CN" dirty="0"/>
          </a:p>
          <a:p>
            <a:pPr marL="971550" lvl="1"/>
            <a:r>
              <a:rPr lang="zh-CN" altLang="en-US" dirty="0">
                <a:solidFill>
                  <a:srgbClr val="0000CC"/>
                </a:solidFill>
              </a:rPr>
              <a:t>循环终止条件</a:t>
            </a:r>
            <a:r>
              <a:rPr lang="zh-CN" altLang="en-US" dirty="0"/>
              <a:t>：循环停止的</a:t>
            </a:r>
            <a:r>
              <a:rPr lang="zh-CN" altLang="en-US" dirty="0" smtClean="0"/>
              <a:t>条件</a:t>
            </a:r>
            <a:endParaRPr lang="en-US" altLang="zh-CN" dirty="0" smtClean="0"/>
          </a:p>
          <a:p>
            <a:pPr marL="971550" lvl="1"/>
            <a:r>
              <a:rPr lang="zh-CN" altLang="en-US" dirty="0">
                <a:solidFill>
                  <a:srgbClr val="0000CC"/>
                </a:solidFill>
              </a:rPr>
              <a:t>循环体</a:t>
            </a:r>
            <a:r>
              <a:rPr lang="zh-CN" altLang="en-US" dirty="0"/>
              <a:t>：</a:t>
            </a:r>
            <a:r>
              <a:rPr lang="zh-CN" altLang="zh-CN" dirty="0"/>
              <a:t>被反复执行的</a:t>
            </a:r>
            <a:r>
              <a:rPr lang="zh-CN" altLang="en-US" dirty="0"/>
              <a:t>部分</a:t>
            </a:r>
          </a:p>
          <a:p>
            <a:pPr marL="971550" lvl="1"/>
            <a:endParaRPr lang="zh-CN" altLang="en-US" dirty="0"/>
          </a:p>
          <a:p>
            <a:pPr marL="342900" indent="-342900">
              <a:buFont typeface="Wingdings" panose="05000000000000000000" pitchFamily="2" charset="2"/>
              <a:buChar char="l"/>
            </a:pPr>
            <a:endParaRPr lang="zh-CN" altLang="en-US" dirty="0"/>
          </a:p>
          <a:p>
            <a:pPr marL="342900" indent="-342900">
              <a:buFont typeface="Wingdings" panose="05000000000000000000" pitchFamily="2" charset="2"/>
              <a:buChar char="l"/>
            </a:pPr>
            <a:endParaRPr lang="zh-CN" altLang="en-US" dirty="0"/>
          </a:p>
          <a:p>
            <a:pPr marL="342900" indent="-342900">
              <a:buFont typeface="Wingdings" panose="05000000000000000000" pitchFamily="2" charset="2"/>
              <a:buChar char="l"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0997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for</a:t>
            </a:r>
            <a:r>
              <a:rPr lang="zh-CN" altLang="en-US" dirty="0" smtClean="0"/>
              <a:t>循环</a:t>
            </a:r>
            <a:r>
              <a:rPr lang="en-US" altLang="zh-CN" dirty="0" smtClean="0"/>
              <a:t>—</a:t>
            </a:r>
            <a:r>
              <a:rPr lang="zh-CN" altLang="en-US" dirty="0" smtClean="0"/>
              <a:t>计数循环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zh-CN" sz="2000" dirty="0"/>
              <a:t>for</a:t>
            </a:r>
            <a:r>
              <a:rPr lang="zh-CN" altLang="en-US" sz="2000" dirty="0"/>
              <a:t>语句的格式为</a:t>
            </a:r>
          </a:p>
          <a:p>
            <a:pPr lvl="1">
              <a:buFont typeface="Wingdings" panose="05000000000000000000" pitchFamily="2" charset="2"/>
              <a:buNone/>
              <a:defRPr/>
            </a:pPr>
            <a:endParaRPr lang="en-US" altLang="zh-CN" dirty="0"/>
          </a:p>
          <a:p>
            <a:pPr lvl="1">
              <a:buFont typeface="Wingdings" panose="05000000000000000000" pitchFamily="2" charset="2"/>
              <a:buNone/>
              <a:defRPr/>
            </a:pPr>
            <a:r>
              <a:rPr lang="en-US" altLang="zh-CN" sz="1800" dirty="0"/>
              <a:t>for ( </a:t>
            </a:r>
            <a:r>
              <a:rPr lang="zh-CN" altLang="en-US" sz="1800" dirty="0">
                <a:solidFill>
                  <a:srgbClr val="0000CC"/>
                </a:solidFill>
              </a:rPr>
              <a:t>表达式</a:t>
            </a:r>
            <a:r>
              <a:rPr lang="en-US" altLang="zh-CN" sz="1800" dirty="0">
                <a:solidFill>
                  <a:srgbClr val="0000CC"/>
                </a:solidFill>
              </a:rPr>
              <a:t>1</a:t>
            </a:r>
            <a:r>
              <a:rPr lang="zh-CN" altLang="en-US" sz="1800" dirty="0"/>
              <a:t>；</a:t>
            </a:r>
            <a:r>
              <a:rPr lang="zh-CN" altLang="en-US" sz="1800" dirty="0">
                <a:solidFill>
                  <a:srgbClr val="006600"/>
                </a:solidFill>
              </a:rPr>
              <a:t>表达式</a:t>
            </a:r>
            <a:r>
              <a:rPr lang="en-US" altLang="zh-CN" sz="1800" dirty="0">
                <a:solidFill>
                  <a:srgbClr val="006600"/>
                </a:solidFill>
              </a:rPr>
              <a:t>2</a:t>
            </a:r>
            <a:r>
              <a:rPr lang="zh-CN" altLang="en-US" sz="1800" dirty="0"/>
              <a:t>；</a:t>
            </a:r>
            <a:r>
              <a:rPr lang="zh-CN" altLang="en-US" sz="1800" dirty="0">
                <a:solidFill>
                  <a:srgbClr val="C00000"/>
                </a:solidFill>
              </a:rPr>
              <a:t>表达式</a:t>
            </a:r>
            <a:r>
              <a:rPr lang="en-US" altLang="zh-CN" sz="1800" dirty="0">
                <a:solidFill>
                  <a:srgbClr val="C00000"/>
                </a:solidFill>
              </a:rPr>
              <a:t>3</a:t>
            </a:r>
            <a:r>
              <a:rPr lang="en-US" altLang="zh-CN" sz="1800" dirty="0"/>
              <a:t> )</a:t>
            </a:r>
          </a:p>
          <a:p>
            <a:pPr lvl="1">
              <a:buFont typeface="Wingdings" panose="05000000000000000000" pitchFamily="2" charset="2"/>
              <a:buNone/>
              <a:defRPr/>
            </a:pPr>
            <a:r>
              <a:rPr lang="en-US" altLang="zh-CN" sz="1800" dirty="0"/>
              <a:t>{</a:t>
            </a:r>
          </a:p>
          <a:p>
            <a:pPr lvl="1">
              <a:buFont typeface="Wingdings" panose="05000000000000000000" pitchFamily="2" charset="2"/>
              <a:buNone/>
              <a:defRPr/>
            </a:pPr>
            <a:r>
              <a:rPr lang="en-US" altLang="zh-CN" sz="1800" dirty="0"/>
              <a:t>	</a:t>
            </a:r>
            <a:r>
              <a:rPr lang="zh-CN" altLang="en-US" sz="1800" dirty="0"/>
              <a:t>循环体（语句组）</a:t>
            </a:r>
            <a:r>
              <a:rPr lang="en-US" altLang="zh-CN" sz="1800" dirty="0"/>
              <a:t>;</a:t>
            </a:r>
          </a:p>
          <a:p>
            <a:pPr lvl="1">
              <a:buFont typeface="Wingdings" panose="05000000000000000000" pitchFamily="2" charset="2"/>
              <a:buNone/>
              <a:defRPr/>
            </a:pPr>
            <a:r>
              <a:rPr lang="en-US" altLang="zh-CN" sz="1800" dirty="0"/>
              <a:t>}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zh-CN" sz="2000" dirty="0">
                <a:latin typeface="+mn-ea"/>
              </a:rPr>
              <a:t>for</a:t>
            </a:r>
            <a:r>
              <a:rPr lang="zh-CN" altLang="en-US" sz="2000" dirty="0">
                <a:latin typeface="+mn-ea"/>
              </a:rPr>
              <a:t>是</a:t>
            </a:r>
            <a:r>
              <a:rPr lang="zh-CN" altLang="en-US" sz="2000" b="1" dirty="0">
                <a:solidFill>
                  <a:srgbClr val="7030A0"/>
                </a:solidFill>
                <a:latin typeface="+mn-ea"/>
              </a:rPr>
              <a:t>计数型循环</a:t>
            </a:r>
            <a:r>
              <a:rPr lang="zh-CN" altLang="en-US" sz="2000" dirty="0">
                <a:latin typeface="+mn-ea"/>
              </a:rPr>
              <a:t>的标识符；</a:t>
            </a:r>
            <a:endParaRPr lang="en-US" altLang="zh-CN" sz="2000" dirty="0">
              <a:latin typeface="+mn-ea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dirty="0" smtClean="0">
                <a:latin typeface="+mn-ea"/>
              </a:rPr>
              <a:t>其中</a:t>
            </a:r>
            <a:r>
              <a:rPr lang="zh-CN" altLang="en-US" sz="2000" b="1" dirty="0" smtClean="0">
                <a:solidFill>
                  <a:srgbClr val="7030A0"/>
                </a:solidFill>
                <a:ea typeface="黑体" panose="02010609060101010101" pitchFamily="49" charset="-122"/>
              </a:rPr>
              <a:t>表达式</a:t>
            </a:r>
            <a:r>
              <a:rPr lang="en-US" altLang="zh-CN" sz="2000" b="1" dirty="0">
                <a:solidFill>
                  <a:srgbClr val="7030A0"/>
                </a:solidFill>
                <a:ea typeface="黑体" panose="02010609060101010101" pitchFamily="49" charset="-122"/>
              </a:rPr>
              <a:t>2</a:t>
            </a:r>
            <a:r>
              <a:rPr lang="zh-CN" altLang="en-US" sz="2000" b="1" dirty="0">
                <a:latin typeface="+mn-ea"/>
              </a:rPr>
              <a:t>是</a:t>
            </a:r>
            <a:r>
              <a:rPr lang="zh-CN" altLang="en-US" sz="2000" b="1" dirty="0">
                <a:solidFill>
                  <a:srgbClr val="0000CC"/>
                </a:solidFill>
                <a:ea typeface="黑体" panose="02010609060101010101" pitchFamily="49" charset="-122"/>
              </a:rPr>
              <a:t>循环终止</a:t>
            </a:r>
            <a:r>
              <a:rPr lang="zh-CN" altLang="en-US" sz="2000" b="1" dirty="0" smtClean="0">
                <a:solidFill>
                  <a:srgbClr val="0000CC"/>
                </a:solidFill>
                <a:ea typeface="黑体" panose="02010609060101010101" pitchFamily="49" charset="-122"/>
              </a:rPr>
              <a:t>条件，</a:t>
            </a:r>
            <a:r>
              <a:rPr lang="zh-CN" altLang="en-US" sz="2000" b="1" dirty="0">
                <a:solidFill>
                  <a:srgbClr val="0000CC"/>
                </a:solidFill>
                <a:ea typeface="黑体" panose="02010609060101010101" pitchFamily="49" charset="-122"/>
              </a:rPr>
              <a:t>通常</a:t>
            </a:r>
            <a:r>
              <a:rPr lang="zh-CN" altLang="en-US" sz="2000" b="1" dirty="0" smtClean="0">
                <a:solidFill>
                  <a:srgbClr val="7030A0"/>
                </a:solidFill>
                <a:ea typeface="黑体" panose="02010609060101010101" pitchFamily="49" charset="-122"/>
              </a:rPr>
              <a:t>是一个逻辑表达式</a:t>
            </a:r>
            <a:r>
              <a:rPr lang="zh-CN" altLang="en-US" sz="2000" b="1" dirty="0" smtClean="0">
                <a:solidFill>
                  <a:srgbClr val="006600"/>
                </a:solidFill>
                <a:ea typeface="黑体" panose="02010609060101010101" pitchFamily="49" charset="-122"/>
              </a:rPr>
              <a:t>；</a:t>
            </a:r>
            <a:r>
              <a:rPr lang="en-US" altLang="zh-CN" sz="2000" b="1" dirty="0" smtClean="0">
                <a:solidFill>
                  <a:srgbClr val="006600"/>
                </a:solidFill>
                <a:ea typeface="黑体" panose="02010609060101010101" pitchFamily="49" charset="-122"/>
              </a:rPr>
              <a:t>(</a:t>
            </a:r>
            <a:r>
              <a:rPr lang="zh-CN" altLang="en-US" sz="2000" b="1" dirty="0" smtClean="0">
                <a:solidFill>
                  <a:srgbClr val="006600"/>
                </a:solidFill>
                <a:ea typeface="黑体" panose="02010609060101010101" pitchFamily="49" charset="-122"/>
              </a:rPr>
              <a:t>必须有值</a:t>
            </a:r>
            <a:r>
              <a:rPr lang="en-US" altLang="zh-CN" sz="2000" b="1" dirty="0" smtClean="0">
                <a:solidFill>
                  <a:srgbClr val="006600"/>
                </a:solidFill>
                <a:ea typeface="黑体" panose="02010609060101010101" pitchFamily="49" charset="-122"/>
              </a:rPr>
              <a:t>)</a:t>
            </a:r>
            <a:endParaRPr lang="en-US" altLang="zh-CN" sz="2000" b="1" dirty="0">
              <a:latin typeface="+mn-ea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dirty="0" smtClean="0">
                <a:latin typeface="+mn-ea"/>
              </a:rPr>
              <a:t>大括号</a:t>
            </a:r>
            <a:r>
              <a:rPr lang="zh-CN" altLang="en-US" sz="2000" dirty="0">
                <a:latin typeface="+mn-ea"/>
              </a:rPr>
              <a:t>括起的部分是</a:t>
            </a:r>
            <a:r>
              <a:rPr lang="zh-CN" altLang="en-US" sz="2000" b="1" dirty="0">
                <a:solidFill>
                  <a:srgbClr val="006600"/>
                </a:solidFill>
                <a:latin typeface="+mn-ea"/>
              </a:rPr>
              <a:t>循环体</a:t>
            </a:r>
            <a:r>
              <a:rPr lang="zh-CN" altLang="en-US" sz="2000" dirty="0" smtClean="0">
                <a:latin typeface="+mn-ea"/>
              </a:rPr>
              <a:t>；</a:t>
            </a:r>
            <a:endParaRPr lang="en-US" altLang="zh-CN" sz="2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90698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2D43FFB-A4D7-4A86-9009-3EF1FD9AC3F1}" type="slidenum">
              <a:rPr lang="zh-CN" altLang="en-US"/>
              <a:pPr>
                <a:defRPr/>
              </a:pPr>
              <a:t>93</a:t>
            </a:fld>
            <a:endParaRPr lang="en-US" altLang="zh-CN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387A0E04-710A-4EDF-A50A-54E99F21C840}"/>
              </a:ext>
            </a:extLst>
          </p:cNvPr>
          <p:cNvGrpSpPr/>
          <p:nvPr/>
        </p:nvGrpSpPr>
        <p:grpSpPr>
          <a:xfrm>
            <a:off x="957772" y="1565275"/>
            <a:ext cx="6616700" cy="4508500"/>
            <a:chOff x="1108774" y="1225725"/>
            <a:chExt cx="6616700" cy="4508500"/>
          </a:xfrm>
        </p:grpSpPr>
        <p:graphicFrame>
          <p:nvGraphicFramePr>
            <p:cNvPr id="33796" name="Object 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671289174"/>
                </p:ext>
              </p:extLst>
            </p:nvPr>
          </p:nvGraphicFramePr>
          <p:xfrm>
            <a:off x="1108774" y="1225725"/>
            <a:ext cx="6616700" cy="45085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912" name="Picture" r:id="rId3" imgW="4581360" imgH="3800520" progId="Word.Picture.8">
                    <p:embed/>
                  </p:oleObj>
                </mc:Choice>
                <mc:Fallback>
                  <p:oleObj name="Picture" r:id="rId3" imgW="4581360" imgH="3800520" progId="Word.Picture.8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08774" y="1225725"/>
                          <a:ext cx="6616700" cy="4508500"/>
                        </a:xfrm>
                        <a:prstGeom prst="rect">
                          <a:avLst/>
                        </a:prstGeom>
                        <a:solidFill>
                          <a:srgbClr val="0070C0"/>
                        </a:solidFill>
                        <a:ln w="9525">
                          <a:solidFill>
                            <a:schemeClr val="tx1"/>
                          </a:solidFill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3797" name="Line 4"/>
            <p:cNvSpPr>
              <a:spLocks noChangeShapeType="1"/>
            </p:cNvSpPr>
            <p:nvPr/>
          </p:nvSpPr>
          <p:spPr bwMode="auto">
            <a:xfrm flipH="1" flipV="1">
              <a:off x="4026715" y="1444118"/>
              <a:ext cx="1224791" cy="88458"/>
            </a:xfrm>
            <a:prstGeom prst="line">
              <a:avLst/>
            </a:prstGeom>
            <a:noFill/>
            <a:ln w="76200" cap="sq">
              <a:solidFill>
                <a:schemeClr val="hlink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3300"/>
                </a:solidFill>
              </a:endParaRPr>
            </a:p>
          </p:txBody>
        </p:sp>
        <p:sp>
          <p:nvSpPr>
            <p:cNvPr id="33798" name="Line 5"/>
            <p:cNvSpPr>
              <a:spLocks noChangeShapeType="1"/>
            </p:cNvSpPr>
            <p:nvPr/>
          </p:nvSpPr>
          <p:spPr bwMode="auto">
            <a:xfrm flipH="1" flipV="1">
              <a:off x="4407618" y="2280669"/>
              <a:ext cx="1101006" cy="88458"/>
            </a:xfrm>
            <a:prstGeom prst="line">
              <a:avLst/>
            </a:prstGeom>
            <a:noFill/>
            <a:ln w="76200" cap="sq">
              <a:solidFill>
                <a:schemeClr val="hlink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3300"/>
                </a:solidFill>
              </a:endParaRPr>
            </a:p>
          </p:txBody>
        </p:sp>
        <p:sp>
          <p:nvSpPr>
            <p:cNvPr id="33799" name="Line 6"/>
            <p:cNvSpPr>
              <a:spLocks noChangeShapeType="1"/>
            </p:cNvSpPr>
            <p:nvPr/>
          </p:nvSpPr>
          <p:spPr bwMode="auto">
            <a:xfrm flipH="1" flipV="1">
              <a:off x="4295162" y="3916074"/>
              <a:ext cx="1017478" cy="437810"/>
            </a:xfrm>
            <a:prstGeom prst="line">
              <a:avLst/>
            </a:prstGeom>
            <a:noFill/>
            <a:ln w="76200" cap="sq">
              <a:solidFill>
                <a:schemeClr val="hlink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3300"/>
                </a:solidFill>
              </a:endParaRPr>
            </a:p>
          </p:txBody>
        </p:sp>
      </p:grpSp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485775" y="255588"/>
            <a:ext cx="8089900" cy="584200"/>
          </a:xfrm>
        </p:spPr>
        <p:txBody>
          <a:bodyPr/>
          <a:lstStyle/>
          <a:p>
            <a:r>
              <a:rPr lang="zh-CN" altLang="en-US" dirty="0" smtClean="0">
                <a:solidFill>
                  <a:srgbClr val="7030A0"/>
                </a:solidFill>
              </a:rPr>
              <a:t>自学：</a:t>
            </a:r>
            <a:r>
              <a:rPr lang="zh-CN" altLang="en-US" dirty="0" smtClean="0"/>
              <a:t>流程图</a:t>
            </a:r>
            <a:r>
              <a:rPr lang="zh-CN" altLang="en-US" dirty="0"/>
              <a:t>：一种描述算法的工具</a:t>
            </a:r>
          </a:p>
        </p:txBody>
      </p:sp>
      <p:sp>
        <p:nvSpPr>
          <p:cNvPr id="10" name="标题 1">
            <a:extLst>
              <a:ext uri="{FF2B5EF4-FFF2-40B4-BE49-F238E27FC236}">
                <a16:creationId xmlns:a16="http://schemas.microsoft.com/office/drawing/2014/main" id="{37BEDA8E-3C9E-41E0-9E61-92B50311CA8F}"/>
              </a:ext>
            </a:extLst>
          </p:cNvPr>
          <p:cNvSpPr txBox="1">
            <a:spLocks/>
          </p:cNvSpPr>
          <p:nvPr/>
        </p:nvSpPr>
        <p:spPr bwMode="auto">
          <a:xfrm>
            <a:off x="425450" y="999210"/>
            <a:ext cx="8089900" cy="439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kern="1200">
                <a:solidFill>
                  <a:srgbClr val="1A93C8"/>
                </a:solidFill>
                <a:latin typeface="+mj-lt"/>
                <a:ea typeface="+mj-ea"/>
                <a:cs typeface="+mj-cs"/>
              </a:defRPr>
            </a:lvl1pPr>
            <a:lvl2pPr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1A93C8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1A93C8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1A93C8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1A93C8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4572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1A93C8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9144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1A93C8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13716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1A93C8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18288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1A93C8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>
              <a:buFontTx/>
            </a:pPr>
            <a:r>
              <a:rPr lang="zh-CN" altLang="en-US" sz="2400" dirty="0">
                <a:latin typeface="+mn-ea"/>
                <a:ea typeface="+mn-ea"/>
              </a:rPr>
              <a:t>利用流程图解析循环结构执行过程</a:t>
            </a:r>
          </a:p>
        </p:txBody>
      </p:sp>
    </p:spTree>
    <p:extLst>
      <p:ext uri="{BB962C8B-B14F-4D97-AF65-F5344CB8AC3E}">
        <p14:creationId xmlns:p14="http://schemas.microsoft.com/office/powerpoint/2010/main" val="245989863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5775" y="255588"/>
            <a:ext cx="8154886" cy="584200"/>
          </a:xfrm>
        </p:spPr>
        <p:txBody>
          <a:bodyPr/>
          <a:lstStyle/>
          <a:p>
            <a:r>
              <a:rPr lang="zh-CN" altLang="en-US" sz="2400" dirty="0" smtClean="0">
                <a:solidFill>
                  <a:srgbClr val="7030A0"/>
                </a:solidFill>
                <a:latin typeface="+mn-ea"/>
              </a:rPr>
              <a:t>自学：</a:t>
            </a:r>
            <a:r>
              <a:rPr lang="zh-CN" altLang="en-US" sz="2400" dirty="0" smtClean="0">
                <a:latin typeface="+mn-ea"/>
              </a:rPr>
              <a:t>伪代码</a:t>
            </a:r>
            <a:r>
              <a:rPr lang="zh-CN" altLang="en-US" sz="2400" dirty="0">
                <a:latin typeface="+mn-ea"/>
              </a:rPr>
              <a:t>（</a:t>
            </a:r>
            <a:r>
              <a:rPr lang="en-US" altLang="zh-CN" sz="2400" b="1" dirty="0"/>
              <a:t> pseudocode </a:t>
            </a:r>
            <a:r>
              <a:rPr lang="zh-CN" altLang="en-US" sz="2400" b="1" dirty="0"/>
              <a:t>，</a:t>
            </a:r>
            <a:r>
              <a:rPr lang="en-US" altLang="zh-CN" sz="2400" b="1" dirty="0"/>
              <a:t> pseudo-code </a:t>
            </a:r>
            <a:r>
              <a:rPr lang="zh-CN" altLang="en-US" sz="2400" dirty="0">
                <a:latin typeface="+mn-ea"/>
              </a:rPr>
              <a:t>）描述算法</a:t>
            </a:r>
            <a:endParaRPr lang="zh-CN" altLang="en-US" sz="24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 dirty="0"/>
              <a:t>利用伪代码解析</a:t>
            </a:r>
            <a:r>
              <a:rPr lang="en-US" altLang="zh-CN" dirty="0"/>
              <a:t>for</a:t>
            </a:r>
            <a:r>
              <a:rPr lang="zh-CN" altLang="en-US" dirty="0"/>
              <a:t>循环执行过程</a:t>
            </a:r>
            <a:endParaRPr lang="en-US" altLang="zh-CN" dirty="0">
              <a:latin typeface="+mn-ea"/>
            </a:endParaRPr>
          </a:p>
          <a:p>
            <a:pPr marL="971550" lvl="1">
              <a:spcBef>
                <a:spcPts val="600"/>
              </a:spcBef>
            </a:pPr>
            <a:r>
              <a:rPr lang="en-US" altLang="zh-CN" dirty="0">
                <a:latin typeface="+mn-ea"/>
              </a:rPr>
              <a:t>1.</a:t>
            </a:r>
            <a:r>
              <a:rPr lang="zh-CN" altLang="en-US" dirty="0">
                <a:latin typeface="+mn-ea"/>
              </a:rPr>
              <a:t>求解表达式</a:t>
            </a:r>
            <a:r>
              <a:rPr lang="en-US" altLang="zh-CN" dirty="0">
                <a:latin typeface="+mn-ea"/>
              </a:rPr>
              <a:t>1</a:t>
            </a:r>
            <a:r>
              <a:rPr lang="zh-CN" altLang="en-US" dirty="0">
                <a:latin typeface="+mn-ea"/>
              </a:rPr>
              <a:t>，置循环控制变量的初值；</a:t>
            </a:r>
          </a:p>
          <a:p>
            <a:pPr marL="971550" lvl="1">
              <a:spcBef>
                <a:spcPts val="600"/>
              </a:spcBef>
            </a:pPr>
            <a:r>
              <a:rPr lang="en-US" altLang="zh-CN" dirty="0">
                <a:latin typeface="+mn-ea"/>
              </a:rPr>
              <a:t>2.</a:t>
            </a:r>
            <a:r>
              <a:rPr lang="zh-CN" altLang="en-US" dirty="0">
                <a:latin typeface="+mn-ea"/>
              </a:rPr>
              <a:t>测试表达式</a:t>
            </a:r>
            <a:r>
              <a:rPr lang="en-US" altLang="zh-CN" dirty="0">
                <a:latin typeface="+mn-ea"/>
              </a:rPr>
              <a:t>2</a:t>
            </a:r>
            <a:r>
              <a:rPr lang="zh-CN" altLang="en-US" dirty="0">
                <a:latin typeface="+mn-ea"/>
              </a:rPr>
              <a:t>，测试是否未到循环控制变量的终值；</a:t>
            </a:r>
          </a:p>
          <a:p>
            <a:pPr lvl="3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dirty="0">
                <a:latin typeface="+mn-ea"/>
              </a:rPr>
              <a:t>2.1.</a:t>
            </a:r>
            <a:r>
              <a:rPr lang="zh-CN" altLang="en-US" dirty="0">
                <a:latin typeface="+mn-ea"/>
              </a:rPr>
              <a:t>如果表达式</a:t>
            </a:r>
            <a:r>
              <a:rPr lang="en-US" altLang="zh-CN" dirty="0">
                <a:latin typeface="+mn-ea"/>
              </a:rPr>
              <a:t>2</a:t>
            </a:r>
            <a:r>
              <a:rPr lang="zh-CN" altLang="en-US" dirty="0">
                <a:latin typeface="+mn-ea"/>
              </a:rPr>
              <a:t>的值为真，则执行</a:t>
            </a:r>
            <a:r>
              <a:rPr lang="en-US" altLang="zh-CN" dirty="0">
                <a:latin typeface="+mn-ea"/>
              </a:rPr>
              <a:t>3</a:t>
            </a:r>
            <a:r>
              <a:rPr lang="zh-CN" altLang="en-US" dirty="0">
                <a:latin typeface="+mn-ea"/>
              </a:rPr>
              <a:t>；</a:t>
            </a:r>
            <a:endParaRPr lang="en-US" altLang="zh-CN" dirty="0">
              <a:latin typeface="+mn-ea"/>
            </a:endParaRPr>
          </a:p>
          <a:p>
            <a:pPr lvl="3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dirty="0">
                <a:latin typeface="+mn-ea"/>
              </a:rPr>
              <a:t>2.2 </a:t>
            </a:r>
            <a:r>
              <a:rPr lang="zh-CN" altLang="en-US" dirty="0">
                <a:latin typeface="+mn-ea"/>
              </a:rPr>
              <a:t>如果表达式</a:t>
            </a:r>
            <a:r>
              <a:rPr lang="en-US" altLang="zh-CN" dirty="0">
                <a:latin typeface="+mn-ea"/>
              </a:rPr>
              <a:t>2</a:t>
            </a:r>
            <a:r>
              <a:rPr lang="zh-CN" altLang="en-US" dirty="0">
                <a:latin typeface="+mn-ea"/>
              </a:rPr>
              <a:t>的值为假，则退出循环转</a:t>
            </a:r>
            <a:r>
              <a:rPr lang="en-US" altLang="zh-CN" dirty="0">
                <a:latin typeface="+mn-ea"/>
              </a:rPr>
              <a:t>5</a:t>
            </a:r>
            <a:r>
              <a:rPr lang="zh-CN" altLang="en-US" dirty="0">
                <a:latin typeface="+mn-ea"/>
              </a:rPr>
              <a:t>；</a:t>
            </a:r>
          </a:p>
          <a:p>
            <a:pPr marL="971550" lvl="1">
              <a:spcBef>
                <a:spcPts val="600"/>
              </a:spcBef>
            </a:pPr>
            <a:r>
              <a:rPr lang="en-US" altLang="zh-CN" dirty="0">
                <a:latin typeface="+mn-ea"/>
              </a:rPr>
              <a:t>3.</a:t>
            </a:r>
            <a:r>
              <a:rPr lang="zh-CN" altLang="en-US" dirty="0">
                <a:latin typeface="+mn-ea"/>
              </a:rPr>
              <a:t>执行循环体语句组</a:t>
            </a:r>
            <a:r>
              <a:rPr lang="en-US" altLang="zh-CN" dirty="0">
                <a:latin typeface="+mn-ea"/>
              </a:rPr>
              <a:t>, </a:t>
            </a:r>
            <a:r>
              <a:rPr lang="zh-CN" altLang="en-US" dirty="0">
                <a:latin typeface="+mn-ea"/>
              </a:rPr>
              <a:t>之后转</a:t>
            </a:r>
            <a:r>
              <a:rPr lang="en-US" altLang="zh-CN" dirty="0">
                <a:latin typeface="+mn-ea"/>
              </a:rPr>
              <a:t>4</a:t>
            </a:r>
            <a:r>
              <a:rPr lang="zh-CN" altLang="en-US" dirty="0">
                <a:latin typeface="+mn-ea"/>
              </a:rPr>
              <a:t>；</a:t>
            </a:r>
            <a:endParaRPr lang="en-US" altLang="zh-CN" dirty="0">
              <a:latin typeface="+mn-ea"/>
            </a:endParaRPr>
          </a:p>
          <a:p>
            <a:pPr marL="971550" lvl="1">
              <a:spcBef>
                <a:spcPts val="600"/>
              </a:spcBef>
            </a:pPr>
            <a:r>
              <a:rPr lang="en-US" altLang="zh-CN" dirty="0">
                <a:latin typeface="+mn-ea"/>
              </a:rPr>
              <a:t>4.</a:t>
            </a:r>
            <a:r>
              <a:rPr lang="zh-CN" altLang="en-US" dirty="0">
                <a:latin typeface="+mn-ea"/>
              </a:rPr>
              <a:t>求解表达式</a:t>
            </a:r>
            <a:r>
              <a:rPr lang="en-US" altLang="zh-CN" dirty="0">
                <a:latin typeface="+mn-ea"/>
              </a:rPr>
              <a:t>3</a:t>
            </a:r>
            <a:r>
              <a:rPr lang="zh-CN" altLang="en-US" dirty="0">
                <a:latin typeface="+mn-ea"/>
              </a:rPr>
              <a:t>，让循环控制变量增值或减值，再转</a:t>
            </a:r>
            <a:r>
              <a:rPr lang="en-US" altLang="zh-CN" dirty="0">
                <a:latin typeface="+mn-ea"/>
              </a:rPr>
              <a:t>2</a:t>
            </a:r>
            <a:r>
              <a:rPr lang="zh-CN" altLang="en-US" dirty="0">
                <a:latin typeface="+mn-ea"/>
              </a:rPr>
              <a:t>；</a:t>
            </a:r>
            <a:endParaRPr lang="en-US" altLang="zh-CN" dirty="0">
              <a:latin typeface="+mn-ea"/>
            </a:endParaRPr>
          </a:p>
          <a:p>
            <a:pPr marL="971550" lvl="1">
              <a:spcBef>
                <a:spcPts val="600"/>
              </a:spcBef>
            </a:pPr>
            <a:r>
              <a:rPr lang="en-US" altLang="zh-CN" dirty="0">
                <a:latin typeface="+mn-ea"/>
              </a:rPr>
              <a:t>5.</a:t>
            </a:r>
            <a:r>
              <a:rPr lang="zh-CN" altLang="en-US" dirty="0">
                <a:latin typeface="+mn-ea"/>
              </a:rPr>
              <a:t>执行</a:t>
            </a:r>
            <a:r>
              <a:rPr lang="en-US" altLang="zh-CN" dirty="0">
                <a:latin typeface="+mn-ea"/>
              </a:rPr>
              <a:t>for</a:t>
            </a:r>
            <a:r>
              <a:rPr lang="zh-CN" altLang="en-US" dirty="0">
                <a:latin typeface="+mn-ea"/>
              </a:rPr>
              <a:t>语句的下一条语句；</a:t>
            </a:r>
          </a:p>
          <a:p>
            <a:endParaRPr lang="zh-CN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14029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for</a:t>
            </a:r>
            <a:r>
              <a:rPr lang="zh-CN" altLang="en-US" dirty="0"/>
              <a:t>循环四个表达式的执行顺序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5776" y="1135063"/>
            <a:ext cx="6148912" cy="5345112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格式</a:t>
            </a:r>
            <a:r>
              <a:rPr lang="zh-CN" alt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endParaRPr lang="en-US" altLang="zh-CN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71550" lvl="1">
              <a:buFont typeface="Wingdings" panose="05000000000000000000" pitchFamily="2" charset="2"/>
              <a:buChar char="Ø"/>
            </a:pPr>
            <a:r>
              <a:rPr lang="en-US" altLang="zh-CN" sz="1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en-US" altLang="zh-CN" sz="1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zh-CN" altLang="en-US" sz="1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表达式</a:t>
            </a:r>
            <a:r>
              <a:rPr lang="en-US" altLang="zh-CN" sz="1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en-US" sz="1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；表达式</a:t>
            </a:r>
            <a:r>
              <a:rPr lang="en-US" altLang="zh-CN" sz="1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sz="1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；表达式</a:t>
            </a:r>
            <a:r>
              <a:rPr lang="en-US" altLang="zh-CN" sz="1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3)  {</a:t>
            </a:r>
            <a:r>
              <a:rPr lang="zh-CN" altLang="en-US" sz="1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循环体</a:t>
            </a:r>
            <a:r>
              <a:rPr lang="en-US" altLang="zh-CN" sz="1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zh-CN" altLang="en-US" sz="1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语句组</a:t>
            </a:r>
            <a:r>
              <a:rPr lang="en-US" altLang="zh-CN" sz="1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-US" sz="1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；</a:t>
            </a:r>
            <a:r>
              <a:rPr lang="en-US" altLang="zh-CN" sz="1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l"/>
            </a:pPr>
            <a:r>
              <a:rPr lang="en-US" altLang="zh-CN" sz="1800" b="1" dirty="0" smtClean="0"/>
              <a:t>For</a:t>
            </a:r>
            <a:r>
              <a:rPr lang="zh-CN" altLang="en-US" sz="1800" b="1" dirty="0" smtClean="0"/>
              <a:t>循环中</a:t>
            </a:r>
            <a:r>
              <a:rPr lang="zh-CN" altLang="en-US" sz="1800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表达式</a:t>
            </a:r>
            <a:r>
              <a:rPr lang="en-US" altLang="zh-CN" sz="1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sz="1800" b="1" dirty="0"/>
              <a:t>是循环</a:t>
            </a:r>
            <a:r>
              <a:rPr lang="zh-CN" altLang="en-US" sz="1800" b="1" dirty="0">
                <a:solidFill>
                  <a:srgbClr val="0000CC"/>
                </a:solidFill>
              </a:rPr>
              <a:t>终止</a:t>
            </a:r>
            <a:r>
              <a:rPr lang="zh-CN" altLang="en-US" sz="1800" b="1" dirty="0" smtClean="0">
                <a:solidFill>
                  <a:srgbClr val="0000CC"/>
                </a:solidFill>
              </a:rPr>
              <a:t>条件</a:t>
            </a:r>
            <a:r>
              <a:rPr lang="zh-CN" altLang="en-US" sz="1800" dirty="0" smtClean="0"/>
              <a:t>；</a:t>
            </a:r>
            <a:endParaRPr lang="en-US" altLang="zh-C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l"/>
            </a:pPr>
            <a:r>
              <a:rPr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假设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循环中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个表达式及循环体分别用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zh-CN" alt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表示：</a:t>
            </a:r>
            <a:endParaRPr lang="en-US" altLang="zh-C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71550" lvl="1"/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(A; </a:t>
            </a:r>
            <a:r>
              <a:rPr lang="en-US" altLang="zh-CN" sz="18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 C)</a:t>
            </a:r>
          </a:p>
          <a:p>
            <a:pPr lvl="1" indent="0">
              <a:buNone/>
            </a:pP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</a:t>
            </a:r>
            <a:r>
              <a:rPr lang="en-US" altLang="zh-CN" sz="1800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 </a:t>
            </a:r>
          </a:p>
          <a:p>
            <a:pPr marL="971550" lvl="1"/>
            <a:r>
              <a:rPr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执行过程：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n-US" altLang="zh-CN" sz="180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n-US" altLang="zh-CN" sz="1800" dirty="0" smtClean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endParaRPr lang="en-US" altLang="zh-C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indent="0">
              <a:buNone/>
            </a:pP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</a:t>
            </a:r>
            <a:r>
              <a:rPr lang="en-US" altLang="zh-CN" sz="180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n-US" altLang="zh-CN" sz="1800" dirty="0" smtClean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endParaRPr lang="en-US" altLang="zh-C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indent="0">
              <a:buNone/>
            </a:pP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</a:t>
            </a:r>
            <a:r>
              <a:rPr lang="en-US" altLang="zh-CN" sz="180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n-US" altLang="zh-CN" sz="1800" dirty="0" smtClean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endParaRPr lang="en-US" altLang="zh-C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indent="0">
              <a:buNone/>
            </a:pP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…..</a:t>
            </a:r>
          </a:p>
          <a:p>
            <a:pPr lvl="1" indent="0">
              <a:buNone/>
            </a:pP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</a:t>
            </a:r>
            <a:r>
              <a:rPr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直到</a:t>
            </a:r>
            <a:r>
              <a:rPr lang="zh-CN" altLang="en-US" sz="1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表达式</a:t>
            </a:r>
            <a:r>
              <a:rPr lang="en-US" altLang="zh-CN" sz="1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的值是</a:t>
            </a:r>
            <a:r>
              <a:rPr lang="zh-CN" altLang="en-US" sz="18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假</a:t>
            </a:r>
            <a:r>
              <a:rPr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时，</a:t>
            </a:r>
            <a:r>
              <a:rPr lang="zh-CN" altLang="en-US" sz="1800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结束循环</a:t>
            </a:r>
            <a:r>
              <a:rPr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；</a:t>
            </a:r>
            <a:endParaRPr lang="en-US" altLang="zh-C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indent="0">
              <a:buNone/>
            </a:pPr>
            <a:endParaRPr lang="en-US" altLang="zh-CN" dirty="0">
              <a:solidFill>
                <a:srgbClr val="1A93C8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 panose="020B0604020202020204" pitchFamily="34" charset="0"/>
            </a:endParaRPr>
          </a:p>
          <a:p>
            <a:pPr lvl="1" indent="0">
              <a:buNone/>
            </a:pPr>
            <a:endParaRPr lang="en-US" altLang="zh-CN" dirty="0"/>
          </a:p>
          <a:p>
            <a:pPr marL="342900" indent="-342900">
              <a:buFont typeface="Wingdings" panose="05000000000000000000" pitchFamily="2" charset="2"/>
              <a:buChar char="l"/>
            </a:pPr>
            <a:endParaRPr lang="zh-CN" altLang="en-US" dirty="0"/>
          </a:p>
        </p:txBody>
      </p:sp>
      <p:grpSp>
        <p:nvGrpSpPr>
          <p:cNvPr id="40" name="组合 39"/>
          <p:cNvGrpSpPr/>
          <p:nvPr/>
        </p:nvGrpSpPr>
        <p:grpSpPr>
          <a:xfrm>
            <a:off x="6634688" y="2592476"/>
            <a:ext cx="2082912" cy="3055946"/>
            <a:chOff x="5959657" y="2805923"/>
            <a:chExt cx="2082912" cy="3055946"/>
          </a:xfrm>
        </p:grpSpPr>
        <p:sp>
          <p:nvSpPr>
            <p:cNvPr id="5" name="矩形 4"/>
            <p:cNvSpPr/>
            <p:nvPr/>
          </p:nvSpPr>
          <p:spPr bwMode="auto">
            <a:xfrm>
              <a:off x="6334299" y="2805923"/>
              <a:ext cx="573578" cy="256939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0" rIns="91440" bIns="0" numCol="1" rtlCol="0" anchor="t" anchorCtr="0" compatLnSpc="1"/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r>
                <a:rPr kumimoji="0" lang="en-US" altLang="zh-CN" sz="16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+mn-lt"/>
                  <a:ea typeface="宋体" panose="02010600030101010101" pitchFamily="2" charset="-122"/>
                </a:rPr>
                <a:t>A</a:t>
              </a:r>
              <a:endParaRPr kumimoji="0" lang="zh-CN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n-lt"/>
                <a:ea typeface="宋体" panose="02010600030101010101" pitchFamily="2" charset="-122"/>
              </a:endParaRPr>
            </a:p>
          </p:txBody>
        </p:sp>
        <p:sp>
          <p:nvSpPr>
            <p:cNvPr id="6" name="矩形 5"/>
            <p:cNvSpPr/>
            <p:nvPr/>
          </p:nvSpPr>
          <p:spPr bwMode="auto">
            <a:xfrm>
              <a:off x="6334299" y="3283369"/>
              <a:ext cx="573578" cy="256939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0" rIns="91440" bIns="0" numCol="1" rtlCol="0" anchor="t" anchorCtr="0" compatLnSpc="1"/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r>
                <a:rPr kumimoji="0" lang="en-US" altLang="zh-CN" sz="1600" b="0" i="0" u="none" strike="noStrike" cap="none" normalizeH="0" baseline="0" dirty="0" smtClean="0">
                  <a:ln>
                    <a:noFill/>
                  </a:ln>
                  <a:solidFill>
                    <a:srgbClr val="C00000"/>
                  </a:solidFill>
                  <a:effectLst/>
                  <a:latin typeface="+mn-lt"/>
                  <a:ea typeface="宋体" panose="02010600030101010101" pitchFamily="2" charset="-122"/>
                </a:rPr>
                <a:t>B</a:t>
              </a:r>
              <a:endParaRPr kumimoji="0" lang="zh-CN" altLang="en-US" sz="1600" b="0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+mn-lt"/>
                <a:ea typeface="宋体" panose="02010600030101010101" pitchFamily="2" charset="-122"/>
              </a:endParaRPr>
            </a:p>
          </p:txBody>
        </p:sp>
        <p:cxnSp>
          <p:nvCxnSpPr>
            <p:cNvPr id="8" name="直接箭头连接符 7"/>
            <p:cNvCxnSpPr>
              <a:stCxn id="5" idx="2"/>
            </p:cNvCxnSpPr>
            <p:nvPr/>
          </p:nvCxnSpPr>
          <p:spPr bwMode="auto">
            <a:xfrm>
              <a:off x="6621088" y="3062862"/>
              <a:ext cx="0" cy="240912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</p:spPr>
        </p:cxnSp>
        <p:sp>
          <p:nvSpPr>
            <p:cNvPr id="9" name="矩形 8"/>
            <p:cNvSpPr/>
            <p:nvPr/>
          </p:nvSpPr>
          <p:spPr bwMode="auto">
            <a:xfrm>
              <a:off x="6334299" y="3836342"/>
              <a:ext cx="573578" cy="256939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0" rIns="91440" bIns="0" numCol="1" rtlCol="0" anchor="t" anchorCtr="0" compatLnSpc="1"/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r>
                <a:rPr kumimoji="0" lang="en-US" altLang="zh-CN" sz="16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+mn-lt"/>
                  <a:ea typeface="宋体" panose="02010600030101010101" pitchFamily="2" charset="-122"/>
                </a:rPr>
                <a:t>D</a:t>
              </a:r>
              <a:endParaRPr kumimoji="0" lang="zh-CN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n-lt"/>
                <a:ea typeface="宋体" panose="02010600030101010101" pitchFamily="2" charset="-122"/>
              </a:endParaRPr>
            </a:p>
          </p:txBody>
        </p:sp>
        <p:cxnSp>
          <p:nvCxnSpPr>
            <p:cNvPr id="10" name="直接箭头连接符 9"/>
            <p:cNvCxnSpPr/>
            <p:nvPr/>
          </p:nvCxnSpPr>
          <p:spPr bwMode="auto">
            <a:xfrm>
              <a:off x="6621088" y="5115050"/>
              <a:ext cx="0" cy="240912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</p:spPr>
        </p:cxnSp>
        <p:cxnSp>
          <p:nvCxnSpPr>
            <p:cNvPr id="15" name="直接箭头连接符 14"/>
            <p:cNvCxnSpPr>
              <a:stCxn id="6" idx="2"/>
            </p:cNvCxnSpPr>
            <p:nvPr/>
          </p:nvCxnSpPr>
          <p:spPr bwMode="auto">
            <a:xfrm>
              <a:off x="6621088" y="3540308"/>
              <a:ext cx="0" cy="296034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</p:spPr>
        </p:cxnSp>
        <p:sp>
          <p:nvSpPr>
            <p:cNvPr id="18" name="矩形 17"/>
            <p:cNvSpPr/>
            <p:nvPr/>
          </p:nvSpPr>
          <p:spPr bwMode="auto">
            <a:xfrm>
              <a:off x="6334299" y="4302410"/>
              <a:ext cx="573578" cy="256939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0" rIns="91440" bIns="0" numCol="1" rtlCol="0" anchor="t" anchorCtr="0" compatLnSpc="1"/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r>
                <a:rPr kumimoji="0" lang="en-US" altLang="zh-CN" sz="16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+mn-lt"/>
                  <a:ea typeface="宋体" panose="02010600030101010101" pitchFamily="2" charset="-122"/>
                </a:rPr>
                <a:t>C</a:t>
              </a:r>
              <a:endParaRPr kumimoji="0" lang="zh-CN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n-lt"/>
                <a:ea typeface="宋体" panose="02010600030101010101" pitchFamily="2" charset="-122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6849687" y="3348359"/>
              <a:ext cx="40732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rgbClr val="7030A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假</a:t>
              </a:r>
              <a:endParaRPr lang="zh-CN" altLang="en-US" sz="1400" b="1" dirty="0">
                <a:solidFill>
                  <a:srgbClr val="7030A0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6301046" y="3540308"/>
              <a:ext cx="40732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rgbClr val="0066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真</a:t>
              </a:r>
              <a:endParaRPr lang="zh-CN" altLang="en-US" sz="1400" b="1" dirty="0">
                <a:solidFill>
                  <a:srgbClr val="006600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cxnSp>
          <p:nvCxnSpPr>
            <p:cNvPr id="23" name="直接连接符 22"/>
            <p:cNvCxnSpPr>
              <a:stCxn id="18" idx="2"/>
            </p:cNvCxnSpPr>
            <p:nvPr/>
          </p:nvCxnSpPr>
          <p:spPr bwMode="auto">
            <a:xfrm>
              <a:off x="6621088" y="4559349"/>
              <a:ext cx="0" cy="245407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" name="直接连接符 23"/>
            <p:cNvCxnSpPr/>
            <p:nvPr/>
          </p:nvCxnSpPr>
          <p:spPr bwMode="auto">
            <a:xfrm>
              <a:off x="5959657" y="4786286"/>
              <a:ext cx="682774" cy="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" name="直接连接符 26"/>
            <p:cNvCxnSpPr/>
            <p:nvPr/>
          </p:nvCxnSpPr>
          <p:spPr bwMode="auto">
            <a:xfrm>
              <a:off x="5959657" y="3424415"/>
              <a:ext cx="0" cy="1364443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" name="直接箭头连接符 27"/>
            <p:cNvCxnSpPr/>
            <p:nvPr/>
          </p:nvCxnSpPr>
          <p:spPr bwMode="auto">
            <a:xfrm>
              <a:off x="5961357" y="3414702"/>
              <a:ext cx="366515" cy="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</p:spPr>
        </p:cxnSp>
        <p:cxnSp>
          <p:nvCxnSpPr>
            <p:cNvPr id="31" name="直接连接符 30"/>
            <p:cNvCxnSpPr>
              <a:stCxn id="6" idx="3"/>
            </p:cNvCxnSpPr>
            <p:nvPr/>
          </p:nvCxnSpPr>
          <p:spPr bwMode="auto">
            <a:xfrm flipV="1">
              <a:off x="6907877" y="3411838"/>
              <a:ext cx="457199" cy="1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" name="直接连接符 32"/>
            <p:cNvCxnSpPr/>
            <p:nvPr/>
          </p:nvCxnSpPr>
          <p:spPr bwMode="auto">
            <a:xfrm>
              <a:off x="7365076" y="3409104"/>
              <a:ext cx="0" cy="1705946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" name="直接连接符 34"/>
            <p:cNvCxnSpPr/>
            <p:nvPr/>
          </p:nvCxnSpPr>
          <p:spPr bwMode="auto">
            <a:xfrm flipH="1">
              <a:off x="6642431" y="5115050"/>
              <a:ext cx="722645" cy="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" name="直接箭头连接符 35"/>
            <p:cNvCxnSpPr/>
            <p:nvPr/>
          </p:nvCxnSpPr>
          <p:spPr bwMode="auto">
            <a:xfrm>
              <a:off x="6621088" y="4101045"/>
              <a:ext cx="0" cy="240912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</p:spPr>
        </p:cxnSp>
        <p:sp>
          <p:nvSpPr>
            <p:cNvPr id="37" name="文本框 36"/>
            <p:cNvSpPr txBox="1"/>
            <p:nvPr/>
          </p:nvSpPr>
          <p:spPr>
            <a:xfrm>
              <a:off x="6750497" y="4562976"/>
              <a:ext cx="40732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rgbClr val="7030A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假</a:t>
              </a:r>
              <a:endParaRPr lang="zh-CN" altLang="en-US" sz="1400" b="1" dirty="0">
                <a:solidFill>
                  <a:srgbClr val="7030A0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38" name="文本框 37"/>
            <p:cNvSpPr txBox="1"/>
            <p:nvPr/>
          </p:nvSpPr>
          <p:spPr>
            <a:xfrm>
              <a:off x="6180253" y="5338649"/>
              <a:ext cx="977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b="1" dirty="0" smtClean="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for</a:t>
              </a:r>
              <a:r>
                <a:rPr lang="zh-CN" altLang="en-US" sz="1400" b="1" dirty="0" smtClean="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循环后的语句</a:t>
              </a:r>
              <a:endParaRPr lang="zh-CN" altLang="en-US" sz="14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7393604" y="3283369"/>
              <a:ext cx="64896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rgbClr val="0000CC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结束</a:t>
              </a:r>
              <a:endParaRPr lang="en-US" altLang="zh-CN" sz="1400" b="1" dirty="0" smtClean="0">
                <a:solidFill>
                  <a:srgbClr val="0000CC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  <a:p>
              <a:r>
                <a:rPr lang="zh-CN" altLang="en-US" sz="1400" b="1" dirty="0" smtClean="0">
                  <a:solidFill>
                    <a:srgbClr val="0000CC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循环</a:t>
              </a:r>
              <a:endParaRPr lang="zh-CN" altLang="en-US" sz="1400" b="1" dirty="0">
                <a:solidFill>
                  <a:srgbClr val="0000CC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21668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常用的</a:t>
            </a:r>
            <a:r>
              <a:rPr lang="en-US" altLang="zh-CN" dirty="0"/>
              <a:t>for</a:t>
            </a:r>
            <a:r>
              <a:rPr lang="zh-CN" altLang="en-US" dirty="0"/>
              <a:t>循环形式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19521" y="1109202"/>
            <a:ext cx="6114530" cy="5345112"/>
          </a:xfrm>
        </p:spPr>
        <p:txBody>
          <a:bodyPr/>
          <a:lstStyle/>
          <a:p>
            <a:pPr marL="342900" indent="-3429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 sz="20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常用</a:t>
            </a:r>
            <a:r>
              <a:rPr lang="zh-CN" altLang="en-US" sz="2000" b="1" dirty="0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的</a:t>
            </a:r>
            <a:r>
              <a:rPr lang="en-US" altLang="zh-CN" sz="2000" b="1" dirty="0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zh-CN" altLang="en-US" sz="2000" b="1" dirty="0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循环形式：</a:t>
            </a:r>
            <a:endParaRPr lang="en-US" altLang="zh-CN" sz="2000" b="1" dirty="0">
              <a:solidFill>
                <a:srgbClr val="CC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endParaRPr lang="en-US" altLang="zh-CN" sz="2000" b="1" dirty="0">
              <a:solidFill>
                <a:srgbClr val="CC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CN" sz="1800" b="1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for(</a:t>
            </a:r>
            <a:r>
              <a:rPr lang="zh-CN" altLang="en-US" sz="1800" b="1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循环变量赋初值；</a:t>
            </a:r>
            <a:r>
              <a:rPr lang="zh-CN" altLang="en-US" sz="1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循环终止条件</a:t>
            </a:r>
            <a:r>
              <a:rPr lang="zh-CN" altLang="en-US" sz="1800" b="1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；循环变量增值</a:t>
            </a:r>
            <a:r>
              <a:rPr lang="en-US" altLang="zh-CN" sz="1800" b="1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lvl="1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CN" sz="1800" b="1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{</a:t>
            </a:r>
          </a:p>
          <a:p>
            <a:pPr lvl="1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CN" sz="1800" b="1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zh-CN" altLang="en-US" sz="1800" b="1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循环体；</a:t>
            </a:r>
            <a:endParaRPr lang="en-US" altLang="zh-CN" sz="1800" b="1" dirty="0">
              <a:solidFill>
                <a:srgbClr val="0000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CN" sz="1800" b="1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r>
              <a:rPr lang="en-US" altLang="zh-CN" sz="1800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  <a:p>
            <a:pPr lvl="1" indent="0">
              <a:lnSpc>
                <a:spcPct val="100000"/>
              </a:lnSpc>
              <a:spcBef>
                <a:spcPts val="600"/>
              </a:spcBef>
              <a:buNone/>
            </a:pPr>
            <a:endParaRPr lang="en-US" altLang="zh-CN" sz="1800" dirty="0">
              <a:solidFill>
                <a:srgbClr val="0000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如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altLang="zh-C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 double d;</a:t>
            </a:r>
          </a:p>
          <a:p>
            <a:pPr marL="971550" lvl="1"/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(</a:t>
            </a:r>
            <a:r>
              <a:rPr lang="en-US" altLang="zh-C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=0; </a:t>
            </a:r>
            <a:r>
              <a:rPr lang="en-US" altLang="zh-C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&lt;=15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r>
              <a:rPr lang="en-US" altLang="zh-C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++) </a:t>
            </a:r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//for (A; </a:t>
            </a:r>
            <a:r>
              <a:rPr lang="en-US" altLang="zh-CN" sz="16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 C</a:t>
            </a:r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 D</a:t>
            </a:r>
          </a:p>
          <a:p>
            <a:pPr lvl="1" indent="0">
              <a:buNone/>
            </a:pPr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{</a:t>
            </a:r>
          </a:p>
          <a:p>
            <a:pPr marL="285750" lvl="1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</a:t>
            </a:r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d=exp(</a:t>
            </a:r>
            <a:r>
              <a:rPr lang="en-US" altLang="zh-C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);</a:t>
            </a:r>
          </a:p>
          <a:p>
            <a:pPr marL="285750" lvl="1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</a:t>
            </a:r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</a:t>
            </a:r>
            <a:r>
              <a:rPr lang="en-US" altLang="zh-C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printf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(“exp(%d</a:t>
            </a:r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)=%lf\n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”,</a:t>
            </a:r>
            <a:r>
              <a:rPr lang="en-US" altLang="zh-C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i,d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);</a:t>
            </a:r>
          </a:p>
          <a:p>
            <a:pPr marL="285750" lvl="1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</a:t>
            </a:r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}</a:t>
            </a:r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indent="0">
              <a:buNone/>
            </a:pPr>
            <a:endParaRPr lang="en-US" altLang="zh-CN" dirty="0"/>
          </a:p>
          <a:p>
            <a:pPr lvl="1" indent="0">
              <a:buNone/>
            </a:pPr>
            <a:endParaRPr lang="en-US" altLang="zh-CN" dirty="0"/>
          </a:p>
          <a:p>
            <a:pPr lvl="1" indent="0">
              <a:buNone/>
            </a:pPr>
            <a:endParaRPr lang="en-US" altLang="zh-CN" dirty="0"/>
          </a:p>
          <a:p>
            <a:pPr marL="342900" indent="-342900">
              <a:buFont typeface="Wingdings" panose="05000000000000000000" pitchFamily="2" charset="2"/>
              <a:buChar char="l"/>
            </a:pP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圆角矩形标注 4"/>
              <p:cNvSpPr/>
              <p:nvPr/>
            </p:nvSpPr>
            <p:spPr bwMode="auto">
              <a:xfrm>
                <a:off x="4282749" y="4801228"/>
                <a:ext cx="2992581" cy="729506"/>
              </a:xfrm>
              <a:prstGeom prst="wedgeRoundRectCallout">
                <a:avLst>
                  <a:gd name="adj1" fmla="val -20833"/>
                  <a:gd name="adj2" fmla="val 37225"/>
                  <a:gd name="adj3" fmla="val 16667"/>
                </a:avLst>
              </a:prstGeom>
              <a:solidFill>
                <a:srgbClr val="FFC00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</a:pPr>
                <a:r>
                  <a:rPr kumimoji="0" lang="zh-CN" altLang="en-US" sz="1600" b="0" i="0" u="none" strike="noStrike" cap="none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ea typeface="宋体" panose="02010600030101010101" pitchFamily="2" charset="-122"/>
                  </a:rPr>
                  <a:t>程序段的功能：</a:t>
                </a:r>
                <a:endParaRPr kumimoji="0" lang="en-US" altLang="zh-CN" sz="16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宋体" panose="02010600030101010101" pitchFamily="2" charset="-122"/>
                </a:endParaRPr>
              </a:p>
              <a:p>
                <a:r>
                  <a:rPr kumimoji="0" lang="zh-CN" altLang="en-US" sz="1600" b="0" i="0" u="none" strike="noStrike" cap="none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+mn-lt"/>
                    <a:ea typeface="宋体" panose="02010600030101010101" pitchFamily="2" charset="-122"/>
                  </a:rPr>
                  <a:t>计算并输出</a:t>
                </a:r>
                <a:r>
                  <a:rPr kumimoji="0" lang="en-US" altLang="zh-CN" sz="1600" b="0" i="0" u="none" strike="noStrike" cap="none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+mn-lt"/>
                    <a:ea typeface="宋体" panose="02010600030101010101" pitchFamily="2" charset="-122"/>
                  </a:rPr>
                  <a:t>1~15</a:t>
                </a:r>
                <a:r>
                  <a:rPr kumimoji="0" lang="zh-CN" altLang="en-US" sz="1600" b="0" i="0" u="none" strike="noStrike" cap="none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+mn-lt"/>
                    <a:ea typeface="宋体" panose="02010600030101010101" pitchFamily="2" charset="-122"/>
                  </a:rPr>
                  <a:t>的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e</m:t>
                        </m:r>
                      </m:e>
                      <m:sup>
                        <m:r>
                          <a:rPr lang="en-US" altLang="zh-CN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𝑥</m:t>
                        </m:r>
                      </m:sup>
                    </m:sSup>
                  </m:oMath>
                </a14:m>
                <a:r>
                  <a:rPr kumimoji="0" lang="zh-CN" altLang="en-US" sz="1600" b="0" i="0" u="none" strike="noStrike" cap="none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+mn-lt"/>
                    <a:ea typeface="宋体" panose="02010600030101010101" pitchFamily="2" charset="-122"/>
                  </a:rPr>
                  <a:t>的值。</a:t>
                </a:r>
              </a:p>
            </p:txBody>
          </p:sp>
        </mc:Choice>
        <mc:Fallback xmlns="">
          <p:sp>
            <p:nvSpPr>
              <p:cNvPr id="5" name="圆角矩形标注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282749" y="4801228"/>
                <a:ext cx="2992581" cy="729506"/>
              </a:xfrm>
              <a:prstGeom prst="wedgeRoundRectCallout">
                <a:avLst>
                  <a:gd name="adj1" fmla="val -20833"/>
                  <a:gd name="adj2" fmla="val 37225"/>
                  <a:gd name="adj3" fmla="val 16667"/>
                </a:avLst>
              </a:prstGeom>
              <a:blipFill>
                <a:blip r:embed="rId2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组合 5"/>
          <p:cNvGrpSpPr/>
          <p:nvPr/>
        </p:nvGrpSpPr>
        <p:grpSpPr>
          <a:xfrm>
            <a:off x="6840707" y="1699504"/>
            <a:ext cx="2082912" cy="3055946"/>
            <a:chOff x="5959657" y="2805923"/>
            <a:chExt cx="2082912" cy="3055946"/>
          </a:xfrm>
        </p:grpSpPr>
        <p:sp>
          <p:nvSpPr>
            <p:cNvPr id="7" name="矩形 6"/>
            <p:cNvSpPr/>
            <p:nvPr/>
          </p:nvSpPr>
          <p:spPr bwMode="auto">
            <a:xfrm>
              <a:off x="6334299" y="2805923"/>
              <a:ext cx="573578" cy="256939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0" rIns="91440" bIns="0" numCol="1" rtlCol="0" anchor="t" anchorCtr="0" compatLnSpc="1"/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r>
                <a:rPr kumimoji="0" lang="en-US" altLang="zh-CN" sz="16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+mn-lt"/>
                  <a:ea typeface="宋体" panose="02010600030101010101" pitchFamily="2" charset="-122"/>
                </a:rPr>
                <a:t>A</a:t>
              </a:r>
              <a:endParaRPr kumimoji="0" lang="zh-CN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n-lt"/>
                <a:ea typeface="宋体" panose="02010600030101010101" pitchFamily="2" charset="-122"/>
              </a:endParaRPr>
            </a:p>
          </p:txBody>
        </p:sp>
        <p:sp>
          <p:nvSpPr>
            <p:cNvPr id="8" name="矩形 7"/>
            <p:cNvSpPr/>
            <p:nvPr/>
          </p:nvSpPr>
          <p:spPr bwMode="auto">
            <a:xfrm>
              <a:off x="6334299" y="3283369"/>
              <a:ext cx="573578" cy="256939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0" rIns="91440" bIns="0" numCol="1" rtlCol="0" anchor="t" anchorCtr="0" compatLnSpc="1"/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r>
                <a:rPr kumimoji="0" lang="en-US" altLang="zh-CN" sz="1600" b="0" i="0" u="none" strike="noStrike" cap="none" normalizeH="0" baseline="0" dirty="0" smtClean="0">
                  <a:ln>
                    <a:noFill/>
                  </a:ln>
                  <a:solidFill>
                    <a:srgbClr val="C00000"/>
                  </a:solidFill>
                  <a:effectLst/>
                  <a:latin typeface="+mn-lt"/>
                  <a:ea typeface="宋体" panose="02010600030101010101" pitchFamily="2" charset="-122"/>
                </a:rPr>
                <a:t>B</a:t>
              </a:r>
              <a:endParaRPr kumimoji="0" lang="zh-CN" altLang="en-US" sz="1600" b="0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+mn-lt"/>
                <a:ea typeface="宋体" panose="02010600030101010101" pitchFamily="2" charset="-122"/>
              </a:endParaRPr>
            </a:p>
          </p:txBody>
        </p:sp>
        <p:cxnSp>
          <p:nvCxnSpPr>
            <p:cNvPr id="9" name="直接箭头连接符 8"/>
            <p:cNvCxnSpPr>
              <a:stCxn id="7" idx="2"/>
            </p:cNvCxnSpPr>
            <p:nvPr/>
          </p:nvCxnSpPr>
          <p:spPr bwMode="auto">
            <a:xfrm>
              <a:off x="6621088" y="3062862"/>
              <a:ext cx="0" cy="240912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</p:spPr>
        </p:cxnSp>
        <p:sp>
          <p:nvSpPr>
            <p:cNvPr id="10" name="矩形 9"/>
            <p:cNvSpPr/>
            <p:nvPr/>
          </p:nvSpPr>
          <p:spPr bwMode="auto">
            <a:xfrm>
              <a:off x="6334299" y="3836342"/>
              <a:ext cx="573578" cy="256939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0" rIns="91440" bIns="0" numCol="1" rtlCol="0" anchor="t" anchorCtr="0" compatLnSpc="1"/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r>
                <a:rPr kumimoji="0" lang="en-US" altLang="zh-CN" sz="16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+mn-lt"/>
                  <a:ea typeface="宋体" panose="02010600030101010101" pitchFamily="2" charset="-122"/>
                </a:rPr>
                <a:t>D</a:t>
              </a:r>
              <a:endParaRPr kumimoji="0" lang="zh-CN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n-lt"/>
                <a:ea typeface="宋体" panose="02010600030101010101" pitchFamily="2" charset="-122"/>
              </a:endParaRPr>
            </a:p>
          </p:txBody>
        </p:sp>
        <p:cxnSp>
          <p:nvCxnSpPr>
            <p:cNvPr id="11" name="直接箭头连接符 10"/>
            <p:cNvCxnSpPr/>
            <p:nvPr/>
          </p:nvCxnSpPr>
          <p:spPr bwMode="auto">
            <a:xfrm>
              <a:off x="6621088" y="5115050"/>
              <a:ext cx="0" cy="240912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</p:spPr>
        </p:cxnSp>
        <p:cxnSp>
          <p:nvCxnSpPr>
            <p:cNvPr id="12" name="直接箭头连接符 11"/>
            <p:cNvCxnSpPr>
              <a:stCxn id="8" idx="2"/>
            </p:cNvCxnSpPr>
            <p:nvPr/>
          </p:nvCxnSpPr>
          <p:spPr bwMode="auto">
            <a:xfrm>
              <a:off x="6621088" y="3540308"/>
              <a:ext cx="0" cy="296034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</p:spPr>
        </p:cxnSp>
        <p:sp>
          <p:nvSpPr>
            <p:cNvPr id="13" name="矩形 12"/>
            <p:cNvSpPr/>
            <p:nvPr/>
          </p:nvSpPr>
          <p:spPr bwMode="auto">
            <a:xfrm>
              <a:off x="6334299" y="4302410"/>
              <a:ext cx="573578" cy="256939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0" rIns="91440" bIns="0" numCol="1" rtlCol="0" anchor="t" anchorCtr="0" compatLnSpc="1"/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r>
                <a:rPr kumimoji="0" lang="en-US" altLang="zh-CN" sz="16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+mn-lt"/>
                  <a:ea typeface="宋体" panose="02010600030101010101" pitchFamily="2" charset="-122"/>
                </a:rPr>
                <a:t>C</a:t>
              </a:r>
              <a:endParaRPr kumimoji="0" lang="zh-CN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n-lt"/>
                <a:ea typeface="宋体" panose="02010600030101010101" pitchFamily="2" charset="-122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6849687" y="3348359"/>
              <a:ext cx="40732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rgbClr val="7030A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假</a:t>
              </a:r>
              <a:endParaRPr lang="zh-CN" altLang="en-US" sz="1400" b="1" dirty="0">
                <a:solidFill>
                  <a:srgbClr val="7030A0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6301046" y="3540308"/>
              <a:ext cx="40732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rgbClr val="0066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真</a:t>
              </a:r>
              <a:endParaRPr lang="zh-CN" altLang="en-US" sz="1400" b="1" dirty="0">
                <a:solidFill>
                  <a:srgbClr val="006600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cxnSp>
          <p:nvCxnSpPr>
            <p:cNvPr id="16" name="直接连接符 15"/>
            <p:cNvCxnSpPr>
              <a:stCxn id="13" idx="2"/>
            </p:cNvCxnSpPr>
            <p:nvPr/>
          </p:nvCxnSpPr>
          <p:spPr bwMode="auto">
            <a:xfrm>
              <a:off x="6621088" y="4559349"/>
              <a:ext cx="0" cy="245407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" name="直接连接符 16"/>
            <p:cNvCxnSpPr/>
            <p:nvPr/>
          </p:nvCxnSpPr>
          <p:spPr bwMode="auto">
            <a:xfrm>
              <a:off x="5959657" y="4786286"/>
              <a:ext cx="682774" cy="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" name="直接连接符 17"/>
            <p:cNvCxnSpPr/>
            <p:nvPr/>
          </p:nvCxnSpPr>
          <p:spPr bwMode="auto">
            <a:xfrm>
              <a:off x="5959657" y="3424415"/>
              <a:ext cx="0" cy="1364443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" name="直接箭头连接符 18"/>
            <p:cNvCxnSpPr/>
            <p:nvPr/>
          </p:nvCxnSpPr>
          <p:spPr bwMode="auto">
            <a:xfrm>
              <a:off x="5961357" y="3414702"/>
              <a:ext cx="366515" cy="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</p:spPr>
        </p:cxnSp>
        <p:cxnSp>
          <p:nvCxnSpPr>
            <p:cNvPr id="20" name="直接连接符 19"/>
            <p:cNvCxnSpPr>
              <a:stCxn id="8" idx="3"/>
            </p:cNvCxnSpPr>
            <p:nvPr/>
          </p:nvCxnSpPr>
          <p:spPr bwMode="auto">
            <a:xfrm flipV="1">
              <a:off x="6907877" y="3411838"/>
              <a:ext cx="457199" cy="1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" name="直接连接符 20"/>
            <p:cNvCxnSpPr/>
            <p:nvPr/>
          </p:nvCxnSpPr>
          <p:spPr bwMode="auto">
            <a:xfrm>
              <a:off x="7365076" y="3409104"/>
              <a:ext cx="0" cy="1705946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" name="直接连接符 21"/>
            <p:cNvCxnSpPr/>
            <p:nvPr/>
          </p:nvCxnSpPr>
          <p:spPr bwMode="auto">
            <a:xfrm flipH="1">
              <a:off x="6642431" y="5115050"/>
              <a:ext cx="722645" cy="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" name="直接箭头连接符 22"/>
            <p:cNvCxnSpPr/>
            <p:nvPr/>
          </p:nvCxnSpPr>
          <p:spPr bwMode="auto">
            <a:xfrm>
              <a:off x="6621088" y="4101045"/>
              <a:ext cx="0" cy="240912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</p:spPr>
        </p:cxnSp>
        <p:sp>
          <p:nvSpPr>
            <p:cNvPr id="24" name="文本框 23"/>
            <p:cNvSpPr txBox="1"/>
            <p:nvPr/>
          </p:nvSpPr>
          <p:spPr>
            <a:xfrm>
              <a:off x="6750497" y="4562976"/>
              <a:ext cx="40732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rgbClr val="7030A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假</a:t>
              </a:r>
              <a:endParaRPr lang="zh-CN" altLang="en-US" sz="1400" b="1" dirty="0">
                <a:solidFill>
                  <a:srgbClr val="7030A0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6180253" y="5338649"/>
              <a:ext cx="977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b="1" dirty="0" smtClean="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for</a:t>
              </a:r>
              <a:r>
                <a:rPr lang="zh-CN" altLang="en-US" sz="1400" b="1" dirty="0" smtClean="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循环后的语句</a:t>
              </a:r>
              <a:endParaRPr lang="zh-CN" altLang="en-US" sz="14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7393604" y="3283369"/>
              <a:ext cx="64896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rgbClr val="0000CC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结束</a:t>
              </a:r>
              <a:endParaRPr lang="en-US" altLang="zh-CN" sz="1400" b="1" dirty="0" smtClean="0">
                <a:solidFill>
                  <a:srgbClr val="0000CC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  <a:p>
              <a:r>
                <a:rPr lang="zh-CN" altLang="en-US" sz="1400" b="1" dirty="0" smtClean="0">
                  <a:solidFill>
                    <a:srgbClr val="0000CC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循环</a:t>
              </a:r>
              <a:endParaRPr lang="zh-CN" altLang="en-US" sz="1400" b="1" dirty="0">
                <a:solidFill>
                  <a:srgbClr val="0000CC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06727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FFD4D2-C14D-4C71-B7D0-160EF7ECEC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rgbClr val="7030A0"/>
                </a:solidFill>
              </a:rPr>
              <a:t>自学：</a:t>
            </a:r>
            <a:r>
              <a:rPr lang="zh-CN" altLang="en-US" dirty="0" smtClean="0"/>
              <a:t>常用</a:t>
            </a:r>
            <a:r>
              <a:rPr lang="zh-CN" altLang="en-US" dirty="0"/>
              <a:t>的</a:t>
            </a:r>
            <a:r>
              <a:rPr lang="en-US" altLang="zh-CN" dirty="0"/>
              <a:t>for</a:t>
            </a:r>
            <a:r>
              <a:rPr lang="zh-CN" altLang="en-US" dirty="0"/>
              <a:t>循环形式执行过程的流程图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856FCE0-A81D-40E0-A707-A54548E330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5774" y="1078780"/>
            <a:ext cx="7743826" cy="1280966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2000" b="1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for(</a:t>
            </a:r>
            <a:r>
              <a:rPr lang="zh-CN" altLang="en-US" sz="2000" b="1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循环变量赋初值；</a:t>
            </a:r>
            <a:r>
              <a:rPr lang="zh-CN" altLang="en-US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循环终止条件</a:t>
            </a:r>
            <a:r>
              <a:rPr lang="zh-CN" altLang="en-US" sz="2000" b="1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；循环变量增值</a:t>
            </a:r>
            <a:r>
              <a:rPr lang="en-US" altLang="zh-CN" sz="2000" b="1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2000" b="1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{</a:t>
            </a:r>
          </a:p>
          <a:p>
            <a:pPr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2000" b="1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zh-CN" altLang="en-US" sz="2000" b="1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循环体；</a:t>
            </a:r>
            <a:endParaRPr lang="en-US" altLang="zh-CN" sz="2000" b="1" dirty="0">
              <a:solidFill>
                <a:srgbClr val="0000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2000" b="1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r>
              <a:rPr lang="en-US" altLang="zh-CN" sz="2000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  <a:p>
            <a:endParaRPr lang="zh-CN" altLang="en-US" dirty="0"/>
          </a:p>
        </p:txBody>
      </p:sp>
      <p:pic>
        <p:nvPicPr>
          <p:cNvPr id="12290" name="Picture 2" descr="查看源图像">
            <a:extLst>
              <a:ext uri="{FF2B5EF4-FFF2-40B4-BE49-F238E27FC236}">
                <a16:creationId xmlns:a16="http://schemas.microsoft.com/office/drawing/2014/main" id="{34C4B1AE-BC33-449C-8056-E16DB2D81D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325" y="2518357"/>
            <a:ext cx="3509204" cy="3437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内容占位符 2">
            <a:extLst>
              <a:ext uri="{FF2B5EF4-FFF2-40B4-BE49-F238E27FC236}">
                <a16:creationId xmlns:a16="http://schemas.microsoft.com/office/drawing/2014/main" id="{20576985-170B-4590-864B-583456924425}"/>
              </a:ext>
            </a:extLst>
          </p:cNvPr>
          <p:cNvSpPr txBox="1">
            <a:spLocks/>
          </p:cNvSpPr>
          <p:nvPr/>
        </p:nvSpPr>
        <p:spPr bwMode="auto">
          <a:xfrm>
            <a:off x="4572000" y="2491341"/>
            <a:ext cx="3339605" cy="3019584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l" defTabSz="685800" rtl="0" fontAlgn="base">
              <a:lnSpc>
                <a:spcPct val="90000"/>
              </a:lnSpc>
              <a:spcBef>
                <a:spcPts val="135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anose="05020102010507070707" pitchFamily="18" charset="2"/>
              <a:buChar char=""/>
              <a:defRPr sz="2400" kern="1200">
                <a:solidFill>
                  <a:srgbClr val="1A93C8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1pPr>
            <a:lvl2pPr marL="628650" indent="-342900" algn="l" defTabSz="685800" rtl="0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SzPct val="80000"/>
              <a:buFont typeface="Wingdings" panose="05000000000000000000" pitchFamily="2" charset="2"/>
              <a:buChar char="ü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2pPr>
            <a:lvl3pPr marL="857250" indent="-17145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Calibri" panose="020F0502020204030204" pitchFamily="34" charset="0"/>
              <a:buChar char="•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3pPr>
            <a:lvl4pPr marL="1200150" indent="-17145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Calibri" panose="020F0502020204030204" pitchFamily="34" charset="0"/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4pPr>
            <a:lvl5pPr marL="1543050" indent="-17145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Calibri" panose="020F0502020204030204" pitchFamily="34" charset="0"/>
              <a:buChar char="•"/>
              <a:defRPr sz="1300" kern="1200">
                <a:solidFill>
                  <a:srgbClr val="7F7F7F"/>
                </a:solidFill>
                <a:latin typeface="+mn-lt"/>
                <a:ea typeface="幼圆" panose="02010509060101010101" pitchFamily="49" charset="-122"/>
                <a:cs typeface="+mn-cs"/>
                <a:sym typeface="宋体" panose="02010600030101010101" pitchFamily="2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 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 double d;</a:t>
            </a:r>
          </a:p>
          <a:p>
            <a:pPr>
              <a:lnSpc>
                <a:spcPct val="100000"/>
              </a:lnSpc>
              <a:spcBef>
                <a:spcPts val="600"/>
              </a:spcBef>
              <a:buNone/>
            </a:pPr>
            <a:endParaRPr lang="en-US" altLang="zh-CN" sz="2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(</a:t>
            </a:r>
            <a:r>
              <a:rPr lang="en-US" altLang="zh-CN" sz="20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=0; </a:t>
            </a:r>
            <a:r>
              <a:rPr lang="en-US" altLang="zh-CN" sz="20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&lt;15; </a:t>
            </a:r>
            <a:r>
              <a:rPr lang="en-US" altLang="zh-CN" sz="20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++) </a:t>
            </a:r>
          </a:p>
          <a:p>
            <a:pPr indent="-34290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{</a:t>
            </a:r>
          </a:p>
          <a:p>
            <a:pPr indent="-34290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d=exp(</a:t>
            </a:r>
            <a:r>
              <a:rPr lang="en-US" altLang="zh-CN" sz="20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);                  </a:t>
            </a:r>
          </a:p>
          <a:p>
            <a:pPr indent="-34290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altLang="zh-CN" sz="20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printf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(“exp(%d)=%f\n”,</a:t>
            </a:r>
            <a:r>
              <a:rPr lang="en-US" altLang="zh-CN" sz="20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i,d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);</a:t>
            </a:r>
          </a:p>
          <a:p>
            <a:pPr indent="-34290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275505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for</a:t>
            </a:r>
            <a:r>
              <a:rPr lang="zh-CN" altLang="en-US" dirty="0"/>
              <a:t>循环例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buNone/>
            </a:pPr>
            <a:r>
              <a:rPr lang="en-US" altLang="zh-CN" b="1" dirty="0" err="1" smtClean="0">
                <a:solidFill>
                  <a:srgbClr val="7030A0"/>
                </a:solidFill>
              </a:rPr>
              <a:t>int</a:t>
            </a:r>
            <a:r>
              <a:rPr lang="en-US" altLang="zh-CN" b="1" dirty="0" smtClean="0">
                <a:solidFill>
                  <a:srgbClr val="7030A0"/>
                </a:solidFill>
              </a:rPr>
              <a:t> </a:t>
            </a:r>
            <a:r>
              <a:rPr lang="en-US" altLang="zh-CN" b="1" dirty="0">
                <a:solidFill>
                  <a:srgbClr val="7030A0"/>
                </a:solidFill>
              </a:rPr>
              <a:t>sum =0</a:t>
            </a:r>
            <a:r>
              <a:rPr lang="en-US" altLang="zh-CN" dirty="0">
                <a:solidFill>
                  <a:srgbClr val="000000"/>
                </a:solidFill>
              </a:rPr>
              <a:t>; </a:t>
            </a:r>
            <a:r>
              <a:rPr lang="en-US" altLang="zh-CN" dirty="0" smtClean="0">
                <a:solidFill>
                  <a:srgbClr val="000000"/>
                </a:solidFill>
              </a:rPr>
              <a:t> </a:t>
            </a:r>
            <a:r>
              <a:rPr lang="en-US" altLang="zh-CN" sz="1800" b="1" dirty="0">
                <a:solidFill>
                  <a:srgbClr val="C00000"/>
                </a:solidFill>
              </a:rPr>
              <a:t>//</a:t>
            </a:r>
            <a:r>
              <a:rPr lang="zh-CN" altLang="en-US" sz="1800" b="1" dirty="0">
                <a:solidFill>
                  <a:srgbClr val="C00000"/>
                </a:solidFill>
              </a:rPr>
              <a:t>注意</a:t>
            </a:r>
            <a:r>
              <a:rPr lang="zh-CN" altLang="en-US" sz="1800" b="1" dirty="0" smtClean="0">
                <a:solidFill>
                  <a:srgbClr val="C00000"/>
                </a:solidFill>
              </a:rPr>
              <a:t>：计算累加值，一定</a:t>
            </a:r>
            <a:r>
              <a:rPr lang="zh-CN" altLang="en-US" sz="1800" b="1" dirty="0">
                <a:solidFill>
                  <a:srgbClr val="C00000"/>
                </a:solidFill>
              </a:rPr>
              <a:t>要</a:t>
            </a:r>
            <a:r>
              <a:rPr lang="zh-CN" altLang="en-US" sz="1800" b="1" dirty="0">
                <a:solidFill>
                  <a:srgbClr val="006600"/>
                </a:solidFill>
              </a:rPr>
              <a:t>初始化</a:t>
            </a:r>
            <a:r>
              <a:rPr lang="zh-CN" altLang="en-US" sz="1800" b="1" dirty="0">
                <a:solidFill>
                  <a:srgbClr val="C00000"/>
                </a:solidFill>
              </a:rPr>
              <a:t>累加</a:t>
            </a:r>
            <a:r>
              <a:rPr lang="zh-CN" altLang="en-US" sz="1800" b="1" dirty="0" smtClean="0">
                <a:solidFill>
                  <a:srgbClr val="C00000"/>
                </a:solidFill>
              </a:rPr>
              <a:t>变量（</a:t>
            </a:r>
            <a:r>
              <a:rPr lang="zh-CN" altLang="en-US" sz="1800" b="1" dirty="0">
                <a:solidFill>
                  <a:srgbClr val="C00000"/>
                </a:solidFill>
              </a:rPr>
              <a:t>如初始化为</a:t>
            </a:r>
            <a:r>
              <a:rPr lang="en-US" altLang="zh-CN" sz="1800" b="1" dirty="0">
                <a:solidFill>
                  <a:srgbClr val="C00000"/>
                </a:solidFill>
              </a:rPr>
              <a:t>0</a:t>
            </a:r>
            <a:r>
              <a:rPr lang="zh-CN" altLang="en-US" sz="1800" b="1" dirty="0">
                <a:solidFill>
                  <a:srgbClr val="C00000"/>
                </a:solidFill>
              </a:rPr>
              <a:t>）</a:t>
            </a:r>
            <a:endParaRPr lang="en-US" altLang="zh-CN" sz="1800" b="1" dirty="0">
              <a:solidFill>
                <a:srgbClr val="C00000"/>
              </a:solidFill>
            </a:endParaRPr>
          </a:p>
          <a:p>
            <a:pPr lvl="1">
              <a:buNone/>
            </a:pPr>
            <a:r>
              <a:rPr lang="en-US" altLang="zh-CN" dirty="0">
                <a:solidFill>
                  <a:srgbClr val="000000"/>
                </a:solidFill>
              </a:rPr>
              <a:t>                    </a:t>
            </a:r>
            <a:r>
              <a:rPr lang="en-US" altLang="zh-CN" dirty="0" smtClean="0">
                <a:solidFill>
                  <a:srgbClr val="000000"/>
                </a:solidFill>
              </a:rPr>
              <a:t> </a:t>
            </a:r>
            <a:r>
              <a:rPr lang="en-US" altLang="zh-CN" b="1" dirty="0" smtClean="0">
                <a:solidFill>
                  <a:srgbClr val="0000CC"/>
                </a:solidFill>
              </a:rPr>
              <a:t>//</a:t>
            </a:r>
            <a:r>
              <a:rPr lang="zh-CN" altLang="en-US" sz="1800" b="1" dirty="0">
                <a:solidFill>
                  <a:srgbClr val="0000CC"/>
                </a:solidFill>
              </a:rPr>
              <a:t>计算</a:t>
            </a:r>
            <a:r>
              <a:rPr lang="zh-CN" altLang="en-US" sz="1800" b="1" dirty="0" smtClean="0">
                <a:solidFill>
                  <a:srgbClr val="0000CC"/>
                </a:solidFill>
              </a:rPr>
              <a:t>累</a:t>
            </a:r>
            <a:r>
              <a:rPr lang="zh-CN" altLang="en-US" sz="1800" b="1" dirty="0">
                <a:solidFill>
                  <a:srgbClr val="0000CC"/>
                </a:solidFill>
              </a:rPr>
              <a:t>乘</a:t>
            </a:r>
            <a:r>
              <a:rPr lang="zh-CN" altLang="en-US" sz="1800" b="1" dirty="0" smtClean="0">
                <a:solidFill>
                  <a:srgbClr val="0000CC"/>
                </a:solidFill>
              </a:rPr>
              <a:t>，也一定</a:t>
            </a:r>
            <a:r>
              <a:rPr lang="zh-CN" altLang="en-US" sz="1800" b="1" dirty="0">
                <a:solidFill>
                  <a:srgbClr val="0000CC"/>
                </a:solidFill>
              </a:rPr>
              <a:t>要初始化累乘变量（如初始化为</a:t>
            </a:r>
            <a:r>
              <a:rPr lang="en-US" altLang="zh-CN" sz="1800" b="1" dirty="0">
                <a:solidFill>
                  <a:srgbClr val="0000CC"/>
                </a:solidFill>
              </a:rPr>
              <a:t>1</a:t>
            </a:r>
            <a:r>
              <a:rPr lang="zh-CN" altLang="en-US" sz="1800" b="1" dirty="0">
                <a:solidFill>
                  <a:srgbClr val="0000CC"/>
                </a:solidFill>
              </a:rPr>
              <a:t>）</a:t>
            </a:r>
            <a:endParaRPr lang="en-US" altLang="zh-CN" sz="1800" b="1" dirty="0">
              <a:solidFill>
                <a:srgbClr val="0000CC"/>
              </a:solidFill>
            </a:endParaRPr>
          </a:p>
          <a:p>
            <a:pPr lvl="1">
              <a:buNone/>
            </a:pPr>
            <a:r>
              <a:rPr lang="en-US" altLang="zh-CN" dirty="0" err="1"/>
              <a:t>int</a:t>
            </a:r>
            <a:r>
              <a:rPr lang="en-US" altLang="zh-CN" dirty="0"/>
              <a:t> </a:t>
            </a:r>
            <a:r>
              <a:rPr lang="en-US" altLang="zh-CN" dirty="0" err="1"/>
              <a:t>i</a:t>
            </a:r>
            <a:r>
              <a:rPr lang="en-US" altLang="zh-CN" dirty="0" smtClean="0"/>
              <a:t>;</a:t>
            </a:r>
            <a:endParaRPr lang="en-US" altLang="zh-CN" dirty="0" smtClean="0">
              <a:solidFill>
                <a:srgbClr val="000000"/>
              </a:solidFill>
            </a:endParaRPr>
          </a:p>
          <a:p>
            <a:pPr lvl="1">
              <a:buNone/>
            </a:pPr>
            <a:r>
              <a:rPr lang="en-US" altLang="zh-CN" dirty="0" smtClean="0">
                <a:solidFill>
                  <a:srgbClr val="000000"/>
                </a:solidFill>
              </a:rPr>
              <a:t>for (</a:t>
            </a:r>
            <a:r>
              <a:rPr lang="en-US" altLang="zh-CN" dirty="0" err="1" smtClean="0">
                <a:solidFill>
                  <a:srgbClr val="000000"/>
                </a:solidFill>
              </a:rPr>
              <a:t>i</a:t>
            </a:r>
            <a:r>
              <a:rPr lang="en-US" altLang="zh-CN" dirty="0" smtClean="0">
                <a:solidFill>
                  <a:srgbClr val="000000"/>
                </a:solidFill>
              </a:rPr>
              <a:t>=1</a:t>
            </a:r>
            <a:r>
              <a:rPr lang="en-US" altLang="zh-CN" dirty="0">
                <a:solidFill>
                  <a:srgbClr val="000000"/>
                </a:solidFill>
              </a:rPr>
              <a:t>; </a:t>
            </a:r>
            <a:r>
              <a:rPr lang="en-US" altLang="zh-CN" dirty="0" err="1">
                <a:solidFill>
                  <a:srgbClr val="000000"/>
                </a:solidFill>
              </a:rPr>
              <a:t>i</a:t>
            </a:r>
            <a:r>
              <a:rPr lang="en-US" altLang="zh-CN" dirty="0">
                <a:solidFill>
                  <a:srgbClr val="000000"/>
                </a:solidFill>
              </a:rPr>
              <a:t>&lt;=10; </a:t>
            </a:r>
            <a:r>
              <a:rPr lang="en-US" altLang="zh-CN" dirty="0" err="1">
                <a:solidFill>
                  <a:srgbClr val="000000"/>
                </a:solidFill>
              </a:rPr>
              <a:t>i</a:t>
            </a:r>
            <a:r>
              <a:rPr lang="en-US" altLang="zh-CN" dirty="0">
                <a:solidFill>
                  <a:srgbClr val="000000"/>
                </a:solidFill>
              </a:rPr>
              <a:t>++ )	           </a:t>
            </a:r>
            <a:r>
              <a:rPr lang="en-US" altLang="zh-CN" dirty="0" smtClean="0">
                <a:solidFill>
                  <a:srgbClr val="000000"/>
                </a:solidFill>
              </a:rPr>
              <a:t> </a:t>
            </a:r>
            <a:r>
              <a:rPr lang="en-US" altLang="zh-CN" dirty="0"/>
              <a:t>//for (A;B;C)</a:t>
            </a:r>
            <a:endParaRPr lang="zh-CN" altLang="en-US" dirty="0">
              <a:solidFill>
                <a:srgbClr val="000000"/>
              </a:solidFill>
            </a:endParaRPr>
          </a:p>
          <a:p>
            <a:pPr lvl="1">
              <a:buNone/>
            </a:pPr>
            <a:r>
              <a:rPr lang="en-US" altLang="zh-CN" b="1" dirty="0">
                <a:solidFill>
                  <a:srgbClr val="000000"/>
                </a:solidFill>
              </a:rPr>
              <a:t>       sum += </a:t>
            </a:r>
            <a:r>
              <a:rPr lang="en-US" altLang="zh-CN" b="1" dirty="0" err="1">
                <a:solidFill>
                  <a:srgbClr val="000000"/>
                </a:solidFill>
              </a:rPr>
              <a:t>i</a:t>
            </a:r>
            <a:r>
              <a:rPr lang="en-US" altLang="zh-CN" b="1" dirty="0">
                <a:solidFill>
                  <a:srgbClr val="000000"/>
                </a:solidFill>
              </a:rPr>
              <a:t>;    </a:t>
            </a:r>
            <a:r>
              <a:rPr lang="en-US" altLang="zh-CN" dirty="0">
                <a:solidFill>
                  <a:srgbClr val="000000"/>
                </a:solidFill>
              </a:rPr>
              <a:t>//sum = sum +</a:t>
            </a:r>
            <a:r>
              <a:rPr lang="en-US" altLang="zh-CN" dirty="0" err="1">
                <a:solidFill>
                  <a:srgbClr val="000000"/>
                </a:solidFill>
              </a:rPr>
              <a:t>i</a:t>
            </a:r>
            <a:r>
              <a:rPr lang="en-US" altLang="zh-CN" dirty="0">
                <a:solidFill>
                  <a:srgbClr val="000000"/>
                </a:solidFill>
              </a:rPr>
              <a:t>;          //    D;</a:t>
            </a:r>
          </a:p>
          <a:p>
            <a:pPr lvl="1">
              <a:buNone/>
            </a:pPr>
            <a:r>
              <a:rPr lang="en-US" altLang="zh-CN" dirty="0" err="1"/>
              <a:t>printf</a:t>
            </a:r>
            <a:r>
              <a:rPr lang="en-US" altLang="zh-CN" dirty="0"/>
              <a:t>(“1~10</a:t>
            </a:r>
            <a:r>
              <a:rPr lang="zh-CN" altLang="en-US" dirty="0"/>
              <a:t>的累加和</a:t>
            </a:r>
            <a:r>
              <a:rPr lang="en-US" altLang="zh-CN" dirty="0"/>
              <a:t> =%d\</a:t>
            </a:r>
            <a:r>
              <a:rPr lang="en-US" altLang="zh-CN" dirty="0" err="1"/>
              <a:t>n”,sum</a:t>
            </a:r>
            <a:r>
              <a:rPr lang="en-US" altLang="zh-CN" dirty="0"/>
              <a:t>);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zh-CN" sz="2000" dirty="0"/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dirty="0"/>
              <a:t>问语句</a:t>
            </a:r>
            <a:r>
              <a:rPr lang="en-US" altLang="zh-CN" sz="2000" dirty="0"/>
              <a:t>sum+=</a:t>
            </a:r>
            <a:r>
              <a:rPr lang="en-US" altLang="zh-CN" sz="2000" dirty="0" err="1"/>
              <a:t>i</a:t>
            </a:r>
            <a:r>
              <a:rPr lang="zh-CN" altLang="en-US" sz="2000" dirty="0"/>
              <a:t>被执行了几次？ </a:t>
            </a:r>
            <a:endParaRPr lang="en-US" altLang="zh-CN" sz="2000" dirty="0"/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dirty="0"/>
              <a:t>执行顺序：</a:t>
            </a:r>
            <a:r>
              <a:rPr lang="en-US" altLang="zh-CN" sz="2000" dirty="0"/>
              <a:t>ABDC, BCD,BCD, …</a:t>
            </a:r>
            <a:r>
              <a:rPr lang="zh-CN" altLang="en-US" sz="2000" dirty="0"/>
              <a:t>，直到条件</a:t>
            </a:r>
            <a:r>
              <a:rPr lang="en-US" altLang="zh-CN" sz="2000" dirty="0"/>
              <a:t>B</a:t>
            </a:r>
            <a:r>
              <a:rPr lang="zh-CN" altLang="en-US" sz="2000" dirty="0"/>
              <a:t>不满足；</a:t>
            </a:r>
          </a:p>
        </p:txBody>
      </p:sp>
      <p:sp>
        <p:nvSpPr>
          <p:cNvPr id="4" name="对话气泡: 圆角矩形 3">
            <a:extLst>
              <a:ext uri="{FF2B5EF4-FFF2-40B4-BE49-F238E27FC236}">
                <a16:creationId xmlns:a16="http://schemas.microsoft.com/office/drawing/2014/main" id="{33F1123D-E963-409A-99A6-EC2C660CC4EF}"/>
              </a:ext>
            </a:extLst>
          </p:cNvPr>
          <p:cNvSpPr/>
          <p:nvPr/>
        </p:nvSpPr>
        <p:spPr bwMode="auto">
          <a:xfrm>
            <a:off x="4278386" y="4145692"/>
            <a:ext cx="914400" cy="404958"/>
          </a:xfrm>
          <a:prstGeom prst="wedgeRoundRectCallout">
            <a:avLst>
              <a:gd name="adj1" fmla="val -46521"/>
              <a:gd name="adj2" fmla="val 6359"/>
              <a:gd name="adj3" fmla="val 16667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en-US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10</a:t>
            </a:r>
            <a:r>
              <a:rPr kumimoji="0" lang="zh-CN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次</a:t>
            </a:r>
          </a:p>
        </p:txBody>
      </p:sp>
    </p:spTree>
    <p:extLst>
      <p:ext uri="{BB962C8B-B14F-4D97-AF65-F5344CB8AC3E}">
        <p14:creationId xmlns:p14="http://schemas.microsoft.com/office/powerpoint/2010/main" val="2558374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for</a:t>
            </a:r>
            <a:r>
              <a:rPr lang="zh-CN" altLang="en-US" dirty="0"/>
              <a:t>循环</a:t>
            </a:r>
            <a:r>
              <a:rPr lang="zh-CN" altLang="en-US" dirty="0" smtClean="0"/>
              <a:t>例</a:t>
            </a:r>
            <a:r>
              <a:rPr lang="en-US" altLang="zh-CN" dirty="0" smtClean="0"/>
              <a:t>—</a:t>
            </a:r>
            <a:r>
              <a:rPr lang="zh-CN" altLang="en-US" dirty="0" smtClean="0"/>
              <a:t>在</a:t>
            </a:r>
            <a:r>
              <a:rPr lang="en-US" altLang="zh-CN" dirty="0" smtClean="0"/>
              <a:t>for</a:t>
            </a:r>
            <a:r>
              <a:rPr lang="zh-CN" altLang="en-US" dirty="0" smtClean="0"/>
              <a:t>语句中定义循环变量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buNone/>
            </a:pPr>
            <a:r>
              <a:rPr lang="en-US" altLang="zh-CN" b="1" dirty="0">
                <a:solidFill>
                  <a:srgbClr val="7030A0"/>
                </a:solidFill>
              </a:rPr>
              <a:t>u</a:t>
            </a:r>
            <a:r>
              <a:rPr lang="en-US" altLang="zh-CN" b="1" dirty="0" smtClean="0">
                <a:solidFill>
                  <a:srgbClr val="7030A0"/>
                </a:solidFill>
              </a:rPr>
              <a:t>nsigned long </a:t>
            </a:r>
            <a:r>
              <a:rPr lang="en-US" altLang="zh-CN" b="1" dirty="0" err="1" smtClean="0">
                <a:solidFill>
                  <a:srgbClr val="7030A0"/>
                </a:solidFill>
              </a:rPr>
              <a:t>long</a:t>
            </a:r>
            <a:r>
              <a:rPr lang="en-US" altLang="zh-CN" b="1" dirty="0" smtClean="0">
                <a:solidFill>
                  <a:srgbClr val="7030A0"/>
                </a:solidFill>
              </a:rPr>
              <a:t>  factorial=1;</a:t>
            </a:r>
            <a:endParaRPr lang="en-US" altLang="zh-CN" b="1" dirty="0">
              <a:solidFill>
                <a:srgbClr val="7030A0"/>
              </a:solidFill>
            </a:endParaRPr>
          </a:p>
          <a:p>
            <a:pPr lvl="1">
              <a:buNone/>
            </a:pPr>
            <a:r>
              <a:rPr lang="en-US" altLang="zh-CN" b="1" dirty="0" smtClean="0">
                <a:solidFill>
                  <a:srgbClr val="7030A0"/>
                </a:solidFill>
              </a:rPr>
              <a:t> </a:t>
            </a:r>
            <a:r>
              <a:rPr lang="en-US" altLang="zh-CN" sz="1800" dirty="0" smtClean="0"/>
              <a:t> </a:t>
            </a:r>
            <a:r>
              <a:rPr lang="en-US" altLang="zh-CN" sz="1800" b="1" dirty="0">
                <a:solidFill>
                  <a:srgbClr val="C00000"/>
                </a:solidFill>
              </a:rPr>
              <a:t>//</a:t>
            </a:r>
            <a:r>
              <a:rPr lang="zh-CN" altLang="en-US" sz="1800" b="1" dirty="0">
                <a:solidFill>
                  <a:srgbClr val="C00000"/>
                </a:solidFill>
              </a:rPr>
              <a:t>注意：计算累加值，一定要初始化累加变量（如初始化为</a:t>
            </a:r>
            <a:r>
              <a:rPr lang="en-US" altLang="zh-CN" sz="1800" b="1" dirty="0">
                <a:solidFill>
                  <a:srgbClr val="C00000"/>
                </a:solidFill>
              </a:rPr>
              <a:t>0</a:t>
            </a:r>
            <a:r>
              <a:rPr lang="zh-CN" altLang="en-US" sz="1800" b="1" dirty="0">
                <a:solidFill>
                  <a:srgbClr val="C00000"/>
                </a:solidFill>
              </a:rPr>
              <a:t>）</a:t>
            </a:r>
            <a:endParaRPr lang="en-US" altLang="zh-CN" sz="1800" b="1" dirty="0">
              <a:solidFill>
                <a:srgbClr val="C00000"/>
              </a:solidFill>
            </a:endParaRPr>
          </a:p>
          <a:p>
            <a:pPr lvl="1">
              <a:buNone/>
            </a:pPr>
            <a:r>
              <a:rPr lang="en-US" altLang="zh-CN" sz="1800" dirty="0"/>
              <a:t> </a:t>
            </a:r>
            <a:r>
              <a:rPr lang="en-US" altLang="zh-CN" sz="1800" dirty="0" smtClean="0"/>
              <a:t> </a:t>
            </a:r>
            <a:r>
              <a:rPr lang="en-US" altLang="zh-CN" sz="1800" b="1" dirty="0">
                <a:solidFill>
                  <a:srgbClr val="0000CC"/>
                </a:solidFill>
              </a:rPr>
              <a:t>//</a:t>
            </a:r>
            <a:r>
              <a:rPr lang="zh-CN" altLang="en-US" sz="1800" b="1" dirty="0">
                <a:solidFill>
                  <a:srgbClr val="0000CC"/>
                </a:solidFill>
              </a:rPr>
              <a:t>计算累乘，也一定要初始化累乘变量（如初始化为</a:t>
            </a:r>
            <a:r>
              <a:rPr lang="en-US" altLang="zh-CN" sz="1800" b="1" dirty="0" smtClean="0">
                <a:solidFill>
                  <a:srgbClr val="0000CC"/>
                </a:solidFill>
              </a:rPr>
              <a:t>1</a:t>
            </a:r>
            <a:r>
              <a:rPr lang="zh-CN" altLang="en-US" sz="1800" b="1" dirty="0" smtClean="0">
                <a:solidFill>
                  <a:srgbClr val="0000CC"/>
                </a:solidFill>
              </a:rPr>
              <a:t>）</a:t>
            </a:r>
            <a:r>
              <a:rPr lang="zh-CN" altLang="en-US" b="1" dirty="0" smtClean="0">
                <a:solidFill>
                  <a:srgbClr val="0000CC"/>
                </a:solidFill>
              </a:rPr>
              <a:t> </a:t>
            </a:r>
            <a:endParaRPr lang="en-US" altLang="zh-CN" b="1" dirty="0" smtClean="0">
              <a:solidFill>
                <a:srgbClr val="0000CC"/>
              </a:solidFill>
            </a:endParaRPr>
          </a:p>
          <a:p>
            <a:pPr lvl="1">
              <a:buNone/>
            </a:pPr>
            <a:r>
              <a:rPr lang="en-US" altLang="zh-CN" dirty="0" smtClean="0">
                <a:solidFill>
                  <a:srgbClr val="000000"/>
                </a:solidFill>
              </a:rPr>
              <a:t>for (</a:t>
            </a:r>
            <a:r>
              <a:rPr lang="en-US" altLang="zh-CN" b="1" dirty="0" smtClean="0">
                <a:solidFill>
                  <a:srgbClr val="7030A0"/>
                </a:solidFill>
              </a:rPr>
              <a:t>unsigned </a:t>
            </a:r>
            <a:r>
              <a:rPr lang="en-US" altLang="zh-CN" dirty="0" err="1" smtClean="0">
                <a:solidFill>
                  <a:srgbClr val="000000"/>
                </a:solidFill>
              </a:rPr>
              <a:t>i</a:t>
            </a:r>
            <a:r>
              <a:rPr lang="en-US" altLang="zh-CN" dirty="0" smtClean="0">
                <a:solidFill>
                  <a:srgbClr val="000000"/>
                </a:solidFill>
              </a:rPr>
              <a:t>=1</a:t>
            </a:r>
            <a:r>
              <a:rPr lang="en-US" altLang="zh-CN" dirty="0">
                <a:solidFill>
                  <a:srgbClr val="000000"/>
                </a:solidFill>
              </a:rPr>
              <a:t>; </a:t>
            </a:r>
            <a:r>
              <a:rPr lang="en-US" altLang="zh-CN" dirty="0" err="1">
                <a:solidFill>
                  <a:srgbClr val="000000"/>
                </a:solidFill>
              </a:rPr>
              <a:t>i</a:t>
            </a:r>
            <a:r>
              <a:rPr lang="en-US" altLang="zh-CN" dirty="0">
                <a:solidFill>
                  <a:srgbClr val="000000"/>
                </a:solidFill>
              </a:rPr>
              <a:t>&lt;=10; </a:t>
            </a:r>
            <a:r>
              <a:rPr lang="en-US" altLang="zh-CN" dirty="0" err="1">
                <a:solidFill>
                  <a:srgbClr val="000000"/>
                </a:solidFill>
              </a:rPr>
              <a:t>i</a:t>
            </a:r>
            <a:r>
              <a:rPr lang="en-US" altLang="zh-CN" dirty="0">
                <a:solidFill>
                  <a:srgbClr val="000000"/>
                </a:solidFill>
              </a:rPr>
              <a:t>++ )	          </a:t>
            </a:r>
            <a:r>
              <a:rPr lang="en-US" altLang="zh-CN" dirty="0" smtClean="0">
                <a:solidFill>
                  <a:srgbClr val="000000"/>
                </a:solidFill>
              </a:rPr>
              <a:t>              </a:t>
            </a:r>
            <a:r>
              <a:rPr lang="en-US" altLang="zh-CN" dirty="0"/>
              <a:t>//for (A;B;C)</a:t>
            </a:r>
            <a:endParaRPr lang="zh-CN" altLang="en-US" dirty="0">
              <a:solidFill>
                <a:srgbClr val="000000"/>
              </a:solidFill>
            </a:endParaRPr>
          </a:p>
          <a:p>
            <a:pPr lvl="1">
              <a:buNone/>
            </a:pPr>
            <a:r>
              <a:rPr lang="en-US" altLang="zh-CN" dirty="0"/>
              <a:t> </a:t>
            </a:r>
            <a:r>
              <a:rPr lang="en-US" altLang="zh-CN" dirty="0" smtClean="0"/>
              <a:t>    factorial </a:t>
            </a:r>
            <a:r>
              <a:rPr lang="zh-CN" altLang="en-US" dirty="0" smtClean="0"/>
              <a:t>*</a:t>
            </a:r>
            <a:r>
              <a:rPr lang="en-US" altLang="zh-CN" dirty="0" smtClean="0"/>
              <a:t>= </a:t>
            </a:r>
            <a:r>
              <a:rPr lang="en-US" altLang="zh-CN" dirty="0" err="1"/>
              <a:t>i</a:t>
            </a:r>
            <a:r>
              <a:rPr lang="en-US" altLang="zh-CN" dirty="0"/>
              <a:t>;    </a:t>
            </a:r>
            <a:r>
              <a:rPr lang="en-US" altLang="zh-CN" dirty="0" smtClean="0"/>
              <a:t>//</a:t>
            </a:r>
            <a:r>
              <a:rPr lang="en-US" altLang="zh-CN" dirty="0"/>
              <a:t> factorial</a:t>
            </a:r>
            <a:r>
              <a:rPr lang="en-US" altLang="zh-CN" dirty="0" smtClean="0"/>
              <a:t> </a:t>
            </a:r>
            <a:r>
              <a:rPr lang="en-US" altLang="zh-CN" dirty="0"/>
              <a:t>= factorial</a:t>
            </a:r>
            <a:r>
              <a:rPr lang="en-US" altLang="zh-CN" dirty="0" smtClean="0"/>
              <a:t> </a:t>
            </a:r>
            <a:r>
              <a:rPr lang="zh-CN" altLang="en-US" dirty="0" smtClean="0"/>
              <a:t>*</a:t>
            </a:r>
            <a:r>
              <a:rPr lang="en-US" altLang="zh-CN" dirty="0" err="1" smtClean="0"/>
              <a:t>i</a:t>
            </a:r>
            <a:r>
              <a:rPr lang="en-US" altLang="zh-CN" dirty="0"/>
              <a:t>;  </a:t>
            </a:r>
            <a:r>
              <a:rPr lang="en-US" altLang="zh-CN" dirty="0" smtClean="0"/>
              <a:t> </a:t>
            </a:r>
            <a:r>
              <a:rPr lang="en-US" altLang="zh-CN" dirty="0"/>
              <a:t>//    D;</a:t>
            </a:r>
          </a:p>
          <a:p>
            <a:pPr lvl="1">
              <a:buNone/>
            </a:pPr>
            <a:r>
              <a:rPr lang="en-US" altLang="zh-CN" dirty="0" err="1"/>
              <a:t>printf</a:t>
            </a:r>
            <a:r>
              <a:rPr lang="en-US" altLang="zh-CN" dirty="0" smtClean="0"/>
              <a:t>(“10! =%</a:t>
            </a:r>
            <a:r>
              <a:rPr lang="en-US" altLang="zh-CN" dirty="0" err="1" smtClean="0"/>
              <a:t>llu</a:t>
            </a:r>
            <a:r>
              <a:rPr lang="en-US" altLang="zh-CN" dirty="0" smtClean="0"/>
              <a:t>\n</a:t>
            </a:r>
            <a:r>
              <a:rPr lang="en-US" altLang="zh-CN" dirty="0"/>
              <a:t>”, factorial);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zh-CN" sz="2000" dirty="0" smtClean="0"/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dirty="0" smtClean="0"/>
              <a:t>注：</a:t>
            </a:r>
            <a:r>
              <a:rPr lang="en-US" altLang="zh-CN" sz="2000" dirty="0"/>
              <a:t> </a:t>
            </a:r>
            <a:r>
              <a:rPr lang="zh-CN" altLang="en-US" sz="2000" dirty="0" smtClean="0"/>
              <a:t>在</a:t>
            </a:r>
            <a:r>
              <a:rPr lang="en-US" altLang="zh-CN" sz="2000" dirty="0" smtClean="0"/>
              <a:t>for</a:t>
            </a:r>
            <a:r>
              <a:rPr lang="zh-CN" altLang="en-US" sz="2000" dirty="0"/>
              <a:t>语句中定义</a:t>
            </a:r>
            <a:r>
              <a:rPr lang="zh-CN" altLang="en-US" sz="2000" dirty="0" smtClean="0"/>
              <a:t>循环变量</a:t>
            </a:r>
            <a:endParaRPr lang="en-US" altLang="zh-CN" sz="2000" dirty="0" smtClean="0"/>
          </a:p>
          <a:p>
            <a:pPr marL="971550" lvl="1"/>
            <a:r>
              <a:rPr lang="zh-CN" altLang="en-US" sz="1600" b="1" dirty="0" smtClean="0">
                <a:solidFill>
                  <a:srgbClr val="C00000"/>
                </a:solidFill>
              </a:rPr>
              <a:t>循环变量</a:t>
            </a:r>
            <a:r>
              <a:rPr lang="en-US" altLang="zh-CN" sz="1600" b="1" dirty="0" err="1" smtClean="0">
                <a:solidFill>
                  <a:srgbClr val="C00000"/>
                </a:solidFill>
              </a:rPr>
              <a:t>i</a:t>
            </a:r>
            <a:r>
              <a:rPr lang="zh-CN" altLang="en-US" sz="1600" b="1" dirty="0" smtClean="0">
                <a:solidFill>
                  <a:srgbClr val="C00000"/>
                </a:solidFill>
              </a:rPr>
              <a:t>只能在当前循环体内使用；</a:t>
            </a:r>
            <a:endParaRPr lang="en-US" altLang="zh-CN" sz="1600" b="1" dirty="0" smtClean="0">
              <a:solidFill>
                <a:srgbClr val="C00000"/>
              </a:solidFill>
            </a:endParaRPr>
          </a:p>
          <a:p>
            <a:pPr marL="971550" lvl="1"/>
            <a:r>
              <a:rPr lang="zh-CN" altLang="en-US" sz="1600" b="1" dirty="0" smtClean="0">
                <a:solidFill>
                  <a:srgbClr val="0000CC"/>
                </a:solidFill>
              </a:rPr>
              <a:t>在</a:t>
            </a:r>
            <a:r>
              <a:rPr lang="zh-CN" altLang="en-US" sz="1600" b="1" dirty="0">
                <a:solidFill>
                  <a:srgbClr val="0000CC"/>
                </a:solidFill>
              </a:rPr>
              <a:t>循环体外无法访问循环</a:t>
            </a:r>
            <a:r>
              <a:rPr lang="zh-CN" altLang="en-US" sz="1600" b="1" dirty="0" smtClean="0">
                <a:solidFill>
                  <a:srgbClr val="0000CC"/>
                </a:solidFill>
              </a:rPr>
              <a:t>变量</a:t>
            </a:r>
            <a:r>
              <a:rPr lang="en-US" altLang="zh-CN" sz="1600" b="1" dirty="0" err="1" smtClean="0">
                <a:solidFill>
                  <a:srgbClr val="0000CC"/>
                </a:solidFill>
              </a:rPr>
              <a:t>i</a:t>
            </a:r>
            <a:r>
              <a:rPr lang="zh-CN" altLang="en-US" sz="1600" b="1" dirty="0" smtClean="0">
                <a:solidFill>
                  <a:srgbClr val="0000CC"/>
                </a:solidFill>
              </a:rPr>
              <a:t>，</a:t>
            </a:r>
            <a:r>
              <a:rPr lang="zh-CN" altLang="en-US" sz="1600" dirty="0" smtClean="0"/>
              <a:t>其它循环中可以继续定义并使用变量</a:t>
            </a:r>
            <a:r>
              <a:rPr lang="en-US" altLang="zh-CN" sz="1600" dirty="0" err="1" smtClean="0"/>
              <a:t>i</a:t>
            </a:r>
            <a:r>
              <a:rPr lang="zh-CN" altLang="en-US" sz="1600" dirty="0" smtClean="0"/>
              <a:t>；</a:t>
            </a:r>
            <a:endParaRPr lang="en-US" altLang="zh-CN" sz="1600" dirty="0" smtClean="0"/>
          </a:p>
          <a:p>
            <a:pPr marL="971550" lvl="1"/>
            <a:r>
              <a:rPr lang="zh-CN" altLang="en-US" sz="1600" dirty="0" smtClean="0">
                <a:solidFill>
                  <a:srgbClr val="7030A0"/>
                </a:solidFill>
              </a:rPr>
              <a:t>这里的</a:t>
            </a:r>
            <a:r>
              <a:rPr lang="en-US" altLang="zh-CN" sz="1600" dirty="0" err="1" smtClean="0">
                <a:solidFill>
                  <a:srgbClr val="7030A0"/>
                </a:solidFill>
              </a:rPr>
              <a:t>i</a:t>
            </a:r>
            <a:r>
              <a:rPr lang="zh-CN" altLang="en-US" sz="1600" dirty="0" smtClean="0">
                <a:solidFill>
                  <a:srgbClr val="7030A0"/>
                </a:solidFill>
              </a:rPr>
              <a:t>是一个隶属于循环体的</a:t>
            </a:r>
            <a:r>
              <a:rPr lang="zh-CN" altLang="en-US" sz="1600" b="1" dirty="0" smtClean="0">
                <a:solidFill>
                  <a:srgbClr val="C00000"/>
                </a:solidFill>
              </a:rPr>
              <a:t>局部变量</a:t>
            </a:r>
            <a:r>
              <a:rPr lang="zh-CN" altLang="en-US" sz="1600" dirty="0" smtClean="0">
                <a:solidFill>
                  <a:srgbClr val="C00000"/>
                </a:solidFill>
              </a:rPr>
              <a:t>；</a:t>
            </a:r>
            <a:endParaRPr lang="en-US" altLang="zh-CN" sz="1600" dirty="0">
              <a:solidFill>
                <a:srgbClr val="C00000"/>
              </a:solidFill>
            </a:endParaRPr>
          </a:p>
          <a:p>
            <a:pPr marL="971550" lvl="1"/>
            <a:endParaRPr lang="en-US" altLang="zh-CN" sz="1600" dirty="0"/>
          </a:p>
        </p:txBody>
      </p:sp>
    </p:spTree>
    <p:extLst>
      <p:ext uri="{BB962C8B-B14F-4D97-AF65-F5344CB8AC3E}">
        <p14:creationId xmlns:p14="http://schemas.microsoft.com/office/powerpoint/2010/main" val="1155458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MultipleChoice"/>
  <p:tag name="PROBLEMSCORE" val="1.0"/>
  <p:tag name="PROBLEMHASREMARK" val="True"/>
  <p:tag name="PROBLEMREMARK" val="B&#10;逻辑表达式的短路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RemarkBoard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p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Remark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Correct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heme/theme1.xml><?xml version="1.0" encoding="utf-8"?>
<a:theme xmlns:a="http://schemas.openxmlformats.org/drawingml/2006/main" name="53cd865050490">
  <a:themeElements>
    <a:clrScheme name="53cd865050490 1">
      <a:dk1>
        <a:srgbClr val="3D3F41"/>
      </a:dk1>
      <a:lt1>
        <a:srgbClr val="FFFFFF"/>
      </a:lt1>
      <a:dk2>
        <a:srgbClr val="3D3F41"/>
      </a:dk2>
      <a:lt2>
        <a:srgbClr val="EAF5FC"/>
      </a:lt2>
      <a:accent1>
        <a:srgbClr val="47B6E7"/>
      </a:accent1>
      <a:accent2>
        <a:srgbClr val="628EE3"/>
      </a:accent2>
      <a:accent3>
        <a:srgbClr val="FFFFFF"/>
      </a:accent3>
      <a:accent4>
        <a:srgbClr val="333436"/>
      </a:accent4>
      <a:accent5>
        <a:srgbClr val="B1D7F1"/>
      </a:accent5>
      <a:accent6>
        <a:srgbClr val="5880CE"/>
      </a:accent6>
      <a:hlink>
        <a:srgbClr val="00B0F0"/>
      </a:hlink>
      <a:folHlink>
        <a:srgbClr val="AFB2B4"/>
      </a:folHlink>
    </a:clrScheme>
    <a:fontScheme name="53cd865050490">
      <a:majorFont>
        <a:latin typeface="Arial Black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53cd865050490 1">
        <a:dk1>
          <a:srgbClr val="3D3F41"/>
        </a:dk1>
        <a:lt1>
          <a:srgbClr val="FFFFFF"/>
        </a:lt1>
        <a:dk2>
          <a:srgbClr val="3D3F41"/>
        </a:dk2>
        <a:lt2>
          <a:srgbClr val="EAF5FC"/>
        </a:lt2>
        <a:accent1>
          <a:srgbClr val="47B6E7"/>
        </a:accent1>
        <a:accent2>
          <a:srgbClr val="628EE3"/>
        </a:accent2>
        <a:accent3>
          <a:srgbClr val="FFFFFF"/>
        </a:accent3>
        <a:accent4>
          <a:srgbClr val="333436"/>
        </a:accent4>
        <a:accent5>
          <a:srgbClr val="B1D7F1"/>
        </a:accent5>
        <a:accent6>
          <a:srgbClr val="5880CE"/>
        </a:accent6>
        <a:hlink>
          <a:srgbClr val="00B0F0"/>
        </a:hlink>
        <a:folHlink>
          <a:srgbClr val="AFB2B4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A000120150601A08PWBG">
  <a:themeElements>
    <a:clrScheme name="A000120150601A08PWBG 1">
      <a:dk1>
        <a:srgbClr val="4D4D4D"/>
      </a:dk1>
      <a:lt1>
        <a:srgbClr val="FFFFFF"/>
      </a:lt1>
      <a:dk2>
        <a:srgbClr val="4D4D4D"/>
      </a:dk2>
      <a:lt2>
        <a:srgbClr val="FFFFFF"/>
      </a:lt2>
      <a:accent1>
        <a:srgbClr val="B8650A"/>
      </a:accent1>
      <a:accent2>
        <a:srgbClr val="D37051"/>
      </a:accent2>
      <a:accent3>
        <a:srgbClr val="FFFFFF"/>
      </a:accent3>
      <a:accent4>
        <a:srgbClr val="404040"/>
      </a:accent4>
      <a:accent5>
        <a:srgbClr val="D8B8AA"/>
      </a:accent5>
      <a:accent6>
        <a:srgbClr val="BF6549"/>
      </a:accent6>
      <a:hlink>
        <a:srgbClr val="92D050"/>
      </a:hlink>
      <a:folHlink>
        <a:srgbClr val="AFB2B4"/>
      </a:folHlink>
    </a:clrScheme>
    <a:fontScheme name="A000120150601A08PWBG">
      <a:majorFont>
        <a:latin typeface="华文中宋"/>
        <a:ea typeface="华文中宋"/>
        <a:cs typeface=""/>
      </a:majorFont>
      <a:minorFont>
        <a:latin typeface="幼圆"/>
        <a:ea typeface="幼圆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A000120150601A08PWBG 1">
        <a:dk1>
          <a:srgbClr val="4D4D4D"/>
        </a:dk1>
        <a:lt1>
          <a:srgbClr val="FFFFFF"/>
        </a:lt1>
        <a:dk2>
          <a:srgbClr val="4D4D4D"/>
        </a:dk2>
        <a:lt2>
          <a:srgbClr val="FFFFFF"/>
        </a:lt2>
        <a:accent1>
          <a:srgbClr val="B8650A"/>
        </a:accent1>
        <a:accent2>
          <a:srgbClr val="D37051"/>
        </a:accent2>
        <a:accent3>
          <a:srgbClr val="FFFFFF"/>
        </a:accent3>
        <a:accent4>
          <a:srgbClr val="404040"/>
        </a:accent4>
        <a:accent5>
          <a:srgbClr val="D8B8AA"/>
        </a:accent5>
        <a:accent6>
          <a:srgbClr val="BF6549"/>
        </a:accent6>
        <a:hlink>
          <a:srgbClr val="92D050"/>
        </a:hlink>
        <a:folHlink>
          <a:srgbClr val="AFB2B4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A000120150204A05PWBG">
  <a:themeElements>
    <a:clrScheme name="A000120150204A05PWBG 1">
      <a:dk1>
        <a:srgbClr val="5F5F5F"/>
      </a:dk1>
      <a:lt1>
        <a:srgbClr val="FFFFFF"/>
      </a:lt1>
      <a:dk2>
        <a:srgbClr val="5F5F5F"/>
      </a:dk2>
      <a:lt2>
        <a:srgbClr val="FFFFFF"/>
      </a:lt2>
      <a:accent1>
        <a:srgbClr val="FFB549"/>
      </a:accent1>
      <a:accent2>
        <a:srgbClr val="ED8E2F"/>
      </a:accent2>
      <a:accent3>
        <a:srgbClr val="B6B6B6"/>
      </a:accent3>
      <a:accent4>
        <a:srgbClr val="DADADA"/>
      </a:accent4>
      <a:accent5>
        <a:srgbClr val="FFD7B1"/>
      </a:accent5>
      <a:accent6>
        <a:srgbClr val="D7802A"/>
      </a:accent6>
      <a:hlink>
        <a:srgbClr val="00B0F0"/>
      </a:hlink>
      <a:folHlink>
        <a:srgbClr val="AFB2B4"/>
      </a:folHlink>
    </a:clrScheme>
    <a:fontScheme name="A000120150204A05PWBG">
      <a:majorFont>
        <a:latin typeface="Arial"/>
        <a:ea typeface="华文中宋"/>
        <a:cs typeface=""/>
      </a:majorFont>
      <a:minorFont>
        <a:latin typeface="Arial"/>
        <a:ea typeface="华文中宋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A000120150204A05PWBG 1">
        <a:dk1>
          <a:srgbClr val="5F5F5F"/>
        </a:dk1>
        <a:lt1>
          <a:srgbClr val="FFFFFF"/>
        </a:lt1>
        <a:dk2>
          <a:srgbClr val="5F5F5F"/>
        </a:dk2>
        <a:lt2>
          <a:srgbClr val="FFFFFF"/>
        </a:lt2>
        <a:accent1>
          <a:srgbClr val="FFB549"/>
        </a:accent1>
        <a:accent2>
          <a:srgbClr val="ED8E2F"/>
        </a:accent2>
        <a:accent3>
          <a:srgbClr val="B6B6B6"/>
        </a:accent3>
        <a:accent4>
          <a:srgbClr val="DADADA"/>
        </a:accent4>
        <a:accent5>
          <a:srgbClr val="FFD7B1"/>
        </a:accent5>
        <a:accent6>
          <a:srgbClr val="D7802A"/>
        </a:accent6>
        <a:hlink>
          <a:srgbClr val="00B0F0"/>
        </a:hlink>
        <a:folHlink>
          <a:srgbClr val="AFB2B4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A000120150306A04PWBG">
  <a:themeElements>
    <a:clrScheme name="A000120150306A04PWBG 1">
      <a:dk1>
        <a:srgbClr val="5F5F5F"/>
      </a:dk1>
      <a:lt1>
        <a:srgbClr val="FFFFFF"/>
      </a:lt1>
      <a:dk2>
        <a:srgbClr val="5F5F5F"/>
      </a:dk2>
      <a:lt2>
        <a:srgbClr val="FFFFFF"/>
      </a:lt2>
      <a:accent1>
        <a:srgbClr val="47B6E7"/>
      </a:accent1>
      <a:accent2>
        <a:srgbClr val="628EE3"/>
      </a:accent2>
      <a:accent3>
        <a:srgbClr val="FFFFFF"/>
      </a:accent3>
      <a:accent4>
        <a:srgbClr val="505050"/>
      </a:accent4>
      <a:accent5>
        <a:srgbClr val="B1D7F1"/>
      </a:accent5>
      <a:accent6>
        <a:srgbClr val="5880CE"/>
      </a:accent6>
      <a:hlink>
        <a:srgbClr val="00B0F0"/>
      </a:hlink>
      <a:folHlink>
        <a:srgbClr val="AFB2B4"/>
      </a:folHlink>
    </a:clrScheme>
    <a:fontScheme name="A000120150306A04PWBG">
      <a:majorFont>
        <a:latin typeface="Times New Roman"/>
        <a:ea typeface="华文中宋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solidFill>
          <a:srgbClr val="FFC000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rtlCol="0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sz="1600" b="0" i="0" u="none" strike="noStrike" cap="none" normalizeH="0" baseline="0" dirty="0" smtClean="0">
            <a:ln>
              <a:noFill/>
            </a:ln>
            <a:solidFill>
              <a:srgbClr val="000000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A000120150306A04PWBG 1">
        <a:dk1>
          <a:srgbClr val="5F5F5F"/>
        </a:dk1>
        <a:lt1>
          <a:srgbClr val="FFFFFF"/>
        </a:lt1>
        <a:dk2>
          <a:srgbClr val="5F5F5F"/>
        </a:dk2>
        <a:lt2>
          <a:srgbClr val="FFFFFF"/>
        </a:lt2>
        <a:accent1>
          <a:srgbClr val="47B6E7"/>
        </a:accent1>
        <a:accent2>
          <a:srgbClr val="628EE3"/>
        </a:accent2>
        <a:accent3>
          <a:srgbClr val="FFFFFF"/>
        </a:accent3>
        <a:accent4>
          <a:srgbClr val="505050"/>
        </a:accent4>
        <a:accent5>
          <a:srgbClr val="B1D7F1"/>
        </a:accent5>
        <a:accent6>
          <a:srgbClr val="5880CE"/>
        </a:accent6>
        <a:hlink>
          <a:srgbClr val="00B0F0"/>
        </a:hlink>
        <a:folHlink>
          <a:srgbClr val="AFB2B4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1_默认设计模板">
  <a:themeElements>
    <a:clrScheme name="1_默认设计模板 9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000099"/>
      </a:hlink>
      <a:folHlink>
        <a:srgbClr val="336699"/>
      </a:folHlink>
    </a:clrScheme>
    <a:fontScheme name="1_默认设计模板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gradFill flip="none" rotWithShape="1">
          <a:gsLst>
            <a:gs pos="0">
              <a:srgbClr val="00B0F0">
                <a:tint val="66000"/>
                <a:satMod val="160000"/>
              </a:srgbClr>
            </a:gs>
            <a:gs pos="50000">
              <a:srgbClr val="00B0F0">
                <a:tint val="44500"/>
                <a:satMod val="160000"/>
              </a:srgbClr>
            </a:gs>
            <a:gs pos="100000">
              <a:srgbClr val="00B0F0">
                <a:tint val="23500"/>
                <a:satMod val="160000"/>
              </a:srgbClr>
            </a:gs>
          </a:gsLst>
          <a:lin ang="13500000" scaled="1"/>
          <a:tileRect/>
        </a:gradFill>
      </a:spPr>
      <a:bodyPr wrap="square" rtlCol="0">
        <a:spAutoFit/>
      </a:bodyPr>
      <a:lstStyle>
        <a:defPPr>
          <a:defRPr dirty="0"/>
        </a:defPPr>
      </a:lstStyle>
    </a:txDef>
  </a:objectDefaults>
  <a:extraClrSchemeLst>
    <a:extraClrScheme>
      <a:clrScheme name="1_默认设计模板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8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000099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9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000099"/>
        </a:hlink>
        <a:folHlink>
          <a:srgbClr val="336699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10627</TotalTime>
  <Words>22991</Words>
  <Application>Microsoft Office PowerPoint</Application>
  <PresentationFormat>全屏显示(4:3)</PresentationFormat>
  <Paragraphs>2836</Paragraphs>
  <Slides>190</Slides>
  <Notes>20</Notes>
  <HiddenSlides>59</HiddenSlides>
  <MMClips>0</MMClips>
  <ScaleCrop>false</ScaleCrop>
  <HeadingPairs>
    <vt:vector size="8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5</vt:i4>
      </vt:variant>
      <vt:variant>
        <vt:lpstr>嵌入 OLE 服务器</vt:lpstr>
      </vt:variant>
      <vt:variant>
        <vt:i4>3</vt:i4>
      </vt:variant>
      <vt:variant>
        <vt:lpstr>幻灯片标题</vt:lpstr>
      </vt:variant>
      <vt:variant>
        <vt:i4>190</vt:i4>
      </vt:variant>
    </vt:vector>
  </HeadingPairs>
  <TitlesOfParts>
    <vt:vector size="215" baseType="lpstr">
      <vt:lpstr>Microsoft Yahei</vt:lpstr>
      <vt:lpstr>黑体</vt:lpstr>
      <vt:lpstr>华文宋体</vt:lpstr>
      <vt:lpstr>华文中宋</vt:lpstr>
      <vt:lpstr>楷体_GB2312</vt:lpstr>
      <vt:lpstr>隶书</vt:lpstr>
      <vt:lpstr>宋体</vt:lpstr>
      <vt:lpstr>微软雅黑</vt:lpstr>
      <vt:lpstr>幼圆</vt:lpstr>
      <vt:lpstr>Arial</vt:lpstr>
      <vt:lpstr>Arial Black</vt:lpstr>
      <vt:lpstr>Calibri</vt:lpstr>
      <vt:lpstr>Cambria Math</vt:lpstr>
      <vt:lpstr>Symbol</vt:lpstr>
      <vt:lpstr>Times New Roman</vt:lpstr>
      <vt:lpstr>Wingdings</vt:lpstr>
      <vt:lpstr>Wingdings 2</vt:lpstr>
      <vt:lpstr>53cd865050490</vt:lpstr>
      <vt:lpstr>A000120150601A08PWBG</vt:lpstr>
      <vt:lpstr>A000120150204A05PWBG</vt:lpstr>
      <vt:lpstr>A000120150306A04PWBG</vt:lpstr>
      <vt:lpstr>1_默认设计模板</vt:lpstr>
      <vt:lpstr>Picture</vt:lpstr>
      <vt:lpstr>Equation</vt:lpstr>
      <vt:lpstr>Picture2</vt:lpstr>
      <vt:lpstr>计算导论与程序设计</vt:lpstr>
      <vt:lpstr>4 逻辑思维与计算机解题</vt:lpstr>
      <vt:lpstr>程序执行的三种基本结构</vt:lpstr>
      <vt:lpstr>顺序结构</vt:lpstr>
      <vt:lpstr>顺序结构</vt:lpstr>
      <vt:lpstr>分支结构与循环结构</vt:lpstr>
      <vt:lpstr>4.1 关系运算符和关系表达式</vt:lpstr>
      <vt:lpstr>PowerPoint 演示文稿</vt:lpstr>
      <vt:lpstr>4.1 关系运算符和关系表达式</vt:lpstr>
      <vt:lpstr>关系表达式</vt:lpstr>
      <vt:lpstr>自学：有符号整数与无符号整数之间的比较</vt:lpstr>
      <vt:lpstr>关系表达式--字符之间的比较</vt:lpstr>
      <vt:lpstr>关系表达式--浮点数之间的比较</vt:lpstr>
      <vt:lpstr>判定两个(整)数是否相同，利用(a= =b)，不是(a=b)</vt:lpstr>
      <vt:lpstr>PowerPoint 演示文稿</vt:lpstr>
      <vt:lpstr>关系表达式</vt:lpstr>
      <vt:lpstr>关系运算符的优先级</vt:lpstr>
      <vt:lpstr>关系运算符的优先级低于算术运算符</vt:lpstr>
      <vt:lpstr>自学：关系运算符的优先级高于赋值运算符</vt:lpstr>
      <vt:lpstr>课后练习：关系运算符的优先级高于赋值运算符</vt:lpstr>
      <vt:lpstr>课后练习：关系运算符的优先级高于赋值运算符</vt:lpstr>
      <vt:lpstr>4.2 枚举法的思路（穷举法，暴力法）</vt:lpstr>
      <vt:lpstr>自学：使用关系表达式+枚举法解决实际问题</vt:lpstr>
      <vt:lpstr>自学：谁做的好事？</vt:lpstr>
      <vt:lpstr>自学：谁做的好事？</vt:lpstr>
      <vt:lpstr>枚举法的思路（穷举法，暴力）</vt:lpstr>
      <vt:lpstr>自学：谁做了好事？</vt:lpstr>
      <vt:lpstr>自学：谁做的好事？</vt:lpstr>
      <vt:lpstr>自学：谁做了好事？是A吗？--先测试A</vt:lpstr>
      <vt:lpstr>自学：谁做了好事？是B吗？ --测试B</vt:lpstr>
      <vt:lpstr>自学：谁做了好事？是C吗？ --测试C</vt:lpstr>
      <vt:lpstr>自学：谁做了好事？是D吗？ --测试D</vt:lpstr>
      <vt:lpstr>利用枚举法解决背包问题</vt:lpstr>
      <vt:lpstr>0/1背包问题</vt:lpstr>
      <vt:lpstr>0/1背包问题—形式化描述</vt:lpstr>
      <vt:lpstr>背包问题—问题求解—穷举法</vt:lpstr>
      <vt:lpstr>课后练习：背包问题—问题求解—穷举法</vt:lpstr>
      <vt:lpstr>4.7 逻辑问题与逻辑表达式</vt:lpstr>
      <vt:lpstr> 逻辑问题及其解法</vt:lpstr>
      <vt:lpstr>逻辑运算符与逻辑表达式</vt:lpstr>
      <vt:lpstr>真值表:&amp;&amp;</vt:lpstr>
      <vt:lpstr>真值表: ||</vt:lpstr>
      <vt:lpstr>真值表: !</vt:lpstr>
      <vt:lpstr>PowerPoint 演示文稿</vt:lpstr>
      <vt:lpstr>逻辑运算符的优先级</vt:lpstr>
      <vt:lpstr>自学：关于逻辑运算符的优先级</vt:lpstr>
      <vt:lpstr>强烈建议</vt:lpstr>
      <vt:lpstr>试判断下列表达式的值</vt:lpstr>
      <vt:lpstr>逻辑运算的短路</vt:lpstr>
      <vt:lpstr>逻辑运算的短路对变量的影响</vt:lpstr>
      <vt:lpstr>任务4.2 刑警根据嫌犯供词破案问题</vt:lpstr>
      <vt:lpstr>任务4.2：案情分析</vt:lpstr>
      <vt:lpstr>任务4.2：利用逻辑表达式表达案情</vt:lpstr>
      <vt:lpstr>任务4.2：利用逻辑表达式表达案情</vt:lpstr>
      <vt:lpstr>任务4.2：利用逻辑表达式表达案情</vt:lpstr>
      <vt:lpstr>Tips：蕴含 A→B等价于 !A||B</vt:lpstr>
      <vt:lpstr>任务4.2：利用逻辑表达式表达案情</vt:lpstr>
      <vt:lpstr>任务4.2：采用枚举法找出案犯</vt:lpstr>
      <vt:lpstr>4.4 分支结构</vt:lpstr>
      <vt:lpstr>分支结构—if 语句</vt:lpstr>
      <vt:lpstr>讨论：关于 if 语句中的表达式</vt:lpstr>
      <vt:lpstr>if 语句—常犯的错误—乱用分号</vt:lpstr>
      <vt:lpstr>分支结构—if ..else ..语句</vt:lpstr>
      <vt:lpstr>自学：分支结构的NS流程图</vt:lpstr>
      <vt:lpstr>if 语句嵌套—注意if..else的匹配问题</vt:lpstr>
      <vt:lpstr>if 语句嵌套例</vt:lpstr>
      <vt:lpstr>使用逻辑表达式</vt:lpstr>
      <vt:lpstr>if…else if … else …结构</vt:lpstr>
      <vt:lpstr>使用逻辑表达式—进一步提高效率</vt:lpstr>
      <vt:lpstr>if 语句嵌套例</vt:lpstr>
      <vt:lpstr>问号运算符，条件运算符</vt:lpstr>
      <vt:lpstr>利用一条语句实现下述函数的功能</vt:lpstr>
      <vt:lpstr>分支结构—switch语句</vt:lpstr>
      <vt:lpstr>switch语句的执行过程</vt:lpstr>
      <vt:lpstr>分支结构—switch语句</vt:lpstr>
      <vt:lpstr>switch语句—常量表达式为整数</vt:lpstr>
      <vt:lpstr>switch语句—break语句的使用</vt:lpstr>
      <vt:lpstr>switch语句例</vt:lpstr>
      <vt:lpstr>switch语句—常量表达式为字符型数据</vt:lpstr>
      <vt:lpstr>自学：在switch中使用枚举类型变量:参见枚举类型</vt:lpstr>
      <vt:lpstr>自学： switch语句中使用枚举类型</vt:lpstr>
      <vt:lpstr>switch语句例—转换成绩等级</vt:lpstr>
      <vt:lpstr>switch语句例—转换成绩等级</vt:lpstr>
      <vt:lpstr>switch语句例—转换成绩等级</vt:lpstr>
      <vt:lpstr>switch语句例—转换成绩等级</vt:lpstr>
      <vt:lpstr>switch语句例—上下左右键</vt:lpstr>
      <vt:lpstr>自学：习题3.4</vt:lpstr>
      <vt:lpstr>自学：习题3.4提示</vt:lpstr>
      <vt:lpstr>自学：习题3.4提示</vt:lpstr>
      <vt:lpstr>自学：习题3.4提示</vt:lpstr>
      <vt:lpstr>4.3 循环结构</vt:lpstr>
      <vt:lpstr>for循环—计数循环</vt:lpstr>
      <vt:lpstr>自学：流程图：一种描述算法的工具</vt:lpstr>
      <vt:lpstr>自学：伪代码（ pseudocode ， pseudo-code ）描述算法</vt:lpstr>
      <vt:lpstr>for循环四个表达式的执行顺序</vt:lpstr>
      <vt:lpstr>常用的for循环形式</vt:lpstr>
      <vt:lpstr>自学：常用的for循环形式执行过程的流程图</vt:lpstr>
      <vt:lpstr>for循环例</vt:lpstr>
      <vt:lpstr>for循环例—在for语句中定义循环变量</vt:lpstr>
      <vt:lpstr>课后练习：for循环例</vt:lpstr>
      <vt:lpstr>课后练习： for循环例</vt:lpstr>
      <vt:lpstr>自学：NS图：描述算法的一种工具</vt:lpstr>
      <vt:lpstr>自学： for循环的NS图</vt:lpstr>
      <vt:lpstr>自学： for循环的NS图</vt:lpstr>
      <vt:lpstr>for循环例</vt:lpstr>
      <vt:lpstr>关于for循环的几个注释</vt:lpstr>
      <vt:lpstr>讨论：下述程序的执行结果？</vt:lpstr>
      <vt:lpstr>讨论：下述程序的执行结果？</vt:lpstr>
      <vt:lpstr>思考：下述程序的执行结果？</vt:lpstr>
      <vt:lpstr>课后练习：关于for循环变量的增量与步长</vt:lpstr>
      <vt:lpstr>课后练习：关于for循环的几个注释</vt:lpstr>
      <vt:lpstr>课后练习：注意循环变量的溢出对for循环的影响</vt:lpstr>
      <vt:lpstr>课后练习：循环变量的溢出对for循环的影响</vt:lpstr>
      <vt:lpstr>课后练习：循环变量的溢出对for循环的影响</vt:lpstr>
      <vt:lpstr>PowerPoint 演示文稿</vt:lpstr>
      <vt:lpstr>PowerPoint 演示文稿</vt:lpstr>
      <vt:lpstr>不要很担心，也不要太担心</vt:lpstr>
      <vt:lpstr>break、continue、goto语句</vt:lpstr>
      <vt:lpstr>break、continue、goto语句</vt:lpstr>
      <vt:lpstr>课后测试：下述程序段的功能是什么？</vt:lpstr>
      <vt:lpstr>break、continue、goto语句</vt:lpstr>
      <vt:lpstr>break、continue、goto语句</vt:lpstr>
      <vt:lpstr>for循环中使用逗号表达式</vt:lpstr>
      <vt:lpstr>for循环中循环条件使用逗号表达式</vt:lpstr>
      <vt:lpstr>逗号运算符构成逗号表达式</vt:lpstr>
      <vt:lpstr>逗号运算符构成逗号表达式</vt:lpstr>
      <vt:lpstr>课后练习：逗号运算符构成逗号表达式</vt:lpstr>
      <vt:lpstr>课后练习：逗号运算符构成逗号表达式</vt:lpstr>
      <vt:lpstr>课后练习：逗号表达式的执行过程</vt:lpstr>
      <vt:lpstr>课后练习：逗号表达式的执行过程</vt:lpstr>
      <vt:lpstr>课后练习：逗号表达式的执行过程</vt:lpstr>
      <vt:lpstr>课后练习：逗号表达式的执行过程</vt:lpstr>
      <vt:lpstr>for循环中循环条件注意逗号表达式的使用</vt:lpstr>
      <vt:lpstr>课后练习：for循环中循环条件注意逗号表达式的使用</vt:lpstr>
      <vt:lpstr>课后练习： for循环中循环条件注意逗号表达式的使用</vt:lpstr>
      <vt:lpstr>课后练习：逗号表达式中最后一条语句必须有确定的值</vt:lpstr>
      <vt:lpstr>课后练习：一个用分号结束的逗号表达式视为一条c语句</vt:lpstr>
      <vt:lpstr>for循环中表达式的其它形式</vt:lpstr>
      <vt:lpstr>for循环中表达式的其它形式</vt:lpstr>
      <vt:lpstr>for循环中表达式的其它形式</vt:lpstr>
      <vt:lpstr>课后练习： for循环中表达式的其它形式</vt:lpstr>
      <vt:lpstr>课后练习： for循环中表达式的其它形式</vt:lpstr>
      <vt:lpstr>课后练习： for循环中表达式的其它形式</vt:lpstr>
      <vt:lpstr>课后练习： for循环中表达式的其它形式</vt:lpstr>
      <vt:lpstr>多重循环（循环嵌套）</vt:lpstr>
      <vt:lpstr>多重循环（循环嵌套）</vt:lpstr>
      <vt:lpstr>课后练习：多重循环例</vt:lpstr>
      <vt:lpstr>课后练习：多重循环例：计算：1!+2!+……+10!</vt:lpstr>
      <vt:lpstr>课后练习：利用单重循环计算：1!+2!+……+10!</vt:lpstr>
      <vt:lpstr>课后练习：多重循环例：输出图形</vt:lpstr>
      <vt:lpstr>课后练习：多重循环例：输出图形</vt:lpstr>
      <vt:lpstr>课后练习：多重循环例：输出图形—参考代码</vt:lpstr>
      <vt:lpstr>课后练习：打印乘法口诀表</vt:lpstr>
      <vt:lpstr>课后练习：打印乘法口诀表</vt:lpstr>
      <vt:lpstr>回顾：break、continue、goto语句</vt:lpstr>
      <vt:lpstr>while循环</vt:lpstr>
      <vt:lpstr>while循环例</vt:lpstr>
      <vt:lpstr>自学：当循环结构图</vt:lpstr>
      <vt:lpstr>课后练习： while循环例</vt:lpstr>
      <vt:lpstr>死循环</vt:lpstr>
      <vt:lpstr>PowerPoint 演示文稿</vt:lpstr>
      <vt:lpstr>上页例题参考答案</vt:lpstr>
      <vt:lpstr>do { } while循环</vt:lpstr>
      <vt:lpstr>自学：直到型循环框图</vt:lpstr>
      <vt:lpstr>课后测试： do { } while循环与for循环比较</vt:lpstr>
      <vt:lpstr>课后测试：do { } while循环例</vt:lpstr>
      <vt:lpstr>课后练习： while循环与do {} while循环例</vt:lpstr>
      <vt:lpstr>思考</vt:lpstr>
      <vt:lpstr>在循环结构中注意连续读取字符的问题</vt:lpstr>
      <vt:lpstr>自学：利用循环结构+枚举法找出做的好事之人</vt:lpstr>
      <vt:lpstr>自学：利用循环结构+枚举法找出做的好事之人</vt:lpstr>
      <vt:lpstr>课后练习：利用循环结构+枚举法找出做的好事之人</vt:lpstr>
      <vt:lpstr>回顾：4.7 找出案犯</vt:lpstr>
      <vt:lpstr>回顾：任务4.2：案情分析</vt:lpstr>
      <vt:lpstr>课后练习：利用循环结构+枚举方法找出案犯</vt:lpstr>
      <vt:lpstr>课后练习：任务4.2  谁是作案人--采取枚举方法找出案犯</vt:lpstr>
      <vt:lpstr>课后练习：任务4.2  谁是作案人</vt:lpstr>
      <vt:lpstr>课后练习：任务4.2  谁是作案人</vt:lpstr>
      <vt:lpstr>课后练习：任务4.2  谁是作案人</vt:lpstr>
      <vt:lpstr>利用循环结构+枚举(穷举)解整数解方程</vt:lpstr>
      <vt:lpstr>课后练习：利用循环结构+枚举(穷举)解整数解方程</vt:lpstr>
      <vt:lpstr>课后练习：百元百鸡问题</vt:lpstr>
      <vt:lpstr>百元百鸡问题</vt:lpstr>
      <vt:lpstr>课后练习：计算sin(x)</vt:lpstr>
      <vt:lpstr>实验：喝不完的啤酒</vt:lpstr>
      <vt:lpstr>实验：取球问题</vt:lpstr>
      <vt:lpstr>课后练习</vt:lpstr>
      <vt:lpstr>主要内容</vt:lpstr>
      <vt:lpstr>主要内容</vt:lpstr>
      <vt:lpstr>Any  Question 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Administrator</dc:creator>
  <cp:lastModifiedBy>han</cp:lastModifiedBy>
  <cp:revision>3043</cp:revision>
  <dcterms:created xsi:type="dcterms:W3CDTF">2013-01-25T01:44:00Z</dcterms:created>
  <dcterms:modified xsi:type="dcterms:W3CDTF">2022-12-07T01:34:54Z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2052-10.1.0.6065</vt:lpwstr>
  </property>
</Properties>
</file>